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302" r:id="rId7"/>
    <p:sldId id="303" r:id="rId8"/>
    <p:sldId id="260" r:id="rId9"/>
    <p:sldId id="261" r:id="rId10"/>
    <p:sldId id="262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82" r:id="rId23"/>
    <p:sldId id="275" r:id="rId24"/>
    <p:sldId id="277" r:id="rId25"/>
    <p:sldId id="278" r:id="rId26"/>
    <p:sldId id="279" r:id="rId27"/>
    <p:sldId id="280" r:id="rId28"/>
    <p:sldId id="283" r:id="rId29"/>
    <p:sldId id="284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85" r:id="rId43"/>
    <p:sldId id="286" r:id="rId44"/>
    <p:sldId id="287" r:id="rId45"/>
    <p:sldId id="288" r:id="rId46"/>
    <p:sldId id="289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F0A47CD-1139-4DD0-BB82-B7047BB726D4}" type="datetimeFigureOut">
              <a:rPr lang="cs-CZ" smtClean="0"/>
              <a:pPr/>
              <a:t>8.11.2014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CEE24-BDFE-4647-AEDB-74CCB6EDD1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Geopolitické teorie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1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…podle formy (N. S. Mironenko):</a:t>
            </a:r>
          </a:p>
          <a:p>
            <a:r>
              <a:rPr lang="cs-CZ" b="1" dirty="0" smtClean="0"/>
              <a:t>Praktická </a:t>
            </a:r>
            <a:r>
              <a:rPr lang="cs-CZ" b="1" smtClean="0"/>
              <a:t>geopolitika </a:t>
            </a:r>
            <a:r>
              <a:rPr lang="cs-CZ" smtClean="0"/>
              <a:t>slouží k </a:t>
            </a:r>
            <a:r>
              <a:rPr lang="cs-CZ" dirty="0"/>
              <a:t>„aplikaci</a:t>
            </a:r>
            <a:r>
              <a:rPr lang="cs-CZ" dirty="0" smtClean="0"/>
              <a:t>“ geopolitiky </a:t>
            </a:r>
            <a:r>
              <a:rPr lang="cs-CZ" dirty="0"/>
              <a:t>při</a:t>
            </a:r>
            <a:r>
              <a:rPr lang="cs-CZ" dirty="0" smtClean="0"/>
              <a:t>: </a:t>
            </a:r>
            <a:r>
              <a:rPr lang="cs-CZ" sz="2800" dirty="0" smtClean="0"/>
              <a:t>formulování národních </a:t>
            </a:r>
            <a:r>
              <a:rPr lang="cs-CZ" sz="2800" dirty="0"/>
              <a:t>/ státních zájmů</a:t>
            </a:r>
          </a:p>
          <a:p>
            <a:pPr lvl="1"/>
            <a:r>
              <a:rPr lang="cs-CZ" dirty="0"/>
              <a:t>identifikaci vnějších hrozeb národa / státu</a:t>
            </a:r>
          </a:p>
          <a:p>
            <a:pPr lvl="1"/>
            <a:r>
              <a:rPr lang="cs-CZ" dirty="0"/>
              <a:t>reakci na </a:t>
            </a:r>
            <a:r>
              <a:rPr lang="cs-CZ" dirty="0" smtClean="0"/>
              <a:t>hrozby</a:t>
            </a:r>
          </a:p>
          <a:p>
            <a:pPr lvl="1"/>
            <a:r>
              <a:rPr lang="cs-CZ" dirty="0" smtClean="0"/>
              <a:t>…. </a:t>
            </a:r>
            <a:r>
              <a:rPr lang="cs-CZ" dirty="0"/>
              <a:t>má často ideologický nebo nacionální akcent v obsahu a závěrech</a:t>
            </a:r>
          </a:p>
          <a:p>
            <a:r>
              <a:rPr lang="cs-CZ" b="1" dirty="0" smtClean="0"/>
              <a:t>Akademická geopolitika </a:t>
            </a:r>
            <a:r>
              <a:rPr lang="cs-CZ" dirty="0" smtClean="0"/>
              <a:t>slouží k formulování všeobecných zákonitostí (</a:t>
            </a:r>
            <a:r>
              <a:rPr lang="cs-CZ" dirty="0"/>
              <a:t>nezatížených „původem autora“)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geopolitické práce - 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nejasný </a:t>
            </a:r>
            <a:r>
              <a:rPr lang="cs-CZ" dirty="0"/>
              <a:t>podíl dědičnosti a vlivu </a:t>
            </a:r>
            <a:r>
              <a:rPr lang="cs-CZ" dirty="0" smtClean="0"/>
              <a:t>prostředí na </a:t>
            </a:r>
            <a:r>
              <a:rPr lang="cs-CZ" dirty="0"/>
              <a:t>vlastnosti jedince 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1028" name="Picture 4" descr="http://dxline.info/img/new_ail/d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3125746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 byl </a:t>
            </a:r>
            <a:r>
              <a:rPr lang="cs-CZ" dirty="0" smtClean="0"/>
              <a:t>reálná překážka </a:t>
            </a:r>
            <a:r>
              <a:rPr lang="cs-CZ" dirty="0"/>
              <a:t>v pohybu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nd02.jxs.cz/824/763/dc087370dc_59586154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„nepřátelé</a:t>
            </a:r>
            <a:r>
              <a:rPr lang="cs-CZ" dirty="0" smtClean="0"/>
              <a:t>“ byli </a:t>
            </a:r>
            <a:r>
              <a:rPr lang="cs-CZ" dirty="0"/>
              <a:t>fyzicky odděleni</a:t>
            </a:r>
          </a:p>
          <a:p>
            <a:endParaRPr lang="cs-CZ" dirty="0"/>
          </a:p>
        </p:txBody>
      </p:sp>
      <p:pic>
        <p:nvPicPr>
          <p:cNvPr id="4" name="Picture 2" descr="http://upload.wikimedia.org/wikipedia/commons/thumb/5/5a/Russian_Troops_NGM-v31-p379.jpg/381px-Russian_Troops_NGM-v31-p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6290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dnes </a:t>
            </a:r>
            <a:r>
              <a:rPr lang="cs-CZ" dirty="0" smtClean="0"/>
              <a:t>už mnohé z </a:t>
            </a:r>
            <a:r>
              <a:rPr lang="cs-CZ" dirty="0"/>
              <a:t>toho </a:t>
            </a:r>
            <a:r>
              <a:rPr lang="cs-CZ" dirty="0" smtClean="0"/>
              <a:t>neplatí</a:t>
            </a:r>
            <a:endParaRPr lang="cs-CZ" dirty="0"/>
          </a:p>
          <a:p>
            <a:r>
              <a:rPr lang="cs-CZ" dirty="0"/>
              <a:t>zánik klasických frontových </a:t>
            </a:r>
            <a:r>
              <a:rPr lang="cs-CZ" i="1" dirty="0"/>
              <a:t>linií</a:t>
            </a:r>
            <a:r>
              <a:rPr lang="cs-CZ" dirty="0"/>
              <a:t>, apod</a:t>
            </a:r>
            <a:r>
              <a:rPr lang="cs-CZ" dirty="0" smtClean="0"/>
              <a:t>.</a:t>
            </a:r>
          </a:p>
          <a:p>
            <a:r>
              <a:rPr lang="cs-CZ" dirty="0" smtClean="0"/>
              <a:t>Způsob vedení útoku, války dnes?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Geografický determinismus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představa, že charakter </a:t>
            </a:r>
            <a:r>
              <a:rPr lang="cs-CZ" b="1" i="1" dirty="0" smtClean="0"/>
              <a:t>socioekonomické sféry </a:t>
            </a:r>
            <a:r>
              <a:rPr lang="cs-CZ" dirty="0" smtClean="0"/>
              <a:t>je </a:t>
            </a:r>
            <a:r>
              <a:rPr lang="cs-CZ" dirty="0"/>
              <a:t>úzce </a:t>
            </a:r>
            <a:r>
              <a:rPr lang="cs-CZ" dirty="0" smtClean="0"/>
              <a:t>příčinně spjat </a:t>
            </a:r>
            <a:r>
              <a:rPr lang="cs-CZ" dirty="0"/>
              <a:t>s vlastnostmi </a:t>
            </a:r>
            <a:r>
              <a:rPr lang="cs-CZ" b="1" i="1" dirty="0" err="1" smtClean="0"/>
              <a:t>fyzickogeografické</a:t>
            </a:r>
            <a:r>
              <a:rPr lang="cs-CZ" b="1" i="1" dirty="0" smtClean="0"/>
              <a:t> sféry</a:t>
            </a:r>
            <a:endParaRPr lang="cs-CZ" dirty="0"/>
          </a:p>
          <a:p>
            <a:r>
              <a:rPr lang="cs-CZ" dirty="0"/>
              <a:t>proto můžeme například z </a:t>
            </a:r>
            <a:r>
              <a:rPr lang="cs-CZ" dirty="0" smtClean="0"/>
              <a:t>vlastností prostřední odvodit </a:t>
            </a:r>
            <a:r>
              <a:rPr lang="cs-CZ" dirty="0"/>
              <a:t>charakter hospodářství, ale i fyzické, </a:t>
            </a:r>
            <a:r>
              <a:rPr lang="cs-CZ" dirty="0" smtClean="0"/>
              <a:t>psychické a charakterové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vlastnosti </a:t>
            </a:r>
            <a:r>
              <a:rPr lang="cs-CZ" dirty="0"/>
              <a:t>obyvatelstva </a:t>
            </a:r>
          </a:p>
          <a:p>
            <a:endParaRPr lang="cs-CZ" dirty="0"/>
          </a:p>
        </p:txBody>
      </p:sp>
      <p:pic>
        <p:nvPicPr>
          <p:cNvPr id="4" name="Picture 4" descr="http://dxline.info/img/new_ail/dn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7"/>
            <a:ext cx="1418482" cy="18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png;base64,iVBORw0KGgoAAAANSUhEUgAAAOEAAADhCAMAAAAJbSJIAAAAMFBMVEX///8AAADNzc1hYWFRUVElJSUwMDAZGRnPz89jY2NOTk5dXV0qKiodHR1wcHBra2vHXTZtAAAA2ElEQVR4nO3duRXDMAxEQfmW5UP9d+sW+BCYS2qmAvx0EywLAAAAAAAAAAAAAAAAzfbLGL7lws9pDO9y4a336Y3uChXGU6gwn0KF+RQqzKdQYT6FCvMpVJhPocJ8ChXmU6gwn0KF+RQqzKdQYT6FRy7sfXmrR7lwPY9hLRcCAAAAwH/Mv7X13kFb1ffS+TdvhSkUKsynUGE+hQrzKVSYT6HCfAoV5lOoMJ9ChfkUKsynUGE+hQrzKVSYT6HCfPXC+X8jvLbrCLZnuRAAAAAAAAAAAAAAAOCAfpjTRNG/e6X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http://pixabay.com/static/uploads/photo/2012/04/11/11/21/action-2751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8410"/>
            <a:ext cx="1512168" cy="14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napajedla.cz/old/mapa/images/map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0948"/>
            <a:ext cx="3168704" cy="18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Tam </a:t>
            </a:r>
            <a:r>
              <a:rPr lang="cs-CZ" b="1" i="1" dirty="0"/>
              <a:t>příroda a spolu i jiné síly vytvořily z člověka bytost </a:t>
            </a:r>
            <a:r>
              <a:rPr lang="cs-CZ" i="1" dirty="0"/>
              <a:t>podnikavou, pracovitou, energickou a zdravou, tu bytost lenivou s duší až zatemnělou, osudově vyčkávající běh věcí, tam zdravou, statnou, silnou, tu vyzáblou, nemocnou, slabou, tam výbojnou, tu podléhající nadvládě jiných, tam veselou, tu smutnou, tam v pravém slova smyslu žijící, tu vegetující. Někde jako by příroda shrnula až nadbytek svých darů k vyvolené </a:t>
            </a:r>
            <a:r>
              <a:rPr lang="cs-CZ" i="1" dirty="0" err="1"/>
              <a:t>ethnické</a:t>
            </a:r>
            <a:r>
              <a:rPr lang="cs-CZ" i="1" dirty="0"/>
              <a:t> skupině, jinde však zase jako by skoupě a nerada poskytla zbytečky toho, co udělila jiným až v přehojné míře. A přitom všude zachovává onen </a:t>
            </a:r>
            <a:r>
              <a:rPr lang="cs-CZ" b="1" i="1" dirty="0"/>
              <a:t>dravý životní zákon, podle něhož jest život bojem od vzniku až do zániku, v němž vítězí jen silný</a:t>
            </a:r>
            <a:r>
              <a:rPr lang="cs-CZ" i="1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(Král, Jiří: Zeměpis člověka 1946, str</a:t>
            </a:r>
            <a:r>
              <a:rPr lang="cs-CZ" dirty="0"/>
              <a:t>. 10–11) </a:t>
            </a:r>
          </a:p>
        </p:txBody>
      </p:sp>
    </p:spTree>
    <p:extLst>
      <p:ext uri="{BB962C8B-B14F-4D97-AF65-F5344CB8AC3E}">
        <p14:creationId xmlns:p14="http://schemas.microsoft.com/office/powerpoint/2010/main" val="2617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Černá rasa je nyní ve velmi zaostalé sociální situaci. Taková zaostalost však napomáhá získání početní převahy černých, protože jejich nízká životní úroveň je uchránila před poznáním způsobu kontroly porodů a plánování rodiny. Rovněž jejich zaostalé společenské tradice jsou důvodem, proč tu není omezováno manželství, což vede k jejich neomezenému rozmnožování, zatímco populace ostatních ras se snižuje vlivem kontroly porodů, omezování počtu manželství a pokračující zaměstnaností. Na rozdíl od černých, </a:t>
            </a:r>
            <a:r>
              <a:rPr lang="cs-CZ" b="1" i="1" dirty="0" err="1"/>
              <a:t>kteříjsou</a:t>
            </a:r>
            <a:r>
              <a:rPr lang="cs-CZ" b="1" i="1" dirty="0"/>
              <a:t> ve svém stále horkém podnebí leniví</a:t>
            </a:r>
            <a:r>
              <a:rPr lang="cs-CZ" i="1" dirty="0"/>
              <a:t>. </a:t>
            </a:r>
            <a:endParaRPr lang="cs-CZ" dirty="0"/>
          </a:p>
          <a:p>
            <a:r>
              <a:rPr lang="cs-CZ" dirty="0" smtClean="0"/>
              <a:t>(</a:t>
            </a:r>
            <a:r>
              <a:rPr lang="cs-CZ" dirty="0" err="1" smtClean="0"/>
              <a:t>Kaddáfí</a:t>
            </a:r>
            <a:r>
              <a:rPr lang="cs-CZ" dirty="0" smtClean="0"/>
              <a:t>, M. Zelená kniha, str</a:t>
            </a:r>
            <a:r>
              <a:rPr lang="cs-CZ" dirty="0"/>
              <a:t>. 141–142) </a:t>
            </a:r>
          </a:p>
        </p:txBody>
      </p:sp>
    </p:spTree>
    <p:extLst>
      <p:ext uri="{BB962C8B-B14F-4D97-AF65-F5344CB8AC3E}">
        <p14:creationId xmlns:p14="http://schemas.microsoft.com/office/powerpoint/2010/main" val="306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Geopolitické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Friedrich </a:t>
            </a:r>
            <a:r>
              <a:rPr lang="cs-CZ" dirty="0" err="1" smtClean="0"/>
              <a:t>Ratzel</a:t>
            </a:r>
            <a:r>
              <a:rPr lang="cs-CZ" dirty="0" smtClean="0"/>
              <a:t> (1844-1904)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Stát – organismus, který se vyvíjí</a:t>
            </a:r>
            <a:endParaRPr lang="cs-CZ" dirty="0"/>
          </a:p>
          <a:p>
            <a:r>
              <a:rPr lang="cs-CZ" dirty="0" smtClean="0"/>
              <a:t>vlastnosti </a:t>
            </a:r>
            <a:r>
              <a:rPr lang="cs-CZ" dirty="0"/>
              <a:t>státu jsou </a:t>
            </a:r>
            <a:r>
              <a:rPr lang="cs-CZ" dirty="0" smtClean="0"/>
              <a:t>kombinací charakteru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národa </a:t>
            </a:r>
            <a:r>
              <a:rPr lang="cs-CZ" dirty="0"/>
              <a:t>(</a:t>
            </a:r>
            <a:r>
              <a:rPr lang="cs-CZ" i="1" dirty="0" err="1" smtClean="0"/>
              <a:t>Volk</a:t>
            </a:r>
            <a:r>
              <a:rPr lang="cs-CZ" dirty="0" smtClean="0"/>
              <a:t>) a půdy </a:t>
            </a:r>
            <a:r>
              <a:rPr lang="cs-CZ" dirty="0"/>
              <a:t>(</a:t>
            </a:r>
            <a:r>
              <a:rPr lang="cs-CZ" i="1" dirty="0" err="1"/>
              <a:t>Boden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Rozhodující přírodní vlastnosti:</a:t>
            </a:r>
          </a:p>
          <a:p>
            <a:pPr lvl="1"/>
            <a:r>
              <a:rPr lang="cs-CZ" dirty="0" smtClean="0"/>
              <a:t>Rozloha</a:t>
            </a:r>
            <a:endParaRPr lang="cs-CZ" dirty="0"/>
          </a:p>
          <a:p>
            <a:pPr lvl="1"/>
            <a:r>
              <a:rPr lang="cs-CZ" dirty="0" smtClean="0"/>
              <a:t>Poloha </a:t>
            </a:r>
            <a:r>
              <a:rPr lang="cs-CZ" dirty="0"/>
              <a:t>a </a:t>
            </a:r>
            <a:r>
              <a:rPr lang="cs-CZ" dirty="0" smtClean="0"/>
              <a:t>hranice</a:t>
            </a:r>
          </a:p>
          <a:p>
            <a:pPr lvl="1"/>
            <a:r>
              <a:rPr lang="cs-CZ" dirty="0" smtClean="0"/>
              <a:t>Půda </a:t>
            </a:r>
            <a:r>
              <a:rPr lang="cs-CZ" dirty="0"/>
              <a:t>a </a:t>
            </a:r>
            <a:r>
              <a:rPr lang="cs-CZ" dirty="0" smtClean="0"/>
              <a:t>vegetace</a:t>
            </a:r>
          </a:p>
          <a:p>
            <a:pPr lvl="1"/>
            <a:r>
              <a:rPr lang="cs-CZ" dirty="0" smtClean="0"/>
              <a:t>Vztah k ostatním částem zemského povrchu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146" name="Picture 2" descr="http://upload.wikimedia.org/wikipedia/commons/7/72/Friedrich_Ratz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6860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Geopolitika – vývoj pojmu v čase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Geopolitika (</a:t>
            </a:r>
            <a:r>
              <a:rPr lang="cs-CZ" i="1" dirty="0" err="1"/>
              <a:t>Geopolitics</a:t>
            </a:r>
            <a:r>
              <a:rPr lang="cs-CZ" dirty="0"/>
              <a:t>)</a:t>
            </a:r>
          </a:p>
          <a:p>
            <a:r>
              <a:rPr lang="pt-BR" dirty="0"/>
              <a:t>význam pojmu se měnil v čase</a:t>
            </a:r>
          </a:p>
          <a:p>
            <a:r>
              <a:rPr lang="pl-PL" dirty="0"/>
              <a:t>význam pojmu je různý podle kontextu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8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sociální darwinismus a geografický determinismus</a:t>
            </a:r>
          </a:p>
          <a:p>
            <a:r>
              <a:rPr lang="cs-CZ" b="1" dirty="0"/>
              <a:t>stát </a:t>
            </a:r>
            <a:r>
              <a:rPr lang="cs-CZ" dirty="0"/>
              <a:t>je </a:t>
            </a:r>
            <a:r>
              <a:rPr lang="cs-CZ" b="1" dirty="0"/>
              <a:t>biologický organismus</a:t>
            </a:r>
          </a:p>
          <a:p>
            <a:r>
              <a:rPr lang="cs-CZ" dirty="0"/>
              <a:t>Zákony prostorového růstu: </a:t>
            </a:r>
            <a:r>
              <a:rPr lang="cs-CZ" b="1" dirty="0"/>
              <a:t>Soupeření se sousedy</a:t>
            </a:r>
            <a:r>
              <a:rPr lang="cs-CZ" dirty="0"/>
              <a:t> o geograficky </a:t>
            </a:r>
            <a:r>
              <a:rPr lang="cs-CZ" dirty="0" smtClean="0"/>
              <a:t>cenné oblasti </a:t>
            </a:r>
            <a:r>
              <a:rPr lang="cs-CZ" dirty="0"/>
              <a:t>(organismy bojují o přežití, státy o životní prostor)</a:t>
            </a:r>
          </a:p>
          <a:p>
            <a:r>
              <a:rPr lang="cs-CZ" dirty="0"/>
              <a:t>Principem vztahů je tedy </a:t>
            </a:r>
            <a:r>
              <a:rPr lang="cs-CZ" b="1" dirty="0"/>
              <a:t>boj o prostor – válka je přirozená nutnost řešení sporů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teorie </a:t>
            </a:r>
            <a:r>
              <a:rPr lang="cs-CZ" b="1" dirty="0"/>
              <a:t>životního prostoru</a:t>
            </a:r>
            <a:r>
              <a:rPr lang="cs-CZ" dirty="0"/>
              <a:t>(</a:t>
            </a:r>
            <a:r>
              <a:rPr lang="cs-CZ" i="1" dirty="0"/>
              <a:t>Lebensraum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Životní prostor</a:t>
            </a:r>
            <a:endParaRPr lang="cs-CZ" dirty="0"/>
          </a:p>
          <a:p>
            <a:pPr lvl="1"/>
            <a:r>
              <a:rPr lang="cs-CZ" dirty="0"/>
              <a:t>nikdy neuvedl definici (ani v knize </a:t>
            </a:r>
            <a:r>
              <a:rPr lang="cs-CZ" i="1" dirty="0"/>
              <a:t>Lebensraum</a:t>
            </a:r>
            <a:r>
              <a:rPr lang="cs-CZ" dirty="0"/>
              <a:t>)</a:t>
            </a:r>
          </a:p>
          <a:p>
            <a:r>
              <a:rPr lang="cs-CZ" dirty="0" smtClean="0"/>
              <a:t>stát </a:t>
            </a:r>
            <a:r>
              <a:rPr lang="cs-CZ" dirty="0"/>
              <a:t>usiluje ve svém růstu o </a:t>
            </a:r>
            <a:r>
              <a:rPr lang="cs-CZ" dirty="0" smtClean="0"/>
              <a:t>získání politicky </a:t>
            </a:r>
            <a:r>
              <a:rPr lang="cs-CZ" dirty="0"/>
              <a:t>cenných oblastí</a:t>
            </a:r>
          </a:p>
          <a:p>
            <a:r>
              <a:rPr lang="cs-CZ" dirty="0" smtClean="0"/>
              <a:t>státy mají tendenci </a:t>
            </a:r>
            <a:r>
              <a:rPr lang="cs-CZ" dirty="0"/>
              <a:t>vrůstat do </a:t>
            </a:r>
            <a:r>
              <a:rPr lang="cs-CZ" dirty="0" smtClean="0"/>
              <a:t>přirozeně uzavřených </a:t>
            </a:r>
            <a:r>
              <a:rPr lang="cs-CZ" dirty="0"/>
              <a:t>prostorů(např. povodí), tento sklon může být uspokojen pouze v hranicích </a:t>
            </a:r>
            <a:r>
              <a:rPr lang="cs-CZ" dirty="0" smtClean="0"/>
              <a:t>světadílů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8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státy jsou </a:t>
            </a:r>
            <a:r>
              <a:rPr lang="cs-CZ" b="1" dirty="0"/>
              <a:t>reálné velmoci</a:t>
            </a:r>
            <a:r>
              <a:rPr lang="cs-CZ" dirty="0"/>
              <a:t>(</a:t>
            </a:r>
            <a:r>
              <a:rPr lang="cs-CZ" i="1" dirty="0" err="1"/>
              <a:t>Weltmacht</a:t>
            </a:r>
            <a:r>
              <a:rPr lang="cs-CZ" dirty="0"/>
              <a:t>)</a:t>
            </a:r>
          </a:p>
          <a:p>
            <a:r>
              <a:rPr lang="cs-CZ" dirty="0"/>
              <a:t>Reálná velmoc - (velikostní) hranice, která zajišťuje státu bezpečnost před sousedy</a:t>
            </a:r>
          </a:p>
          <a:p>
            <a:r>
              <a:rPr lang="cs-CZ" dirty="0"/>
              <a:t>v praxi 5 mil. km²</a:t>
            </a:r>
          </a:p>
          <a:p>
            <a:pPr lvl="1"/>
            <a:r>
              <a:rPr lang="cs-CZ" dirty="0"/>
              <a:t>ČR 78 866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Rusko </a:t>
            </a:r>
            <a:r>
              <a:rPr lang="cs-CZ" dirty="0"/>
              <a:t>17 098 242 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USA </a:t>
            </a:r>
            <a:r>
              <a:rPr lang="cs-CZ" dirty="0"/>
              <a:t>9 826 675 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Kanada </a:t>
            </a:r>
            <a:r>
              <a:rPr lang="cs-CZ" dirty="0"/>
              <a:t>9 984 670 </a:t>
            </a:r>
            <a:r>
              <a:rPr lang="cs-CZ" dirty="0" smtClean="0"/>
              <a:t>km²</a:t>
            </a:r>
          </a:p>
          <a:p>
            <a:pPr lvl="1"/>
            <a:r>
              <a:rPr lang="cs-CZ" dirty="0" smtClean="0"/>
              <a:t>Čína 9</a:t>
            </a:r>
            <a:r>
              <a:rPr lang="cs-CZ" dirty="0"/>
              <a:t> 706 961 km²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6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ALFRED T. MAHAN (1840-1914)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Američan, Vliv námořní síly na dějiny (1790)</a:t>
            </a:r>
          </a:p>
          <a:p>
            <a:r>
              <a:rPr lang="cs-CZ" dirty="0" smtClean="0"/>
              <a:t>Pojetí světa:</a:t>
            </a:r>
          </a:p>
          <a:p>
            <a:r>
              <a:rPr lang="cs-CZ" sz="2400" dirty="0" smtClean="0"/>
              <a:t>Určujícími </a:t>
            </a:r>
            <a:r>
              <a:rPr lang="cs-CZ" sz="2400" dirty="0"/>
              <a:t>prvky jsou</a:t>
            </a:r>
            <a:r>
              <a:rPr lang="cs-CZ" sz="2400" dirty="0" smtClean="0"/>
              <a:t>:</a:t>
            </a:r>
          </a:p>
          <a:p>
            <a:pPr lvl="1"/>
            <a:r>
              <a:rPr lang="cs-CZ" dirty="0" smtClean="0"/>
              <a:t>Světový </a:t>
            </a:r>
            <a:r>
              <a:rPr lang="cs-CZ" dirty="0"/>
              <a:t>oceán: </a:t>
            </a:r>
            <a:r>
              <a:rPr lang="cs-CZ" dirty="0" smtClean="0"/>
              <a:t>souvislá a nepřerušovaná plocha</a:t>
            </a:r>
            <a:r>
              <a:rPr lang="cs-CZ" dirty="0"/>
              <a:t>,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která umožňuje </a:t>
            </a:r>
            <a:r>
              <a:rPr lang="cs-CZ" dirty="0"/>
              <a:t>jednotný celosvětový systém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komunikace</a:t>
            </a:r>
            <a:endParaRPr lang="cs-CZ" dirty="0"/>
          </a:p>
          <a:p>
            <a:pPr marL="617220" lvl="1" indent="-342900"/>
            <a:r>
              <a:rPr lang="cs-CZ" dirty="0" smtClean="0"/>
              <a:t>Rusko-transkontinentální stát </a:t>
            </a:r>
            <a:r>
              <a:rPr lang="cs-CZ" dirty="0"/>
              <a:t>bez přístupu k </a:t>
            </a:r>
            <a:r>
              <a:rPr lang="cs-CZ" dirty="0" smtClean="0"/>
              <a:t>oceánu</a:t>
            </a:r>
          </a:p>
          <a:p>
            <a:pPr marL="617220" lvl="1" indent="-342900"/>
            <a:r>
              <a:rPr lang="cs-CZ" dirty="0" smtClean="0"/>
              <a:t>Evropské a asijské státy </a:t>
            </a:r>
            <a:r>
              <a:rPr lang="cs-CZ" dirty="0"/>
              <a:t>s přístupem k </a:t>
            </a:r>
            <a:r>
              <a:rPr lang="cs-CZ" dirty="0" smtClean="0"/>
              <a:t>moři</a:t>
            </a:r>
          </a:p>
          <a:p>
            <a:pPr marL="617220" lvl="1" indent="-342900"/>
            <a:r>
              <a:rPr lang="cs-CZ" dirty="0" smtClean="0"/>
              <a:t>3 ostrovní státy nevázané na </a:t>
            </a:r>
            <a:r>
              <a:rPr lang="cs-CZ" dirty="0"/>
              <a:t>euroasijský </a:t>
            </a:r>
            <a:r>
              <a:rPr lang="cs-CZ" dirty="0" smtClean="0"/>
              <a:t>kontinent</a:t>
            </a:r>
          </a:p>
          <a:p>
            <a:pPr marL="274320" lvl="1" indent="0">
              <a:buNone/>
            </a:pPr>
            <a:r>
              <a:rPr lang="cs-CZ" dirty="0" smtClean="0"/>
              <a:t>     USA</a:t>
            </a:r>
            <a:r>
              <a:rPr lang="cs-CZ" dirty="0"/>
              <a:t>, </a:t>
            </a:r>
            <a:r>
              <a:rPr lang="cs-CZ" dirty="0" smtClean="0"/>
              <a:t>Spojené království</a:t>
            </a:r>
            <a:r>
              <a:rPr lang="cs-CZ" dirty="0"/>
              <a:t>, Japonsko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upload.wikimedia.org/wikipedia/commons/thumb/9/9e/Alfred_thayer_mahan.jpg/225px-Alfred_thayer_ma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1431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teze:</a:t>
            </a:r>
          </a:p>
          <a:p>
            <a:endParaRPr lang="cs-CZ" dirty="0"/>
          </a:p>
          <a:p>
            <a:r>
              <a:rPr lang="cs-CZ" dirty="0" smtClean="0"/>
              <a:t>Světová rovnováha </a:t>
            </a:r>
            <a:r>
              <a:rPr lang="cs-CZ" dirty="0"/>
              <a:t>je dána soupeřením </a:t>
            </a:r>
            <a:r>
              <a:rPr lang="cs-CZ" dirty="0" smtClean="0"/>
              <a:t>námořní a pozemní moci</a:t>
            </a:r>
            <a:endParaRPr lang="cs-CZ" dirty="0"/>
          </a:p>
          <a:p>
            <a:r>
              <a:rPr lang="cs-CZ" dirty="0" smtClean="0"/>
              <a:t>pro </a:t>
            </a:r>
            <a:r>
              <a:rPr lang="cs-CZ" dirty="0"/>
              <a:t>osudy </a:t>
            </a:r>
            <a:r>
              <a:rPr lang="cs-CZ" dirty="0" smtClean="0"/>
              <a:t>států je důležitější než pevninské území kontrola </a:t>
            </a:r>
            <a:r>
              <a:rPr lang="cs-CZ" dirty="0"/>
              <a:t>moře, protože </a:t>
            </a:r>
            <a:r>
              <a:rPr lang="cs-CZ" dirty="0" smtClean="0"/>
              <a:t>platí teze Waltera </a:t>
            </a:r>
            <a:r>
              <a:rPr lang="cs-CZ" dirty="0" err="1" smtClean="0"/>
              <a:t>Raleigha</a:t>
            </a:r>
            <a:r>
              <a:rPr lang="cs-CZ" dirty="0" smtClean="0"/>
              <a:t>(1552–1618</a:t>
            </a:r>
            <a:r>
              <a:rPr lang="cs-CZ" dirty="0"/>
              <a:t>):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Kdo </a:t>
            </a:r>
            <a:r>
              <a:rPr lang="cs-CZ" b="1" i="1" dirty="0"/>
              <a:t>vládne na moři, vládne obchodu, kdo vládne obchodu, disponuje bohatstvím světa, kdo disponuje bohatstvím světa, je vládce světa.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4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Námořní moc:</a:t>
            </a:r>
          </a:p>
          <a:p>
            <a:pPr lvl="1"/>
            <a:r>
              <a:rPr lang="cs-CZ" dirty="0" smtClean="0"/>
              <a:t>Vojenské námořnictvo</a:t>
            </a:r>
            <a:endParaRPr lang="cs-CZ" dirty="0"/>
          </a:p>
          <a:p>
            <a:pPr lvl="1"/>
            <a:r>
              <a:rPr lang="cs-CZ" dirty="0" smtClean="0"/>
              <a:t>Obchodní loďstvo</a:t>
            </a:r>
            <a:endParaRPr lang="cs-CZ" dirty="0"/>
          </a:p>
          <a:p>
            <a:pPr lvl="1"/>
            <a:r>
              <a:rPr lang="cs-CZ" dirty="0" smtClean="0"/>
              <a:t>Námořní vojenské základny (Karibik - USA)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8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Námořní moc</a:t>
            </a:r>
            <a:r>
              <a:rPr lang="cs-CZ" dirty="0"/>
              <a:t>: </a:t>
            </a:r>
            <a:r>
              <a:rPr lang="cs-CZ" dirty="0" smtClean="0"/>
              <a:t>hlavně Spojené království a USA snaží se </a:t>
            </a:r>
            <a:r>
              <a:rPr lang="cs-CZ" dirty="0"/>
              <a:t>vybudovat </a:t>
            </a:r>
            <a:r>
              <a:rPr lang="cs-CZ" dirty="0" smtClean="0"/>
              <a:t>silné loďstvo </a:t>
            </a:r>
            <a:r>
              <a:rPr lang="cs-CZ" dirty="0"/>
              <a:t>a </a:t>
            </a:r>
            <a:r>
              <a:rPr lang="cs-CZ" dirty="0" smtClean="0"/>
              <a:t>námořní opěrné body </a:t>
            </a:r>
            <a:r>
              <a:rPr lang="cs-CZ" dirty="0"/>
              <a:t>(základny) po celém světě</a:t>
            </a:r>
          </a:p>
          <a:p>
            <a:endParaRPr lang="cs-CZ" dirty="0"/>
          </a:p>
          <a:p>
            <a:r>
              <a:rPr lang="cs-CZ" dirty="0" smtClean="0"/>
              <a:t>Pozemní moci</a:t>
            </a:r>
            <a:r>
              <a:rPr lang="cs-CZ" dirty="0"/>
              <a:t>: zejména </a:t>
            </a:r>
            <a:r>
              <a:rPr lang="cs-CZ" dirty="0" smtClean="0"/>
              <a:t>Rusko snaží se </a:t>
            </a:r>
            <a:r>
              <a:rPr lang="cs-CZ" dirty="0"/>
              <a:t>dosáhnout široký přístup k moři a tím participovat na výhodách námořních mocností</a:t>
            </a:r>
          </a:p>
          <a:p>
            <a:endParaRPr lang="cs-CZ" dirty="0"/>
          </a:p>
          <a:p>
            <a:r>
              <a:rPr lang="cs-CZ" dirty="0" smtClean="0"/>
              <a:t>Hlavní konfliktní zónou </a:t>
            </a:r>
            <a:r>
              <a:rPr lang="cs-CZ" dirty="0"/>
              <a:t>je </a:t>
            </a:r>
            <a:r>
              <a:rPr lang="cs-CZ" dirty="0" smtClean="0"/>
              <a:t>Asie </a:t>
            </a:r>
          </a:p>
          <a:p>
            <a:pPr lvl="1"/>
            <a:r>
              <a:rPr lang="cs-CZ" dirty="0" smtClean="0"/>
              <a:t>sever</a:t>
            </a:r>
            <a:r>
              <a:rPr lang="cs-CZ" dirty="0"/>
              <a:t>: kontroluje Rusko</a:t>
            </a:r>
          </a:p>
          <a:p>
            <a:pPr lvl="1"/>
            <a:r>
              <a:rPr lang="cs-CZ" dirty="0"/>
              <a:t>jih: kontroluje </a:t>
            </a:r>
            <a:r>
              <a:rPr lang="cs-CZ" dirty="0" smtClean="0"/>
              <a:t>Spojené království</a:t>
            </a:r>
            <a:endParaRPr lang="cs-CZ" dirty="0"/>
          </a:p>
          <a:p>
            <a:pPr lvl="1"/>
            <a:r>
              <a:rPr lang="cs-CZ" dirty="0"/>
              <a:t>mezi nimi </a:t>
            </a:r>
            <a:r>
              <a:rPr lang="cs-CZ" b="1" i="1" dirty="0"/>
              <a:t>pás nestability</a:t>
            </a:r>
            <a:r>
              <a:rPr lang="cs-CZ" dirty="0"/>
              <a:t>(cca 30°–40°s. š.)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Strategie Anakondy: 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globálním měřítku je nutné, aby </a:t>
            </a:r>
            <a:r>
              <a:rPr lang="cs-CZ" dirty="0" smtClean="0"/>
              <a:t>námořní moc izolovala kontinentální části území protivníků</a:t>
            </a:r>
            <a:endParaRPr lang="cs-CZ" dirty="0"/>
          </a:p>
          <a:p>
            <a:r>
              <a:rPr lang="cs-CZ" dirty="0"/>
              <a:t>bránila vzniku koalicí, </a:t>
            </a:r>
            <a:r>
              <a:rPr lang="cs-CZ" dirty="0" smtClean="0"/>
              <a:t>které by </a:t>
            </a:r>
            <a:r>
              <a:rPr lang="cs-CZ" dirty="0"/>
              <a:t>umožnily </a:t>
            </a:r>
            <a:r>
              <a:rPr lang="cs-CZ" dirty="0" smtClean="0"/>
              <a:t>pozemní moci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podílet </a:t>
            </a:r>
            <a:r>
              <a:rPr lang="cs-CZ" dirty="0"/>
              <a:t>se na výhodách moci námořní</a:t>
            </a:r>
          </a:p>
          <a:p>
            <a:endParaRPr lang="cs-CZ" dirty="0"/>
          </a:p>
          <a:p>
            <a:r>
              <a:rPr lang="cs-CZ" dirty="0" smtClean="0"/>
              <a:t>Základní problém teorie: ?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2" y="3645024"/>
            <a:ext cx="3168884" cy="24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RUDOLF KJÉLLEN (1864-1922)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Doslovné chápání </a:t>
            </a:r>
            <a:r>
              <a:rPr lang="cs-CZ" dirty="0" err="1" smtClean="0"/>
              <a:t>Ratzelových</a:t>
            </a:r>
            <a:r>
              <a:rPr lang="cs-CZ" dirty="0" smtClean="0"/>
              <a:t> analogií</a:t>
            </a:r>
            <a:endParaRPr lang="cs-CZ" dirty="0"/>
          </a:p>
          <a:p>
            <a:r>
              <a:rPr lang="cs-CZ" dirty="0"/>
              <a:t>Stát je </a:t>
            </a:r>
            <a:r>
              <a:rPr lang="cs-CZ" dirty="0" smtClean="0"/>
              <a:t>smyslově rozumná bytost</a:t>
            </a:r>
            <a:r>
              <a:rPr lang="cs-CZ" dirty="0"/>
              <a:t>, organismus vyššího řádu („tělo</a:t>
            </a:r>
            <a:r>
              <a:rPr lang="cs-CZ" dirty="0" smtClean="0"/>
              <a:t>“ je </a:t>
            </a:r>
            <a:r>
              <a:rPr lang="cs-CZ" dirty="0"/>
              <a:t>území, „duše</a:t>
            </a:r>
            <a:r>
              <a:rPr lang="cs-CZ" dirty="0" smtClean="0"/>
              <a:t>“ je </a:t>
            </a:r>
            <a:r>
              <a:rPr lang="cs-CZ" dirty="0"/>
              <a:t>obyvatelstvo</a:t>
            </a:r>
            <a:r>
              <a:rPr lang="cs-CZ" dirty="0" smtClean="0"/>
              <a:t>) má zvláštní druh </a:t>
            </a:r>
            <a:r>
              <a:rPr lang="cs-CZ" dirty="0"/>
              <a:t>rozumu a vůli k moci</a:t>
            </a:r>
          </a:p>
          <a:p>
            <a:r>
              <a:rPr lang="pt-BR" dirty="0"/>
              <a:t>vede permanentníboj o svou existenci</a:t>
            </a:r>
          </a:p>
          <a:p>
            <a:endParaRPr lang="cs-CZ" dirty="0"/>
          </a:p>
          <a:p>
            <a:r>
              <a:rPr lang="cs-CZ" dirty="0"/>
              <a:t>Státy </a:t>
            </a:r>
            <a:r>
              <a:rPr lang="cs-CZ" dirty="0" smtClean="0"/>
              <a:t>podléhají biologickým </a:t>
            </a:r>
            <a:r>
              <a:rPr lang="cs-CZ" dirty="0"/>
              <a:t>procesům (růst, stáří, choroby)</a:t>
            </a:r>
          </a:p>
          <a:p>
            <a:r>
              <a:rPr lang="cs-CZ" dirty="0"/>
              <a:t>Vztahy </a:t>
            </a:r>
            <a:r>
              <a:rPr lang="cs-CZ" dirty="0" smtClean="0"/>
              <a:t>států se řídí zákony </a:t>
            </a:r>
            <a:r>
              <a:rPr lang="cs-CZ" dirty="0"/>
              <a:t>přírodního výběru, </a:t>
            </a:r>
            <a:r>
              <a:rPr lang="cs-CZ" dirty="0" smtClean="0"/>
              <a:t>nevyhnutelné jsou </a:t>
            </a:r>
            <a:r>
              <a:rPr lang="cs-CZ" dirty="0"/>
              <a:t>konflikty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VELMOCI:</a:t>
            </a:r>
          </a:p>
          <a:p>
            <a:endParaRPr lang="cs-CZ" dirty="0"/>
          </a:p>
          <a:p>
            <a:r>
              <a:rPr lang="cs-CZ" dirty="0"/>
              <a:t>jsou </a:t>
            </a:r>
            <a:r>
              <a:rPr lang="cs-CZ" dirty="0" smtClean="0"/>
              <a:t>určující pro </a:t>
            </a:r>
            <a:r>
              <a:rPr lang="cs-CZ" dirty="0"/>
              <a:t>světový vývoj</a:t>
            </a:r>
          </a:p>
          <a:p>
            <a:r>
              <a:rPr lang="cs-CZ" dirty="0"/>
              <a:t>2 typy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světové(Británie</a:t>
            </a:r>
            <a:r>
              <a:rPr lang="cs-CZ" dirty="0"/>
              <a:t>, USA, Rusko, Německo)</a:t>
            </a:r>
          </a:p>
          <a:p>
            <a:pPr lvl="1"/>
            <a:r>
              <a:rPr lang="cs-CZ" dirty="0"/>
              <a:t>velké(Francie, Itálie, Rakousko-Uhersko, Japonsko</a:t>
            </a:r>
            <a:r>
              <a:rPr lang="cs-CZ" dirty="0" smtClean="0"/>
              <a:t>)</a:t>
            </a:r>
          </a:p>
          <a:p>
            <a:r>
              <a:rPr lang="cs-CZ" dirty="0" smtClean="0"/>
              <a:t>Boj, přežije nejsilnější, malé státy zaniknou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ÚZEMÍ je důležitější než obyvatelstvo</a:t>
            </a:r>
            <a:endParaRPr lang="cs-CZ" dirty="0"/>
          </a:p>
          <a:p>
            <a:pPr lvl="1"/>
            <a:r>
              <a:rPr lang="cs-CZ" dirty="0"/>
              <a:t>ztráta obyvatelstva (emigrace</a:t>
            </a:r>
            <a:r>
              <a:rPr lang="cs-CZ" dirty="0" smtClean="0"/>
              <a:t>, válka</a:t>
            </a:r>
            <a:r>
              <a:rPr lang="cs-CZ" dirty="0"/>
              <a:t>) </a:t>
            </a:r>
            <a:r>
              <a:rPr lang="cs-CZ" dirty="0" smtClean="0"/>
              <a:t>nemusí mít </a:t>
            </a:r>
            <a:r>
              <a:rPr lang="cs-CZ" dirty="0"/>
              <a:t>pro stát </a:t>
            </a:r>
            <a:r>
              <a:rPr lang="cs-CZ" dirty="0" smtClean="0"/>
              <a:t>negativní následky</a:t>
            </a:r>
            <a:endParaRPr lang="cs-CZ" dirty="0"/>
          </a:p>
          <a:p>
            <a:pPr lvl="1"/>
            <a:r>
              <a:rPr lang="cs-CZ" dirty="0" smtClean="0"/>
              <a:t>ztráta území je </a:t>
            </a:r>
            <a:r>
              <a:rPr lang="cs-CZ" dirty="0"/>
              <a:t>ale </a:t>
            </a:r>
            <a:r>
              <a:rPr lang="cs-CZ" dirty="0" smtClean="0"/>
              <a:t>má vždy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2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Geopolitika – geografické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nejasná definice, buď</a:t>
            </a:r>
          </a:p>
          <a:p>
            <a:r>
              <a:rPr lang="cs-CZ" dirty="0"/>
              <a:t>…disciplína </a:t>
            </a:r>
            <a:r>
              <a:rPr lang="cs-CZ" dirty="0" smtClean="0"/>
              <a:t>zabývající se </a:t>
            </a:r>
            <a:r>
              <a:rPr lang="cs-CZ" dirty="0"/>
              <a:t>vztahem mezi politickými jevy a procesy a geografickým prostorem</a:t>
            </a:r>
          </a:p>
          <a:p>
            <a:endParaRPr lang="cs-CZ" dirty="0"/>
          </a:p>
          <a:p>
            <a:r>
              <a:rPr lang="cs-CZ" dirty="0"/>
              <a:t>resp.</a:t>
            </a:r>
          </a:p>
          <a:p>
            <a:pPr lvl="1"/>
            <a:r>
              <a:rPr lang="cs-CZ" u="sng" dirty="0"/>
              <a:t>…</a:t>
            </a:r>
            <a:r>
              <a:rPr lang="cs-CZ" u="sng" dirty="0" smtClean="0"/>
              <a:t>teoretická koncepce pokoušející se </a:t>
            </a:r>
            <a:r>
              <a:rPr lang="cs-CZ" u="sng" dirty="0"/>
              <a:t>popsat zákonitosti pohybu </a:t>
            </a:r>
            <a:r>
              <a:rPr lang="cs-CZ" u="sng" dirty="0" smtClean="0"/>
              <a:t>moci a síly v </a:t>
            </a:r>
            <a:r>
              <a:rPr lang="cs-CZ" u="sng" dirty="0"/>
              <a:t>prostoru</a:t>
            </a:r>
          </a:p>
          <a:p>
            <a:endParaRPr lang="cs-CZ" u="sng" dirty="0"/>
          </a:p>
          <a:p>
            <a:r>
              <a:rPr lang="cs-CZ" dirty="0"/>
              <a:t>případně</a:t>
            </a:r>
          </a:p>
          <a:p>
            <a:pPr lvl="1"/>
            <a:r>
              <a:rPr lang="cs-CZ" u="sng" dirty="0"/>
              <a:t>…způsob analýzy politických </a:t>
            </a:r>
            <a:r>
              <a:rPr lang="cs-CZ" u="sng" dirty="0" smtClean="0"/>
              <a:t>problémů upřednostňující teritoriální souvislosti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Halford</a:t>
            </a:r>
            <a:r>
              <a:rPr lang="cs-CZ" dirty="0"/>
              <a:t> John </a:t>
            </a:r>
            <a:r>
              <a:rPr lang="cs-CZ" dirty="0" err="1"/>
              <a:t>Mackinder</a:t>
            </a:r>
            <a:r>
              <a:rPr lang="cs-CZ" dirty="0"/>
              <a:t> (1861–1947)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Technologický vývoj: </a:t>
            </a:r>
            <a:endParaRPr lang="cs-CZ" dirty="0"/>
          </a:p>
          <a:p>
            <a:pPr lvl="1"/>
            <a:r>
              <a:rPr lang="cs-CZ" dirty="0"/>
              <a:t>během 19. </a:t>
            </a:r>
            <a:r>
              <a:rPr lang="cs-CZ" dirty="0" smtClean="0"/>
              <a:t>století se </a:t>
            </a:r>
            <a:r>
              <a:rPr lang="cs-CZ" dirty="0"/>
              <a:t>rozvíjela železnice </a:t>
            </a:r>
            <a:r>
              <a:rPr lang="cs-CZ" dirty="0" smtClean="0"/>
              <a:t>– pozemní doprava už rychlostí a operativností za námořní nezaostávala</a:t>
            </a:r>
          </a:p>
          <a:p>
            <a:endParaRPr lang="cs-CZ" dirty="0"/>
          </a:p>
          <a:p>
            <a:r>
              <a:rPr lang="cs-CZ" dirty="0" smtClean="0"/>
              <a:t>Světová rovnováha </a:t>
            </a:r>
            <a:r>
              <a:rPr lang="cs-CZ" dirty="0"/>
              <a:t>je dána soupeřením </a:t>
            </a:r>
            <a:r>
              <a:rPr lang="cs-CZ" dirty="0" smtClean="0"/>
              <a:t>námořní a pozemní moci</a:t>
            </a:r>
            <a:endParaRPr lang="cs-CZ" dirty="0"/>
          </a:p>
          <a:p>
            <a:r>
              <a:rPr lang="cs-CZ" dirty="0"/>
              <a:t>převaha </a:t>
            </a:r>
            <a:r>
              <a:rPr lang="cs-CZ" dirty="0" smtClean="0"/>
              <a:t>jedné nad </a:t>
            </a:r>
            <a:r>
              <a:rPr lang="cs-CZ" dirty="0"/>
              <a:t>druhou se </a:t>
            </a:r>
            <a:r>
              <a:rPr lang="cs-CZ" dirty="0" smtClean="0"/>
              <a:t>mění v </a:t>
            </a:r>
            <a:r>
              <a:rPr lang="cs-CZ" dirty="0"/>
              <a:t>čase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do </a:t>
            </a:r>
            <a:r>
              <a:rPr lang="cs-CZ" dirty="0"/>
              <a:t>1492 převažovala </a:t>
            </a:r>
            <a:r>
              <a:rPr lang="cs-CZ" dirty="0" smtClean="0"/>
              <a:t>pozemní moc </a:t>
            </a:r>
            <a:r>
              <a:rPr lang="cs-CZ" dirty="0"/>
              <a:t>(kočovníci z </a:t>
            </a:r>
            <a:r>
              <a:rPr lang="cs-CZ" dirty="0" smtClean="0"/>
              <a:t>Asie)</a:t>
            </a:r>
          </a:p>
          <a:p>
            <a:pPr lvl="1"/>
            <a:r>
              <a:rPr lang="cs-CZ" dirty="0" smtClean="0"/>
              <a:t>1492 </a:t>
            </a:r>
            <a:r>
              <a:rPr lang="cs-CZ" dirty="0"/>
              <a:t>–19. století: </a:t>
            </a:r>
            <a:r>
              <a:rPr lang="cs-CZ" b="1" dirty="0"/>
              <a:t>Kolumbova </a:t>
            </a:r>
            <a:r>
              <a:rPr lang="cs-CZ" b="1" dirty="0" smtClean="0"/>
              <a:t>éra </a:t>
            </a:r>
            <a:r>
              <a:rPr lang="cs-CZ" dirty="0" smtClean="0"/>
              <a:t>(</a:t>
            </a:r>
            <a:r>
              <a:rPr lang="cs-CZ" i="1" dirty="0" err="1"/>
              <a:t>ColumbianAge</a:t>
            </a:r>
            <a:r>
              <a:rPr lang="cs-CZ" dirty="0"/>
              <a:t>) </a:t>
            </a:r>
            <a:r>
              <a:rPr lang="cs-CZ" dirty="0" smtClean="0"/>
              <a:t>– převažovala </a:t>
            </a:r>
            <a:r>
              <a:rPr lang="cs-CZ" dirty="0"/>
              <a:t>moc </a:t>
            </a:r>
            <a:r>
              <a:rPr lang="cs-CZ" dirty="0" smtClean="0"/>
              <a:t>námořní</a:t>
            </a:r>
          </a:p>
          <a:p>
            <a:pPr lvl="1"/>
            <a:r>
              <a:rPr lang="cs-CZ" dirty="0" smtClean="0"/>
              <a:t>20</a:t>
            </a:r>
            <a:r>
              <a:rPr lang="cs-CZ" dirty="0"/>
              <a:t>. století: opět převaha </a:t>
            </a:r>
            <a:r>
              <a:rPr lang="cs-CZ" dirty="0" smtClean="0"/>
              <a:t>pozemní moci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Světový ostrov</a:t>
            </a:r>
            <a:r>
              <a:rPr lang="cs-CZ" dirty="0"/>
              <a:t>(</a:t>
            </a:r>
            <a:r>
              <a:rPr lang="cs-CZ" i="1" dirty="0" err="1"/>
              <a:t>WorldIsland</a:t>
            </a:r>
            <a:r>
              <a:rPr lang="cs-CZ" dirty="0"/>
              <a:t>) </a:t>
            </a:r>
            <a:r>
              <a:rPr lang="cs-CZ" dirty="0" smtClean="0"/>
              <a:t>– souvislý </a:t>
            </a:r>
            <a:r>
              <a:rPr lang="cs-CZ" dirty="0"/>
              <a:t>kus pevniny, Evropa, Asie a Afrika –tam žije většina obyvatel a tam se </a:t>
            </a:r>
            <a:r>
              <a:rPr lang="cs-CZ" dirty="0" smtClean="0"/>
              <a:t>formují dějiny</a:t>
            </a:r>
            <a:endParaRPr lang="cs-CZ" dirty="0"/>
          </a:p>
          <a:p>
            <a:r>
              <a:rPr lang="cs-CZ" b="1" dirty="0" smtClean="0"/>
              <a:t>Světový </a:t>
            </a:r>
            <a:r>
              <a:rPr lang="cs-CZ" b="1" dirty="0"/>
              <a:t>oceán</a:t>
            </a:r>
            <a:r>
              <a:rPr lang="cs-CZ" dirty="0"/>
              <a:t>(</a:t>
            </a:r>
            <a:r>
              <a:rPr lang="cs-CZ" i="1" dirty="0" err="1"/>
              <a:t>WorldOcean</a:t>
            </a:r>
            <a:r>
              <a:rPr lang="cs-CZ" dirty="0"/>
              <a:t>) </a:t>
            </a:r>
            <a:r>
              <a:rPr lang="cs-CZ" dirty="0" smtClean="0"/>
              <a:t>– soubor </a:t>
            </a:r>
            <a:r>
              <a:rPr lang="cs-CZ" dirty="0"/>
              <a:t>všech </a:t>
            </a:r>
            <a:r>
              <a:rPr lang="cs-CZ" dirty="0" smtClean="0"/>
              <a:t>moří na </a:t>
            </a:r>
            <a:r>
              <a:rPr lang="cs-CZ" dirty="0"/>
              <a:t>Zemi</a:t>
            </a:r>
          </a:p>
          <a:p>
            <a:r>
              <a:rPr lang="cs-CZ" dirty="0" smtClean="0"/>
              <a:t>ostrovy </a:t>
            </a:r>
            <a:r>
              <a:rPr lang="cs-CZ" dirty="0"/>
              <a:t>ve Světovém oceánu (Amerika, Austrálie, Británie, Japonsko …) </a:t>
            </a:r>
            <a:r>
              <a:rPr lang="cs-CZ" dirty="0" smtClean="0"/>
              <a:t>– jakási oceánská periférie</a:t>
            </a:r>
            <a:r>
              <a:rPr lang="cs-CZ" dirty="0"/>
              <a:t>, </a:t>
            </a:r>
            <a:r>
              <a:rPr lang="cs-CZ" dirty="0" smtClean="0"/>
              <a:t>která bude aktivně přispívat </a:t>
            </a:r>
            <a:r>
              <a:rPr lang="cs-CZ" dirty="0"/>
              <a:t>do historie </a:t>
            </a:r>
            <a:r>
              <a:rPr lang="cs-CZ" dirty="0" smtClean="0"/>
              <a:t>až v </a:t>
            </a:r>
            <a:r>
              <a:rPr lang="cs-CZ" dirty="0"/>
              <a:t>(blízké) budoucnosti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pásma na pevnině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i="1" dirty="0" err="1"/>
              <a:t>Heartland</a:t>
            </a:r>
            <a:r>
              <a:rPr lang="cs-CZ" dirty="0"/>
              <a:t>* = </a:t>
            </a:r>
            <a:r>
              <a:rPr lang="cs-CZ" dirty="0" smtClean="0"/>
              <a:t>vnitrozemí Světového </a:t>
            </a:r>
            <a:r>
              <a:rPr lang="cs-CZ" dirty="0"/>
              <a:t>ostrova bez přístupu k nezamrzajícím mořím</a:t>
            </a:r>
          </a:p>
          <a:p>
            <a:r>
              <a:rPr lang="cs-CZ" b="1" i="1" dirty="0" smtClean="0"/>
              <a:t>Vnitřní půlměsíc </a:t>
            </a:r>
            <a:r>
              <a:rPr lang="cs-CZ" dirty="0" smtClean="0"/>
              <a:t>(</a:t>
            </a:r>
            <a:r>
              <a:rPr lang="cs-CZ" i="1" dirty="0" err="1" smtClean="0"/>
              <a:t>Inneror</a:t>
            </a:r>
            <a:r>
              <a:rPr lang="cs-CZ" i="1" dirty="0" smtClean="0"/>
              <a:t> </a:t>
            </a:r>
            <a:r>
              <a:rPr lang="cs-CZ" i="1" dirty="0" err="1" smtClean="0"/>
              <a:t>Marginal</a:t>
            </a:r>
            <a:r>
              <a:rPr lang="cs-CZ" i="1" dirty="0" smtClean="0"/>
              <a:t> </a:t>
            </a:r>
            <a:r>
              <a:rPr lang="cs-CZ" i="1" dirty="0" err="1" smtClean="0"/>
              <a:t>Crescent</a:t>
            </a:r>
            <a:r>
              <a:rPr lang="cs-CZ" dirty="0"/>
              <a:t>) = zbytek </a:t>
            </a:r>
            <a:r>
              <a:rPr lang="cs-CZ" dirty="0" smtClean="0"/>
              <a:t>pevninské Evropy </a:t>
            </a:r>
            <a:r>
              <a:rPr lang="cs-CZ" dirty="0"/>
              <a:t>a Asie, </a:t>
            </a:r>
            <a:r>
              <a:rPr lang="cs-CZ" dirty="0" smtClean="0"/>
              <a:t>severní Afrika</a:t>
            </a:r>
            <a:endParaRPr lang="cs-CZ" dirty="0"/>
          </a:p>
          <a:p>
            <a:r>
              <a:rPr lang="cs-CZ" b="1" i="1" dirty="0" smtClean="0"/>
              <a:t>Vnější půlměsíc </a:t>
            </a:r>
            <a:r>
              <a:rPr lang="cs-CZ" dirty="0" smtClean="0"/>
              <a:t>(</a:t>
            </a:r>
            <a:r>
              <a:rPr lang="cs-CZ" i="1" dirty="0" err="1" smtClean="0"/>
              <a:t>Outeror</a:t>
            </a:r>
            <a:r>
              <a:rPr lang="cs-CZ" i="1" dirty="0" smtClean="0"/>
              <a:t> </a:t>
            </a:r>
            <a:r>
              <a:rPr lang="cs-CZ" i="1" dirty="0" err="1" smtClean="0"/>
              <a:t>Insular</a:t>
            </a:r>
            <a:r>
              <a:rPr lang="cs-CZ" i="1" dirty="0" smtClean="0"/>
              <a:t> </a:t>
            </a:r>
            <a:r>
              <a:rPr lang="cs-CZ" i="1" dirty="0" err="1" smtClean="0"/>
              <a:t>Crescent</a:t>
            </a:r>
            <a:r>
              <a:rPr lang="cs-CZ" dirty="0"/>
              <a:t>) = „ostrovy</a:t>
            </a:r>
            <a:r>
              <a:rPr lang="cs-CZ" dirty="0" smtClean="0"/>
              <a:t>“ ve </a:t>
            </a:r>
            <a:r>
              <a:rPr lang="cs-CZ" dirty="0"/>
              <a:t>Světovém oceánu (vč. Británie a Japonska) a </a:t>
            </a:r>
            <a:r>
              <a:rPr lang="cs-CZ" dirty="0" smtClean="0"/>
              <a:t>subsaharská Afrika </a:t>
            </a:r>
            <a:endParaRPr lang="cs-CZ" dirty="0"/>
          </a:p>
          <a:p>
            <a:r>
              <a:rPr lang="cs-CZ" dirty="0"/>
              <a:t>Ve strategické výhodě je </a:t>
            </a:r>
            <a:r>
              <a:rPr lang="cs-CZ" dirty="0" err="1"/>
              <a:t>Heartland</a:t>
            </a:r>
            <a:r>
              <a:rPr lang="cs-CZ" dirty="0"/>
              <a:t> (je z vnějšku nedobytný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3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Heartland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Největší přirozená pevnost </a:t>
            </a:r>
            <a:r>
              <a:rPr lang="cs-CZ" dirty="0"/>
              <a:t>na světě</a:t>
            </a:r>
          </a:p>
          <a:p>
            <a:r>
              <a:rPr lang="cs-CZ" dirty="0"/>
              <a:t>Nepřístupný pro </a:t>
            </a:r>
            <a:r>
              <a:rPr lang="cs-CZ" dirty="0" smtClean="0"/>
              <a:t>námořní moc </a:t>
            </a:r>
            <a:r>
              <a:rPr lang="cs-CZ" dirty="0"/>
              <a:t>(řeky </a:t>
            </a:r>
            <a:r>
              <a:rPr lang="cs-CZ" dirty="0" smtClean="0"/>
              <a:t>ústí buď do </a:t>
            </a:r>
            <a:r>
              <a:rPr lang="cs-CZ" dirty="0"/>
              <a:t>bezodtokých jezer, nebo do zamrzajících moří)</a:t>
            </a:r>
          </a:p>
          <a:p>
            <a:r>
              <a:rPr lang="cs-CZ" dirty="0"/>
              <a:t>Region </a:t>
            </a:r>
            <a:r>
              <a:rPr lang="cs-CZ" dirty="0" smtClean="0"/>
              <a:t>má dostatek </a:t>
            </a:r>
            <a:r>
              <a:rPr lang="cs-CZ" dirty="0"/>
              <a:t>surovin a zemědělských produktů, čili </a:t>
            </a:r>
            <a:r>
              <a:rPr lang="cs-CZ" dirty="0" smtClean="0"/>
              <a:t>není závislý </a:t>
            </a:r>
            <a:r>
              <a:rPr lang="cs-CZ" dirty="0"/>
              <a:t>na okolí</a:t>
            </a:r>
          </a:p>
          <a:p>
            <a:r>
              <a:rPr lang="cs-CZ" dirty="0" err="1" smtClean="0"/>
              <a:t>Heartland</a:t>
            </a:r>
            <a:r>
              <a:rPr lang="cs-CZ" dirty="0" smtClean="0"/>
              <a:t> byl až dosud </a:t>
            </a:r>
            <a:r>
              <a:rPr lang="cs-CZ" dirty="0"/>
              <a:t>zdrojem expanze do </a:t>
            </a:r>
            <a:r>
              <a:rPr lang="cs-CZ" dirty="0" smtClean="0"/>
              <a:t>oblastí s </a:t>
            </a:r>
            <a:r>
              <a:rPr lang="cs-CZ" dirty="0"/>
              <a:t>lepšími podmínkami pro vznik velkých </a:t>
            </a:r>
            <a:r>
              <a:rPr lang="cs-CZ" dirty="0" smtClean="0"/>
              <a:t>civilizací (</a:t>
            </a:r>
            <a:r>
              <a:rPr lang="cs-CZ" dirty="0"/>
              <a:t>Čína, Indie, Evropa, Blízký Východ)</a:t>
            </a:r>
          </a:p>
          <a:p>
            <a:r>
              <a:rPr lang="cs-CZ" dirty="0"/>
              <a:t>Mezi „vlastníky</a:t>
            </a:r>
            <a:r>
              <a:rPr lang="cs-CZ" dirty="0" smtClean="0"/>
              <a:t>“ </a:t>
            </a:r>
            <a:r>
              <a:rPr lang="cs-CZ" dirty="0" err="1" smtClean="0"/>
              <a:t>Heartlandu</a:t>
            </a:r>
            <a:r>
              <a:rPr lang="cs-CZ" dirty="0" smtClean="0"/>
              <a:t> je mocenská kontinuita </a:t>
            </a:r>
            <a:r>
              <a:rPr lang="cs-CZ" dirty="0"/>
              <a:t>(</a:t>
            </a:r>
            <a:r>
              <a:rPr lang="cs-CZ" dirty="0" smtClean="0"/>
              <a:t>mongolská říše</a:t>
            </a:r>
            <a:r>
              <a:rPr lang="cs-CZ" dirty="0"/>
              <a:t>, Rusko, SSSR)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7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Heartlandu</a:t>
            </a:r>
            <a:r>
              <a:rPr lang="cs-CZ" dirty="0" smtClean="0"/>
              <a:t> a Vnitřního půlměsíce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Pokud by se podařilo „pozemní</a:t>
            </a:r>
            <a:r>
              <a:rPr lang="cs-CZ" dirty="0" smtClean="0"/>
              <a:t>“ mocnosti </a:t>
            </a:r>
            <a:r>
              <a:rPr lang="cs-CZ" dirty="0"/>
              <a:t>z </a:t>
            </a:r>
            <a:r>
              <a:rPr lang="cs-CZ" dirty="0" err="1" smtClean="0"/>
              <a:t>Heartlandu</a:t>
            </a:r>
            <a:r>
              <a:rPr lang="cs-CZ" dirty="0" smtClean="0"/>
              <a:t> ovládnout </a:t>
            </a:r>
            <a:r>
              <a:rPr lang="cs-CZ" dirty="0"/>
              <a:t>část Vnitřního půlměsíce (a tím se dostat na </a:t>
            </a:r>
            <a:r>
              <a:rPr lang="cs-CZ" dirty="0" smtClean="0"/>
              <a:t>pobřeží Světového </a:t>
            </a:r>
            <a:r>
              <a:rPr lang="cs-CZ" dirty="0"/>
              <a:t>oceánu), získala by tato mocnost </a:t>
            </a:r>
            <a:r>
              <a:rPr lang="cs-CZ" b="1" dirty="0" smtClean="0"/>
              <a:t>absolutní dominanci </a:t>
            </a:r>
            <a:r>
              <a:rPr lang="cs-CZ" b="1" dirty="0"/>
              <a:t>nad světem</a:t>
            </a:r>
            <a:endParaRPr lang="cs-CZ" dirty="0"/>
          </a:p>
          <a:p>
            <a:r>
              <a:rPr lang="cs-CZ" dirty="0"/>
              <a:t>K tomu by mohlo dojít dvěma způsoby</a:t>
            </a:r>
            <a:r>
              <a:rPr lang="cs-CZ" dirty="0" smtClean="0"/>
              <a:t>:</a:t>
            </a:r>
          </a:p>
          <a:p>
            <a:r>
              <a:rPr lang="cs-CZ" dirty="0" smtClean="0"/>
              <a:t>„</a:t>
            </a:r>
            <a:r>
              <a:rPr lang="cs-CZ" dirty="0"/>
              <a:t>z vnějšku“: Mocnost z Vnitřního půlměsíce ovládne mocnost z </a:t>
            </a:r>
            <a:r>
              <a:rPr lang="cs-CZ" dirty="0" err="1" smtClean="0"/>
              <a:t>Heartlandu</a:t>
            </a:r>
            <a:r>
              <a:rPr lang="cs-CZ" dirty="0" smtClean="0"/>
              <a:t> (</a:t>
            </a:r>
            <a:r>
              <a:rPr lang="cs-CZ" dirty="0"/>
              <a:t>tj. Německo ovládne Rusko)</a:t>
            </a:r>
          </a:p>
          <a:p>
            <a:r>
              <a:rPr lang="cs-CZ" dirty="0"/>
              <a:t>„zevnitř“: Rusko expanduje do Vnitřního půlměsíce (Indie?, </a:t>
            </a:r>
            <a:r>
              <a:rPr lang="cs-CZ" dirty="0" smtClean="0"/>
              <a:t>Východní Evropa</a:t>
            </a:r>
            <a:r>
              <a:rPr lang="cs-CZ" dirty="0"/>
              <a:t>?)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1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Platí, že: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Kdo </a:t>
            </a:r>
            <a:r>
              <a:rPr lang="cs-CZ" b="1" i="1" dirty="0"/>
              <a:t>vládne východní Evropě*, ovládá </a:t>
            </a:r>
            <a:r>
              <a:rPr lang="cs-CZ" b="1" i="1" dirty="0" err="1"/>
              <a:t>Heartland</a:t>
            </a:r>
            <a:r>
              <a:rPr lang="cs-CZ" b="1" i="1" dirty="0"/>
              <a:t>. Kdo vládne </a:t>
            </a:r>
            <a:r>
              <a:rPr lang="cs-CZ" b="1" i="1" dirty="0" err="1"/>
              <a:t>Heartlandu</a:t>
            </a:r>
            <a:r>
              <a:rPr lang="cs-CZ" b="1" i="1" dirty="0"/>
              <a:t>, ovládá Světový ostrov. Kdo vládne Světovému ostrovu, ovládá svět.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8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Nicholas </a:t>
            </a:r>
            <a:r>
              <a:rPr lang="cs-CZ" dirty="0" err="1"/>
              <a:t>Spykman</a:t>
            </a:r>
            <a:r>
              <a:rPr lang="cs-CZ" dirty="0"/>
              <a:t> (1893–1943)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Vychází z </a:t>
            </a:r>
            <a:r>
              <a:rPr lang="cs-CZ" dirty="0" err="1"/>
              <a:t>Mackindera</a:t>
            </a:r>
            <a:r>
              <a:rPr lang="cs-CZ" dirty="0"/>
              <a:t>, ale modifikuje ho podle </a:t>
            </a:r>
            <a:r>
              <a:rPr lang="cs-CZ" dirty="0" smtClean="0"/>
              <a:t>zkušeností z </a:t>
            </a:r>
            <a:r>
              <a:rPr lang="cs-CZ" dirty="0"/>
              <a:t>2. </a:t>
            </a:r>
            <a:r>
              <a:rPr lang="cs-CZ" dirty="0" smtClean="0"/>
              <a:t>světové války</a:t>
            </a:r>
            <a:r>
              <a:rPr lang="cs-CZ" dirty="0"/>
              <a:t>, zabýval se </a:t>
            </a:r>
            <a:r>
              <a:rPr lang="cs-CZ" dirty="0" smtClean="0"/>
              <a:t>hlavně problémem </a:t>
            </a:r>
            <a:r>
              <a:rPr lang="cs-CZ" b="1" dirty="0"/>
              <a:t>bezpečnosti</a:t>
            </a:r>
            <a:endParaRPr lang="cs-CZ" dirty="0"/>
          </a:p>
          <a:p>
            <a:r>
              <a:rPr lang="cs-CZ" dirty="0" smtClean="0"/>
              <a:t>geopolitickými </a:t>
            </a:r>
            <a:r>
              <a:rPr lang="cs-CZ" dirty="0"/>
              <a:t>hráči jsou pouze </a:t>
            </a:r>
            <a:r>
              <a:rPr lang="cs-CZ" b="1" i="1" dirty="0"/>
              <a:t>velmoci</a:t>
            </a:r>
            <a:endParaRPr lang="cs-CZ" dirty="0"/>
          </a:p>
          <a:p>
            <a:r>
              <a:rPr lang="cs-CZ" b="1" i="1" dirty="0" smtClean="0"/>
              <a:t>Malé státy </a:t>
            </a:r>
            <a:r>
              <a:rPr lang="cs-CZ" dirty="0" smtClean="0"/>
              <a:t>mají podřízené postavení</a:t>
            </a:r>
            <a:endParaRPr lang="cs-CZ" dirty="0"/>
          </a:p>
          <a:p>
            <a:r>
              <a:rPr lang="cs-CZ" dirty="0" smtClean="0"/>
              <a:t>Platí představa </a:t>
            </a:r>
            <a:r>
              <a:rPr lang="cs-CZ" dirty="0"/>
              <a:t>o </a:t>
            </a:r>
            <a:r>
              <a:rPr lang="cs-CZ" dirty="0" smtClean="0"/>
              <a:t>soupeření pozemní a námořní mocnosti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8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se podobá </a:t>
            </a:r>
            <a:r>
              <a:rPr lang="cs-CZ" dirty="0" err="1" smtClean="0"/>
              <a:t>Mackinderovu</a:t>
            </a:r>
            <a:r>
              <a:rPr lang="cs-CZ" dirty="0" smtClean="0"/>
              <a:t>, ale…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 </a:t>
            </a:r>
            <a:r>
              <a:rPr lang="cs-CZ" dirty="0"/>
              <a:t>se dělí na:</a:t>
            </a:r>
          </a:p>
          <a:p>
            <a:r>
              <a:rPr lang="cs-CZ" b="1" i="1" dirty="0" err="1" smtClean="0"/>
              <a:t>Heartland</a:t>
            </a:r>
            <a:r>
              <a:rPr lang="cs-CZ" b="1" i="1" dirty="0" smtClean="0"/>
              <a:t> </a:t>
            </a:r>
            <a:r>
              <a:rPr lang="cs-CZ" dirty="0" smtClean="0"/>
              <a:t>(vnitrozemí Eurasie</a:t>
            </a:r>
            <a:r>
              <a:rPr lang="cs-CZ" dirty="0"/>
              <a:t>)</a:t>
            </a:r>
          </a:p>
          <a:p>
            <a:r>
              <a:rPr lang="cs-CZ" b="1" i="1" dirty="0" smtClean="0"/>
              <a:t>Vnější ostrovy </a:t>
            </a:r>
            <a:r>
              <a:rPr lang="cs-CZ" b="1" i="1" dirty="0"/>
              <a:t>a kontinenty </a:t>
            </a:r>
            <a:r>
              <a:rPr lang="cs-CZ" i="1" dirty="0"/>
              <a:t>(</a:t>
            </a:r>
            <a:r>
              <a:rPr lang="cs-CZ" i="1" dirty="0" err="1"/>
              <a:t>OffshoreIslandsandContinents</a:t>
            </a:r>
            <a:r>
              <a:rPr lang="cs-CZ" i="1" dirty="0"/>
              <a:t>)</a:t>
            </a:r>
            <a:endParaRPr lang="cs-CZ" dirty="0"/>
          </a:p>
          <a:p>
            <a:r>
              <a:rPr lang="cs-CZ" b="1" i="1" dirty="0" err="1" smtClean="0"/>
              <a:t>Rimland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dirty="0"/>
              <a:t>pásmo </a:t>
            </a:r>
            <a:r>
              <a:rPr lang="cs-CZ" dirty="0" smtClean="0"/>
              <a:t>izolující </a:t>
            </a:r>
            <a:r>
              <a:rPr lang="cs-CZ" dirty="0" err="1" smtClean="0"/>
              <a:t>Heartlandod</a:t>
            </a:r>
            <a:r>
              <a:rPr lang="cs-CZ" dirty="0" smtClean="0"/>
              <a:t> </a:t>
            </a:r>
            <a:r>
              <a:rPr lang="cs-CZ" dirty="0"/>
              <a:t>nezamrzajících moří, </a:t>
            </a:r>
            <a:r>
              <a:rPr lang="cs-CZ" dirty="0" smtClean="0"/>
              <a:t>územně totožný </a:t>
            </a:r>
            <a:r>
              <a:rPr lang="cs-CZ" dirty="0"/>
              <a:t>s </a:t>
            </a:r>
            <a:r>
              <a:rPr lang="cs-CZ" dirty="0" err="1" smtClean="0"/>
              <a:t>Mackinderovým</a:t>
            </a:r>
            <a:r>
              <a:rPr lang="cs-CZ" dirty="0" smtClean="0"/>
              <a:t> vnitřním </a:t>
            </a:r>
            <a:r>
              <a:rPr lang="cs-CZ" dirty="0"/>
              <a:t>půlměsícem)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…jiné chápání významu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klíčový význam </a:t>
            </a:r>
            <a:r>
              <a:rPr lang="cs-CZ" dirty="0" smtClean="0"/>
              <a:t>nemá </a:t>
            </a:r>
            <a:r>
              <a:rPr lang="cs-CZ" dirty="0" err="1" smtClean="0"/>
              <a:t>Heartland</a:t>
            </a:r>
            <a:r>
              <a:rPr lang="cs-CZ" dirty="0"/>
              <a:t>, ale </a:t>
            </a:r>
            <a:r>
              <a:rPr lang="cs-CZ" dirty="0" err="1"/>
              <a:t>Rimland</a:t>
            </a:r>
            <a:r>
              <a:rPr lang="cs-CZ" dirty="0"/>
              <a:t>, ve kterém </a:t>
            </a:r>
            <a:r>
              <a:rPr lang="cs-CZ" dirty="0" smtClean="0"/>
              <a:t>probíhá soupeření pozemní a námořní moci</a:t>
            </a:r>
            <a:endParaRPr lang="cs-CZ" dirty="0"/>
          </a:p>
          <a:p>
            <a:r>
              <a:rPr lang="cs-CZ" dirty="0" smtClean="0"/>
              <a:t>Námořní mocnosti nesmějí dopustit </a:t>
            </a:r>
            <a:r>
              <a:rPr lang="cs-CZ" dirty="0"/>
              <a:t>jeho </a:t>
            </a:r>
            <a:r>
              <a:rPr lang="cs-CZ" dirty="0" smtClean="0"/>
              <a:t>ovládnutí pozemní velmocí</a:t>
            </a:r>
            <a:r>
              <a:rPr lang="cs-CZ" dirty="0"/>
              <a:t>, </a:t>
            </a:r>
            <a:r>
              <a:rPr lang="cs-CZ" dirty="0" smtClean="0"/>
              <a:t>která ovládá </a:t>
            </a:r>
            <a:r>
              <a:rPr lang="cs-CZ" dirty="0" err="1" smtClean="0"/>
              <a:t>Heartland</a:t>
            </a:r>
            <a:r>
              <a:rPr lang="cs-CZ" dirty="0"/>
              <a:t>, protože platí:</a:t>
            </a:r>
          </a:p>
          <a:p>
            <a:r>
              <a:rPr lang="cs-CZ" b="1" i="1" dirty="0"/>
              <a:t>…kdo vládne </a:t>
            </a:r>
            <a:r>
              <a:rPr lang="cs-CZ" b="1" i="1" dirty="0" err="1"/>
              <a:t>Rimlandu</a:t>
            </a:r>
            <a:r>
              <a:rPr lang="cs-CZ" b="1" i="1" dirty="0"/>
              <a:t>, vládne Eurasii, a kdo vládne Eurasii, vládne světu.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                                         </a:t>
            </a:r>
            <a:r>
              <a:rPr lang="en-US" i="1" dirty="0" smtClean="0"/>
              <a:t>(</a:t>
            </a:r>
            <a:r>
              <a:rPr lang="en-US" i="1" dirty="0"/>
              <a:t>The Geography of Peace, </a:t>
            </a:r>
            <a:r>
              <a:rPr lang="en-US" dirty="0"/>
              <a:t>1944)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9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Geopolitika – žurnalistické pojetí v politice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…</a:t>
            </a:r>
            <a:r>
              <a:rPr lang="cs-CZ" dirty="0" smtClean="0"/>
              <a:t>totéž co </a:t>
            </a:r>
            <a:r>
              <a:rPr lang="cs-CZ" dirty="0"/>
              <a:t>„</a:t>
            </a:r>
            <a:r>
              <a:rPr lang="cs-CZ" dirty="0" smtClean="0"/>
              <a:t>světová politika“ příp</a:t>
            </a:r>
            <a:r>
              <a:rPr lang="cs-CZ" dirty="0"/>
              <a:t>. „</a:t>
            </a:r>
            <a:r>
              <a:rPr lang="cs-CZ" dirty="0" smtClean="0"/>
              <a:t>politická geografie</a:t>
            </a:r>
            <a:r>
              <a:rPr lang="cs-CZ" dirty="0"/>
              <a:t>“</a:t>
            </a:r>
          </a:p>
          <a:p>
            <a:r>
              <a:rPr lang="cs-CZ" dirty="0"/>
              <a:t>…geopolitický = „velmocenský</a:t>
            </a:r>
            <a:r>
              <a:rPr lang="cs-CZ" dirty="0" smtClean="0"/>
              <a:t>“ nebo prostě „</a:t>
            </a:r>
            <a:r>
              <a:rPr lang="cs-CZ" dirty="0"/>
              <a:t>mocenský“</a:t>
            </a:r>
          </a:p>
          <a:p>
            <a:r>
              <a:rPr lang="cs-CZ" dirty="0"/>
              <a:t>…často jen </a:t>
            </a:r>
            <a:r>
              <a:rPr lang="cs-CZ" dirty="0" smtClean="0"/>
              <a:t>pomocné slovo </a:t>
            </a:r>
            <a:r>
              <a:rPr lang="cs-CZ" dirty="0"/>
              <a:t>bez zřejmého významu </a:t>
            </a:r>
            <a:r>
              <a:rPr lang="cs-CZ" dirty="0" smtClean="0"/>
              <a:t>zdůrazňující nebo zesilující vlastní tvrzení (…</a:t>
            </a:r>
            <a:r>
              <a:rPr lang="cs-CZ" dirty="0"/>
              <a:t>geopolitický = „důležitý, významný“)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0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USA jsou ostrovem ve Světovém oceánu</a:t>
            </a:r>
          </a:p>
          <a:p>
            <a:r>
              <a:rPr lang="cs-CZ" dirty="0"/>
              <a:t>tento ostrov ale </a:t>
            </a:r>
            <a:r>
              <a:rPr lang="cs-CZ" smtClean="0"/>
              <a:t>není </a:t>
            </a:r>
            <a:r>
              <a:rPr lang="cs-CZ" smtClean="0"/>
              <a:t>izolovaný</a:t>
            </a:r>
            <a:r>
              <a:rPr lang="cs-CZ" dirty="0"/>
              <a:t>, ze západu i z východu se přibližuje k Eurasii </a:t>
            </a:r>
          </a:p>
          <a:p>
            <a:r>
              <a:rPr lang="cs-CZ" dirty="0"/>
              <a:t>pro obranu USA je </a:t>
            </a:r>
            <a:r>
              <a:rPr lang="cs-CZ" dirty="0" smtClean="0"/>
              <a:t>klíčové Zabezpečení Dálného </a:t>
            </a:r>
            <a:r>
              <a:rPr lang="cs-CZ" dirty="0"/>
              <a:t>východu a Evropy, resp. prevence toho, aby byly </a:t>
            </a:r>
            <a:r>
              <a:rPr lang="cs-CZ" dirty="0" smtClean="0"/>
              <a:t>příliš silné a </a:t>
            </a:r>
            <a:r>
              <a:rPr lang="cs-CZ" dirty="0"/>
              <a:t>ohrožovaly jejich světový primát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Dálném Východě: </a:t>
            </a:r>
            <a:r>
              <a:rPr lang="cs-CZ" dirty="0" smtClean="0"/>
              <a:t>nebezpečné spojenectví SSSR </a:t>
            </a:r>
            <a:r>
              <a:rPr lang="cs-CZ" dirty="0"/>
              <a:t>a Číny</a:t>
            </a:r>
          </a:p>
          <a:p>
            <a:pPr lvl="1"/>
            <a:r>
              <a:rPr lang="cs-CZ" dirty="0"/>
              <a:t>V Evropě: </a:t>
            </a:r>
            <a:r>
              <a:rPr lang="cs-CZ" dirty="0" smtClean="0"/>
              <a:t>nebezpečné sjednocení Evropy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praxi…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strategie </a:t>
            </a:r>
            <a:r>
              <a:rPr lang="cs-CZ" dirty="0"/>
              <a:t>anakondy </a:t>
            </a:r>
            <a:r>
              <a:rPr lang="cs-CZ" dirty="0" smtClean="0"/>
              <a:t>uplatňovaná Spojenými </a:t>
            </a:r>
            <a:r>
              <a:rPr lang="cs-CZ" dirty="0"/>
              <a:t>státy na celý </a:t>
            </a:r>
            <a:r>
              <a:rPr lang="cs-CZ" dirty="0" err="1" smtClean="0"/>
              <a:t>Heartland</a:t>
            </a:r>
            <a:endParaRPr lang="cs-CZ" dirty="0" smtClean="0"/>
          </a:p>
          <a:p>
            <a:pPr lvl="1"/>
            <a:r>
              <a:rPr lang="cs-CZ" dirty="0" smtClean="0"/>
              <a:t>garance </a:t>
            </a:r>
            <a:r>
              <a:rPr lang="cs-CZ" dirty="0"/>
              <a:t>obrany Turecka a Řecka</a:t>
            </a:r>
          </a:p>
          <a:p>
            <a:pPr lvl="1"/>
            <a:r>
              <a:rPr lang="cs-CZ" dirty="0"/>
              <a:t>válka v Koreji (1950–1953) </a:t>
            </a:r>
          </a:p>
          <a:p>
            <a:pPr lvl="1"/>
            <a:r>
              <a:rPr lang="cs-CZ" dirty="0"/>
              <a:t>válka ve Vietnamu (1965–1973)</a:t>
            </a:r>
          </a:p>
          <a:p>
            <a:r>
              <a:rPr lang="cs-CZ" dirty="0"/>
              <a:t>koncepce </a:t>
            </a:r>
            <a:r>
              <a:rPr lang="cs-CZ" b="1" i="1" dirty="0" smtClean="0"/>
              <a:t>zadržování komunismu</a:t>
            </a:r>
            <a:r>
              <a:rPr lang="cs-CZ" dirty="0" smtClean="0"/>
              <a:t>(</a:t>
            </a:r>
            <a:r>
              <a:rPr lang="cs-CZ" i="1" dirty="0" err="1" smtClean="0"/>
              <a:t>containment</a:t>
            </a:r>
            <a:r>
              <a:rPr lang="cs-CZ" dirty="0"/>
              <a:t>) –</a:t>
            </a:r>
            <a:r>
              <a:rPr lang="cs-CZ" dirty="0" smtClean="0"/>
              <a:t>vytvoření soustavy </a:t>
            </a:r>
            <a:r>
              <a:rPr lang="cs-CZ" dirty="0"/>
              <a:t>vojenských </a:t>
            </a:r>
            <a:r>
              <a:rPr lang="cs-CZ" dirty="0" smtClean="0"/>
              <a:t>paktů namířených </a:t>
            </a:r>
            <a:r>
              <a:rPr lang="cs-CZ" dirty="0"/>
              <a:t>proti SSSR tvořených vždy USA a skupinou spojencův </a:t>
            </a:r>
            <a:r>
              <a:rPr lang="cs-CZ" dirty="0" err="1" smtClean="0"/>
              <a:t>Rimlandu</a:t>
            </a:r>
            <a:r>
              <a:rPr lang="cs-CZ" dirty="0" smtClean="0"/>
              <a:t> (</a:t>
            </a:r>
            <a:r>
              <a:rPr lang="cs-CZ" dirty="0"/>
              <a:t>NATO, CENTO –Bagdádský pakt, SEATO –Pakt pro </a:t>
            </a:r>
            <a:r>
              <a:rPr lang="cs-CZ" dirty="0" smtClean="0"/>
              <a:t>jihovýchodní Asii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Karl </a:t>
            </a:r>
            <a:r>
              <a:rPr lang="cs-CZ" b="0" dirty="0" err="1"/>
              <a:t>Haushofer</a:t>
            </a:r>
            <a:r>
              <a:rPr lang="cs-CZ" b="0" dirty="0"/>
              <a:t> (1869–1946)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Německo po první světové válce nebylo v nejlepší kondici</a:t>
            </a:r>
          </a:p>
          <a:p>
            <a:pPr lvl="1"/>
            <a:r>
              <a:rPr lang="cs-CZ" dirty="0" smtClean="0"/>
              <a:t>Územní a demografická redukce, ztráta kolonií</a:t>
            </a:r>
          </a:p>
          <a:p>
            <a:pPr lvl="1"/>
            <a:r>
              <a:rPr lang="cs-CZ" dirty="0" smtClean="0"/>
              <a:t>Živná půda pro radikalizaci – boj o prostor</a:t>
            </a:r>
          </a:p>
          <a:p>
            <a:pPr lvl="1"/>
            <a:r>
              <a:rPr lang="cs-CZ" dirty="0" smtClean="0"/>
              <a:t>Velká odezva geopolitiky v politice, snaha </a:t>
            </a:r>
            <a:r>
              <a:rPr lang="cs-CZ" dirty="0" err="1" smtClean="0"/>
              <a:t>geopolitiků</a:t>
            </a:r>
            <a:r>
              <a:rPr lang="cs-CZ" dirty="0" smtClean="0"/>
              <a:t> o vliv na politiku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i="1" dirty="0"/>
              <a:t>Je třeba, aby všechny složky národa chápaly jednotně a rozhodně, že životní prostor, který má Německo dnes, nestačí a jeho hranice jsou neudržitelné. Německý národ si s přispěním geopolitiky musí uvědomit stísněnost prostoru.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                                                                      K</a:t>
            </a:r>
            <a:r>
              <a:rPr lang="cs-CZ" i="1" dirty="0"/>
              <a:t>. </a:t>
            </a:r>
            <a:r>
              <a:rPr lang="cs-CZ" i="1" dirty="0" err="1" smtClean="0"/>
              <a:t>Haushofer</a:t>
            </a:r>
            <a:endParaRPr lang="cs-CZ" i="1" dirty="0" smtClean="0"/>
          </a:p>
          <a:p>
            <a:r>
              <a:rPr lang="cs-CZ" i="1" dirty="0" smtClean="0"/>
              <a:t>Dobytí </a:t>
            </a:r>
            <a:r>
              <a:rPr lang="cs-CZ" i="1" dirty="0" err="1" smtClean="0"/>
              <a:t>heartlandu</a:t>
            </a:r>
            <a:r>
              <a:rPr lang="cs-CZ" i="1" dirty="0" smtClean="0"/>
              <a:t> umožní Německu ovládnutí světa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868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pojmy: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Životní prostor</a:t>
            </a:r>
            <a:r>
              <a:rPr lang="cs-CZ" dirty="0" smtClean="0"/>
              <a:t>(</a:t>
            </a:r>
            <a:r>
              <a:rPr lang="cs-CZ" i="1" dirty="0" smtClean="0"/>
              <a:t>Lebensraum</a:t>
            </a:r>
            <a:r>
              <a:rPr lang="cs-CZ" dirty="0" smtClean="0"/>
              <a:t>)</a:t>
            </a:r>
          </a:p>
          <a:p>
            <a:r>
              <a:rPr lang="cs-CZ" dirty="0"/>
              <a:t>hlediska potřeby životního </a:t>
            </a:r>
            <a:r>
              <a:rPr lang="cs-CZ" dirty="0" smtClean="0"/>
              <a:t>prostoru </a:t>
            </a:r>
            <a:r>
              <a:rPr lang="cs-CZ" dirty="0"/>
              <a:t>jsou 2 druhy národů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Statické národy</a:t>
            </a:r>
            <a:r>
              <a:rPr lang="cs-CZ" dirty="0" smtClean="0"/>
              <a:t>(na </a:t>
            </a:r>
            <a:r>
              <a:rPr lang="cs-CZ" dirty="0"/>
              <a:t>nebo za vrcholem demografického rozvoje, bez vůle </a:t>
            </a:r>
            <a:r>
              <a:rPr lang="cs-CZ" dirty="0" smtClean="0"/>
              <a:t>expandovat, na </a:t>
            </a:r>
            <a:r>
              <a:rPr lang="cs-CZ" dirty="0"/>
              <a:t>hranici </a:t>
            </a:r>
            <a:r>
              <a:rPr lang="cs-CZ" dirty="0" smtClean="0"/>
              <a:t>úpadku)</a:t>
            </a:r>
          </a:p>
          <a:p>
            <a:pPr lvl="1"/>
            <a:r>
              <a:rPr lang="cs-CZ" b="1" dirty="0" smtClean="0"/>
              <a:t>Dynamické národy</a:t>
            </a:r>
            <a:r>
              <a:rPr lang="cs-CZ" dirty="0" smtClean="0"/>
              <a:t>(početně rostou, potřebují k </a:t>
            </a:r>
            <a:r>
              <a:rPr lang="cs-CZ" dirty="0"/>
              <a:t>svému rozvoji nový </a:t>
            </a:r>
            <a:r>
              <a:rPr lang="cs-CZ" dirty="0" smtClean="0"/>
              <a:t>životní prostor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Dynamické národy získávají potřebný </a:t>
            </a:r>
            <a:r>
              <a:rPr lang="cs-CZ" dirty="0"/>
              <a:t>prostor válkami</a:t>
            </a:r>
          </a:p>
          <a:p>
            <a:r>
              <a:rPr lang="cs-CZ" dirty="0"/>
              <a:t>životního prostoru </a:t>
            </a:r>
            <a:r>
              <a:rPr lang="cs-CZ" dirty="0" smtClean="0"/>
              <a:t>není „</a:t>
            </a:r>
            <a:r>
              <a:rPr lang="cs-CZ" dirty="0"/>
              <a:t>dost pro všechny“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1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b="1" dirty="0"/>
              <a:t>hranice</a:t>
            </a:r>
            <a:r>
              <a:rPr lang="cs-CZ" dirty="0"/>
              <a:t>(</a:t>
            </a:r>
            <a:r>
              <a:rPr lang="cs-CZ" i="1" dirty="0" err="1"/>
              <a:t>Grenze</a:t>
            </a:r>
            <a:r>
              <a:rPr lang="cs-CZ" i="1" dirty="0"/>
              <a:t>, </a:t>
            </a:r>
            <a:r>
              <a:rPr lang="cs-CZ" i="1" dirty="0" err="1"/>
              <a:t>Volksgrenze</a:t>
            </a:r>
            <a:r>
              <a:rPr lang="cs-CZ" dirty="0"/>
              <a:t>)</a:t>
            </a:r>
          </a:p>
          <a:p>
            <a:r>
              <a:rPr lang="cs-CZ" dirty="0"/>
              <a:t>…jsou odrazem permanentního bojového pole, místem, kde národy </a:t>
            </a:r>
            <a:r>
              <a:rPr lang="cs-CZ" dirty="0" smtClean="0"/>
              <a:t>osvědčují svoji </a:t>
            </a:r>
            <a:r>
              <a:rPr lang="cs-CZ" dirty="0"/>
              <a:t>zdatnost</a:t>
            </a:r>
          </a:p>
          <a:p>
            <a:r>
              <a:rPr lang="cs-CZ" dirty="0" smtClean="0"/>
              <a:t>bezkonfliktní hranice </a:t>
            </a:r>
            <a:r>
              <a:rPr lang="cs-CZ" dirty="0"/>
              <a:t>jsou naprosto výjimečné</a:t>
            </a:r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b="1" dirty="0"/>
              <a:t>soběstačnost</a:t>
            </a:r>
            <a:r>
              <a:rPr lang="cs-CZ" dirty="0"/>
              <a:t>(</a:t>
            </a:r>
            <a:r>
              <a:rPr lang="cs-CZ" i="1" dirty="0"/>
              <a:t>Autarkie</a:t>
            </a:r>
            <a:r>
              <a:rPr lang="cs-CZ" dirty="0"/>
              <a:t>)</a:t>
            </a:r>
          </a:p>
          <a:p>
            <a:r>
              <a:rPr lang="cs-CZ" dirty="0"/>
              <a:t>cílem </a:t>
            </a:r>
            <a:r>
              <a:rPr lang="cs-CZ" dirty="0" smtClean="0"/>
              <a:t>šíření státu </a:t>
            </a:r>
            <a:r>
              <a:rPr lang="cs-CZ" dirty="0"/>
              <a:t>je </a:t>
            </a:r>
            <a:r>
              <a:rPr lang="cs-CZ" dirty="0" smtClean="0"/>
              <a:t>získání takových </a:t>
            </a:r>
            <a:r>
              <a:rPr lang="cs-CZ" dirty="0"/>
              <a:t>oblastí, kterému </a:t>
            </a:r>
            <a:r>
              <a:rPr lang="cs-CZ" dirty="0" smtClean="0"/>
              <a:t>zajistí soběstačnost – úroda, suroviny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7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b="1" dirty="0" err="1" smtClean="0"/>
              <a:t>Panregiony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smtClean="0"/>
              <a:t>Pan-</a:t>
            </a:r>
            <a:r>
              <a:rPr lang="cs-CZ" i="1" dirty="0" err="1" smtClean="0"/>
              <a:t>Regionen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sz="2800" dirty="0" err="1" smtClean="0"/>
              <a:t>Panregiony</a:t>
            </a:r>
            <a:r>
              <a:rPr lang="cs-CZ" sz="2800" dirty="0" smtClean="0"/>
              <a:t> jsou transkontinentální bloky spojené </a:t>
            </a:r>
            <a:r>
              <a:rPr lang="cs-CZ" dirty="0" smtClean="0"/>
              <a:t>ekonomicky </a:t>
            </a:r>
            <a:r>
              <a:rPr lang="cs-CZ" dirty="0"/>
              <a:t>(jsou hospodářsky soběstačné, </a:t>
            </a:r>
            <a:r>
              <a:rPr lang="cs-CZ" dirty="0" smtClean="0"/>
              <a:t>nezávislé na </a:t>
            </a:r>
            <a:r>
              <a:rPr lang="cs-CZ" dirty="0"/>
              <a:t>ostatních </a:t>
            </a:r>
            <a:r>
              <a:rPr lang="cs-CZ" dirty="0" err="1"/>
              <a:t>panregionech</a:t>
            </a:r>
            <a:r>
              <a:rPr lang="cs-CZ" dirty="0"/>
              <a:t>)</a:t>
            </a:r>
          </a:p>
          <a:p>
            <a:r>
              <a:rPr lang="cs-CZ" dirty="0"/>
              <a:t>ideologicky (</a:t>
            </a:r>
            <a:r>
              <a:rPr lang="cs-CZ" dirty="0" smtClean="0"/>
              <a:t>dominují jim </a:t>
            </a:r>
            <a:r>
              <a:rPr lang="cs-CZ" i="1" dirty="0"/>
              <a:t>pan-ideje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 smtClean="0"/>
              <a:t>státy </a:t>
            </a:r>
            <a:r>
              <a:rPr lang="cs-CZ" dirty="0"/>
              <a:t>si </a:t>
            </a:r>
            <a:r>
              <a:rPr lang="cs-CZ" dirty="0" smtClean="0"/>
              <a:t>konkurují životním </a:t>
            </a:r>
            <a:r>
              <a:rPr lang="cs-CZ" dirty="0"/>
              <a:t>prostorem (pouze) v rámci jednoho </a:t>
            </a:r>
            <a:r>
              <a:rPr lang="cs-CZ" dirty="0" err="1"/>
              <a:t>panregionu</a:t>
            </a:r>
            <a:r>
              <a:rPr lang="cs-CZ" dirty="0"/>
              <a:t>, ne přes jeho hranice</a:t>
            </a:r>
          </a:p>
          <a:p>
            <a:endParaRPr lang="cs-CZ" dirty="0" smtClean="0"/>
          </a:p>
          <a:p>
            <a:r>
              <a:rPr lang="cs-CZ" dirty="0" smtClean="0"/>
              <a:t>Struktura </a:t>
            </a:r>
            <a:r>
              <a:rPr lang="cs-CZ" dirty="0" err="1" smtClean="0"/>
              <a:t>panregionu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pt-BR" dirty="0"/>
              <a:t>Jádro (sever</a:t>
            </a:r>
            <a:r>
              <a:rPr lang="pt-BR" dirty="0" smtClean="0"/>
              <a:t>)</a:t>
            </a:r>
            <a:r>
              <a:rPr lang="cs-CZ" dirty="0" smtClean="0"/>
              <a:t> </a:t>
            </a:r>
            <a:r>
              <a:rPr lang="pt-BR" dirty="0" smtClean="0"/>
              <a:t>jádru </a:t>
            </a:r>
            <a:r>
              <a:rPr lang="pt-BR" dirty="0"/>
              <a:t>dominuje 1 </a:t>
            </a:r>
            <a:r>
              <a:rPr lang="pt-BR" dirty="0" smtClean="0"/>
              <a:t>světovávelmoc</a:t>
            </a:r>
            <a:endParaRPr lang="cs-CZ" dirty="0"/>
          </a:p>
          <a:p>
            <a:pPr lvl="1"/>
            <a:r>
              <a:rPr lang="cs-CZ" dirty="0" smtClean="0"/>
              <a:t>Periférie </a:t>
            </a:r>
            <a:r>
              <a:rPr lang="cs-CZ" dirty="0"/>
              <a:t>(jih)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6763"/>
            <a:ext cx="89535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do </a:t>
            </a:r>
            <a:r>
              <a:rPr lang="cs-CZ" dirty="0"/>
              <a:t>1945: synonyma</a:t>
            </a:r>
          </a:p>
          <a:p>
            <a:r>
              <a:rPr lang="cs-CZ" dirty="0" smtClean="0"/>
              <a:t>Nyní trochu </a:t>
            </a:r>
            <a:r>
              <a:rPr lang="cs-CZ" dirty="0"/>
              <a:t>s nadsázkou:</a:t>
            </a:r>
          </a:p>
          <a:p>
            <a:pPr marL="0" indent="0">
              <a:buNone/>
            </a:pPr>
            <a:r>
              <a:rPr lang="cs-CZ" b="1" i="1" dirty="0" smtClean="0"/>
              <a:t>          Politická </a:t>
            </a:r>
            <a:r>
              <a:rPr lang="cs-CZ" b="1" i="1" dirty="0"/>
              <a:t>geografie vidí stát z hlediska prostoru, geopolitika prostor z hlediska státu.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(</a:t>
            </a:r>
            <a:r>
              <a:rPr lang="cs-CZ" dirty="0"/>
              <a:t>K. </a:t>
            </a:r>
            <a:r>
              <a:rPr lang="cs-CZ" dirty="0" err="1"/>
              <a:t>Haushofer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16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Teoretický základ pojmu položil F. </a:t>
            </a:r>
            <a:r>
              <a:rPr lang="cs-CZ" dirty="0" err="1" smtClean="0"/>
              <a:t>Ratzel</a:t>
            </a:r>
            <a:r>
              <a:rPr lang="cs-CZ" dirty="0" smtClean="0"/>
              <a:t> (1897), ačkoli on sám pojem nikdy nepoužil</a:t>
            </a:r>
          </a:p>
          <a:p>
            <a:pPr lvl="0"/>
            <a:r>
              <a:rPr lang="cs-CZ" dirty="0" smtClean="0"/>
              <a:t>Autor - R. </a:t>
            </a:r>
            <a:r>
              <a:rPr lang="cs-CZ" dirty="0" err="1" smtClean="0"/>
              <a:t>Kjéllen</a:t>
            </a:r>
            <a:r>
              <a:rPr lang="cs-CZ" dirty="0" smtClean="0"/>
              <a:t>, žák </a:t>
            </a:r>
            <a:r>
              <a:rPr lang="cs-CZ" dirty="0" err="1" smtClean="0"/>
              <a:t>Ratzla</a:t>
            </a:r>
            <a:r>
              <a:rPr lang="cs-CZ" dirty="0" smtClean="0"/>
              <a:t>, švédský politik, profesor práva v Uppsale – termín použil v roce 1899</a:t>
            </a:r>
          </a:p>
          <a:p>
            <a:pPr lvl="0"/>
            <a:r>
              <a:rPr lang="cs-CZ" dirty="0" smtClean="0"/>
              <a:t>Od roku 1899 se termíny politická geografie a geopolitika používaly jako synonyma</a:t>
            </a:r>
          </a:p>
          <a:p>
            <a:pPr lvl="0"/>
            <a:r>
              <a:rPr lang="cs-CZ" dirty="0" smtClean="0"/>
              <a:t>V meziválečném období v Německu vznikla významná geopolitická škola</a:t>
            </a:r>
          </a:p>
          <a:p>
            <a:pPr lvl="0"/>
            <a:r>
              <a:rPr lang="cs-CZ" dirty="0" smtClean="0"/>
              <a:t>Do vývoje ústavu a německé školy ale zasáhla druhá světová válka</a:t>
            </a:r>
          </a:p>
          <a:p>
            <a:pPr lvl="0"/>
            <a:r>
              <a:rPr lang="cs-CZ" dirty="0" smtClean="0"/>
              <a:t>Historická zkušenost s Německem stačila k tomu, aby se téměř celá poválečná generace polit. geografů  distancovala od německé školy a od samotného pojmu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Od 60. Let velký rozvoj politické geografie – zaměřená hlavně na stát, jeho uspořádání, vztah centra a periferie, hranice, volby</a:t>
            </a:r>
          </a:p>
          <a:p>
            <a:pPr lvl="0"/>
            <a:r>
              <a:rPr lang="cs-CZ" dirty="0" smtClean="0"/>
              <a:t>Geopolitické texty se objevují až v 70. a 80. letech – tři důvody</a:t>
            </a:r>
          </a:p>
          <a:p>
            <a:pPr lvl="1"/>
            <a:r>
              <a:rPr lang="cs-CZ" dirty="0" smtClean="0"/>
              <a:t>Změna poválečného systému mezi východem a západem – vedla k obnovení zájmu o geopolitiku, pojem používají politici, novináři..hlavní zásluha tehdejší státní tajemník USA – Henry </a:t>
            </a:r>
            <a:r>
              <a:rPr lang="cs-CZ" dirty="0" err="1" smtClean="0"/>
              <a:t>Kissinger</a:t>
            </a:r>
            <a:endParaRPr lang="cs-CZ" dirty="0" smtClean="0"/>
          </a:p>
          <a:p>
            <a:pPr lvl="1"/>
            <a:r>
              <a:rPr lang="cs-CZ" dirty="0" smtClean="0"/>
              <a:t>Nástup nové generace politologů, termín geopolitika pro ně nemá pejorativní nádech a nemají předsudky vůči německé škole</a:t>
            </a:r>
          </a:p>
          <a:p>
            <a:pPr lvl="1"/>
            <a:r>
              <a:rPr lang="cs-CZ" dirty="0" err="1" smtClean="0"/>
              <a:t>Nej</a:t>
            </a:r>
            <a:r>
              <a:rPr lang="cs-CZ" dirty="0" smtClean="0"/>
              <a:t> – internacionalizace politických procesů, komplexnost a integrační tendence 90. Let vedou k upuštění od tématu „stát ve svých hranicích“, což je hlavně otázka politické geografie, nové uspořádání vyžaduje nový přístup – geopolitika umožňuje globálnější pohled na vztah mezi politickými jevy  a procesy a geografickým prostorem – národní měřítko už nestačí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geopolitiky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…z hlediska prostoru, pro který se aplikuje:</a:t>
            </a:r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Vnější geopolitika </a:t>
            </a:r>
            <a:r>
              <a:rPr lang="cs-CZ" dirty="0" smtClean="0"/>
              <a:t>(zkoumá vztahy </a:t>
            </a:r>
            <a:r>
              <a:rPr lang="cs-CZ" dirty="0"/>
              <a:t>mezi státy)</a:t>
            </a:r>
          </a:p>
          <a:p>
            <a:r>
              <a:rPr lang="cs-CZ" b="1" dirty="0" smtClean="0"/>
              <a:t>Vnitřní geopolitika </a:t>
            </a:r>
            <a:r>
              <a:rPr lang="cs-CZ" dirty="0" smtClean="0"/>
              <a:t>(</a:t>
            </a:r>
            <a:r>
              <a:rPr lang="cs-CZ" i="1" dirty="0" err="1" smtClean="0"/>
              <a:t>innergeopolitics</a:t>
            </a:r>
            <a:r>
              <a:rPr lang="cs-CZ" dirty="0"/>
              <a:t>, </a:t>
            </a:r>
            <a:r>
              <a:rPr lang="cs-CZ" dirty="0" smtClean="0"/>
              <a:t>zkoumá vztahy uvnitř státu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1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…podle prostorového měřítka:</a:t>
            </a:r>
          </a:p>
          <a:p>
            <a:r>
              <a:rPr lang="cs-CZ" b="1" dirty="0" smtClean="0"/>
              <a:t>Globální geopolitika </a:t>
            </a:r>
            <a:r>
              <a:rPr lang="cs-CZ" dirty="0" smtClean="0"/>
              <a:t>(zkoumá vztahy </a:t>
            </a:r>
            <a:r>
              <a:rPr lang="cs-CZ" dirty="0"/>
              <a:t>na </a:t>
            </a:r>
            <a:r>
              <a:rPr lang="cs-CZ" dirty="0" smtClean="0"/>
              <a:t>globální úrovni</a:t>
            </a:r>
            <a:r>
              <a:rPr lang="cs-CZ" dirty="0"/>
              <a:t>, hráči jsou </a:t>
            </a:r>
            <a:r>
              <a:rPr lang="cs-CZ" dirty="0" smtClean="0"/>
              <a:t>mezinárodní organizace </a:t>
            </a:r>
            <a:r>
              <a:rPr lang="cs-CZ" dirty="0"/>
              <a:t>a </a:t>
            </a:r>
            <a:r>
              <a:rPr lang="cs-CZ" dirty="0" smtClean="0"/>
              <a:t>globální velmoci</a:t>
            </a:r>
            <a:r>
              <a:rPr lang="cs-CZ" dirty="0"/>
              <a:t>)</a:t>
            </a:r>
          </a:p>
          <a:p>
            <a:r>
              <a:rPr lang="cs-CZ" b="1" dirty="0" err="1" smtClean="0"/>
              <a:t>Makroregionální</a:t>
            </a:r>
            <a:r>
              <a:rPr lang="cs-CZ" b="1" dirty="0" smtClean="0"/>
              <a:t> geopolitika </a:t>
            </a:r>
            <a:r>
              <a:rPr lang="cs-CZ" dirty="0" smtClean="0"/>
              <a:t>(na </a:t>
            </a:r>
            <a:r>
              <a:rPr lang="cs-CZ" dirty="0"/>
              <a:t>úrovni skupin </a:t>
            </a:r>
            <a:r>
              <a:rPr lang="cs-CZ" dirty="0" smtClean="0"/>
              <a:t>států–regionální mezinárodní organizace)</a:t>
            </a:r>
            <a:endParaRPr lang="cs-CZ" dirty="0"/>
          </a:p>
          <a:p>
            <a:r>
              <a:rPr lang="cs-CZ" b="1" dirty="0" smtClean="0"/>
              <a:t>Státní geopolitika </a:t>
            </a:r>
            <a:r>
              <a:rPr lang="cs-CZ" dirty="0" smtClean="0"/>
              <a:t>(na </a:t>
            </a:r>
            <a:r>
              <a:rPr lang="cs-CZ" dirty="0"/>
              <a:t>úrovni státu)</a:t>
            </a:r>
          </a:p>
          <a:p>
            <a:r>
              <a:rPr lang="cs-CZ" b="1" dirty="0" smtClean="0"/>
              <a:t>Regionální a lokální geopolitika </a:t>
            </a:r>
            <a:r>
              <a:rPr lang="cs-CZ" dirty="0"/>
              <a:t>(</a:t>
            </a:r>
            <a:r>
              <a:rPr lang="cs-CZ" dirty="0" smtClean="0"/>
              <a:t>menší územní celky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180</TotalTime>
  <Words>2107</Words>
  <Application>Microsoft Office PowerPoint</Application>
  <PresentationFormat>Předvádění na obrazovce (4:3)</PresentationFormat>
  <Paragraphs>263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Došky</vt:lpstr>
      <vt:lpstr>Geopolitika</vt:lpstr>
      <vt:lpstr>Geopolitika – vývoj pojmu v čase</vt:lpstr>
      <vt:lpstr>Geopolitika – geografické pojetí</vt:lpstr>
      <vt:lpstr>Geopolitika – žurnalistické pojetí v politice</vt:lpstr>
      <vt:lpstr>Prezentace aplikace PowerPoint</vt:lpstr>
      <vt:lpstr>Prezentace aplikace PowerPoint</vt:lpstr>
      <vt:lpstr>Prezentace aplikace PowerPoint</vt:lpstr>
      <vt:lpstr>Členění geopolitiky</vt:lpstr>
      <vt:lpstr>Prezentace aplikace PowerPoint</vt:lpstr>
      <vt:lpstr>Prezentace aplikace PowerPoint</vt:lpstr>
      <vt:lpstr>První geopolitické práce - východiska</vt:lpstr>
      <vt:lpstr>Prezentace aplikace PowerPoint</vt:lpstr>
      <vt:lpstr>Prezentace aplikace PowerPoint</vt:lpstr>
      <vt:lpstr>Prezentace aplikace PowerPoint</vt:lpstr>
      <vt:lpstr>Geografický determinismus</vt:lpstr>
      <vt:lpstr>Prezentace aplikace PowerPoint</vt:lpstr>
      <vt:lpstr>Prezentace aplikace PowerPoint</vt:lpstr>
      <vt:lpstr>Geopolitické teorie</vt:lpstr>
      <vt:lpstr>Friedrich Ratzel (1844-1904)</vt:lpstr>
      <vt:lpstr>Prezentace aplikace PowerPoint</vt:lpstr>
      <vt:lpstr>Prezentace aplikace PowerPoint</vt:lpstr>
      <vt:lpstr>Prezentace aplikace PowerPoint</vt:lpstr>
      <vt:lpstr>ALFRED T. MAHAN (1840-1914)</vt:lpstr>
      <vt:lpstr>Prezentace aplikace PowerPoint</vt:lpstr>
      <vt:lpstr>Prezentace aplikace PowerPoint</vt:lpstr>
      <vt:lpstr>Prezentace aplikace PowerPoint</vt:lpstr>
      <vt:lpstr>Prezentace aplikace PowerPoint</vt:lpstr>
      <vt:lpstr>RUDOLF KJÉLLEN (1864-1922)</vt:lpstr>
      <vt:lpstr>Prezentace aplikace PowerPoint</vt:lpstr>
      <vt:lpstr>Halford John Mackinder (1861–1947)</vt:lpstr>
      <vt:lpstr>Globální model</vt:lpstr>
      <vt:lpstr>3 pásma na pevnině</vt:lpstr>
      <vt:lpstr>Prezentace aplikace PowerPoint</vt:lpstr>
      <vt:lpstr>Heartland </vt:lpstr>
      <vt:lpstr>Vztah Heartlandu a Vnitřního půlměsíce</vt:lpstr>
      <vt:lpstr>Prezentace aplikace PowerPoint</vt:lpstr>
      <vt:lpstr>Nicholas Spykman (1893–1943)</vt:lpstr>
      <vt:lpstr>Model se podobá Mackinderovu, ale…</vt:lpstr>
      <vt:lpstr>…jiné chápání významu</vt:lpstr>
      <vt:lpstr>Postavení USA</vt:lpstr>
      <vt:lpstr>V praxi…</vt:lpstr>
      <vt:lpstr>Karl Haushofer (1869–1946)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ASUS</dc:creator>
  <cp:lastModifiedBy>ASUS</cp:lastModifiedBy>
  <cp:revision>19</cp:revision>
  <dcterms:created xsi:type="dcterms:W3CDTF">2014-09-24T06:00:54Z</dcterms:created>
  <dcterms:modified xsi:type="dcterms:W3CDTF">2014-11-08T13:08:01Z</dcterms:modified>
</cp:coreProperties>
</file>