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7" r:id="rId12"/>
    <p:sldId id="266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C9E6D5-7492-4DDA-ABE8-DF4BC896C8A4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Geopolitika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Současné teorie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289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 smtClean="0"/>
              <a:t>Yoshihiro</a:t>
            </a:r>
            <a:r>
              <a:rPr lang="cs-CZ" b="0" dirty="0" smtClean="0"/>
              <a:t> </a:t>
            </a:r>
            <a:r>
              <a:rPr lang="cs-CZ" b="0" dirty="0" err="1" smtClean="0"/>
              <a:t>FrancisFukuyama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Konec dějin a poslední člověk</a:t>
            </a:r>
          </a:p>
          <a:p>
            <a:r>
              <a:rPr lang="cs-CZ" dirty="0" smtClean="0"/>
              <a:t>Protiklad </a:t>
            </a:r>
            <a:r>
              <a:rPr lang="cs-CZ" dirty="0" err="1" smtClean="0"/>
              <a:t>Huntingtona</a:t>
            </a:r>
            <a:endParaRPr lang="cs-CZ" dirty="0" smtClean="0"/>
          </a:p>
          <a:p>
            <a:r>
              <a:rPr lang="cs-CZ" dirty="0" err="1" smtClean="0"/>
              <a:t>Huntington</a:t>
            </a:r>
            <a:r>
              <a:rPr lang="cs-CZ" dirty="0" smtClean="0"/>
              <a:t> (</a:t>
            </a:r>
            <a:r>
              <a:rPr lang="cs-CZ" dirty="0" err="1" smtClean="0"/>
              <a:t>neokonzervativní</a:t>
            </a:r>
            <a:r>
              <a:rPr lang="cs-CZ" dirty="0" smtClean="0"/>
              <a:t>) x </a:t>
            </a:r>
            <a:r>
              <a:rPr lang="cs-CZ" dirty="0" err="1" smtClean="0"/>
              <a:t>Fukuyama</a:t>
            </a:r>
            <a:r>
              <a:rPr lang="cs-CZ" dirty="0" smtClean="0"/>
              <a:t> (liberál, neohumanista)</a:t>
            </a:r>
          </a:p>
          <a:p>
            <a:r>
              <a:rPr lang="cs-CZ" dirty="0" err="1" smtClean="0"/>
              <a:t>Huntington</a:t>
            </a:r>
            <a:r>
              <a:rPr lang="cs-CZ" dirty="0" smtClean="0"/>
              <a:t> – střet civilizací</a:t>
            </a:r>
          </a:p>
          <a:p>
            <a:r>
              <a:rPr lang="cs-CZ" dirty="0" err="1" smtClean="0"/>
              <a:t>Fukuyama</a:t>
            </a:r>
            <a:r>
              <a:rPr lang="cs-CZ" dirty="0" smtClean="0"/>
              <a:t> – pád železné opony znamená konec dějin – ekonomický liberální řád se ukázal jako jediný možný</a:t>
            </a:r>
          </a:p>
          <a:p>
            <a:r>
              <a:rPr lang="cs-CZ" dirty="0" smtClean="0"/>
              <a:t>Anachronismus – Kuba, Severní Korea, Bělorusko – nepatří do této doby, otázka času</a:t>
            </a:r>
          </a:p>
          <a:p>
            <a:r>
              <a:rPr lang="cs-CZ" dirty="0" smtClean="0"/>
              <a:t>Paralela Marx – vše spěje k beztřídní společnosti (liberální společnosti)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29727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7531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dějin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 konec cyklu zrození, život, smrt či likvidace společnosti</a:t>
            </a:r>
          </a:p>
          <a:p>
            <a:r>
              <a:rPr lang="cs-CZ" dirty="0" smtClean="0"/>
              <a:t>= ustane vývoj fundamentálních </a:t>
            </a:r>
            <a:r>
              <a:rPr lang="cs-CZ" dirty="0"/>
              <a:t>principů a institucí, protože všechny skutečně velké (historické) otázky budou již zodpovězeny (str. </a:t>
            </a:r>
            <a:r>
              <a:rPr lang="cs-CZ" dirty="0" smtClean="0"/>
              <a:t>12)</a:t>
            </a:r>
          </a:p>
          <a:p>
            <a:r>
              <a:rPr lang="cs-CZ" dirty="0" smtClean="0"/>
              <a:t>připouští </a:t>
            </a:r>
            <a:r>
              <a:rPr lang="cs-CZ" dirty="0"/>
              <a:t>možnost cyklického vývoje dějin (nekonečného koloběhu či věčného návratu dějin) v důsledku nějaké civilizační katastrofy, nicméně podle něj logika technologického vývoje a mechanismus moderní přírodovědy, poháněný neomezenou žádostí a řízený rozumem, představují dostatečný obranný val proti možnému návratu dějin a prvního člověka (str. 315 – 316).</a:t>
            </a:r>
          </a:p>
        </p:txBody>
      </p:sp>
    </p:spTree>
    <p:extLst>
      <p:ext uri="{BB962C8B-B14F-4D97-AF65-F5344CB8AC3E}">
        <p14:creationId xmlns="" xmlns:p14="http://schemas.microsoft.com/office/powerpoint/2010/main" val="263188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Liberální demokracie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Liberální demokracie </a:t>
            </a:r>
            <a:r>
              <a:rPr lang="cs-CZ" dirty="0" smtClean="0"/>
              <a:t>nejlépe </a:t>
            </a:r>
            <a:r>
              <a:rPr lang="cs-CZ" dirty="0"/>
              <a:t>ze všech dosud vyzkoušených socioekonomických systémů uspokojuje nejen lidskou touhu, či lidský rozum, ale i lidskou touhu po uznání. Proto pode něj představuje "nejspravedlivější režim ve skutečnosti" (str. </a:t>
            </a:r>
            <a:r>
              <a:rPr lang="cs-CZ" dirty="0" smtClean="0"/>
              <a:t>317)</a:t>
            </a:r>
          </a:p>
          <a:p>
            <a:r>
              <a:rPr lang="cs-CZ" dirty="0" smtClean="0"/>
              <a:t>řada </a:t>
            </a:r>
            <a:r>
              <a:rPr lang="cs-CZ" dirty="0"/>
              <a:t>problémů (bezdomovectví, drogy, organizovaný zločin, poškozování životního prostředí, konzumerismus atd</a:t>
            </a:r>
            <a:r>
              <a:rPr lang="cs-CZ" dirty="0" smtClean="0"/>
              <a:t>.) - řešitelné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0166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Pologeopolitici</a:t>
            </a:r>
            <a:endParaRPr lang="cs-CZ" dirty="0" smtClean="0"/>
          </a:p>
          <a:p>
            <a:pPr lvl="1"/>
            <a:r>
              <a:rPr lang="cs-CZ" dirty="0" smtClean="0"/>
              <a:t>Hlavní </a:t>
            </a:r>
            <a:r>
              <a:rPr lang="cs-CZ" dirty="0"/>
              <a:t>teze: i nadále bude existovat politický (</a:t>
            </a:r>
            <a:r>
              <a:rPr lang="cs-CZ" dirty="0" err="1"/>
              <a:t>ná</a:t>
            </a:r>
            <a:r>
              <a:rPr lang="cs-CZ" dirty="0"/>
              <a:t>)tlak, bude se ale dít hlavně ekonomickými, ne klasickými politickými nebo vojenskými prostředky. Hlavní </a:t>
            </a:r>
            <a:r>
              <a:rPr lang="cs-CZ" dirty="0" smtClean="0"/>
              <a:t>přístupy:</a:t>
            </a:r>
          </a:p>
          <a:p>
            <a:pPr lvl="2"/>
            <a:r>
              <a:rPr lang="cs-CZ" b="1" dirty="0" smtClean="0"/>
              <a:t>Neomarxisté</a:t>
            </a:r>
            <a:r>
              <a:rPr lang="cs-CZ" dirty="0"/>
              <a:t>: globalizace vytvoří 2 typy nerovností: vedle tradiční nerovnosti tříd i nerovnost mezi vyspělým jádrem a zaostalou periférií</a:t>
            </a:r>
          </a:p>
          <a:p>
            <a:pPr lvl="2"/>
            <a:r>
              <a:rPr lang="cs-CZ" b="1" dirty="0" err="1" smtClean="0"/>
              <a:t>Nemarxisté</a:t>
            </a:r>
            <a:r>
              <a:rPr lang="cs-CZ" dirty="0"/>
              <a:t>: totéž, ale bez nerovnosti tříd</a:t>
            </a:r>
          </a:p>
          <a:p>
            <a:pPr lvl="2"/>
            <a:r>
              <a:rPr lang="cs-CZ" b="1" dirty="0" err="1" smtClean="0"/>
              <a:t>Geoekonomisté</a:t>
            </a:r>
            <a:r>
              <a:rPr lang="cs-CZ" dirty="0"/>
              <a:t>: i nadále probíhá soutěživý boj států o místo na slunci, děje se ale „jazykem obchodu“</a:t>
            </a:r>
          </a:p>
          <a:p>
            <a:r>
              <a:rPr lang="cs-CZ" dirty="0" err="1" smtClean="0"/>
              <a:t>Geopolitici</a:t>
            </a:r>
            <a:endParaRPr lang="cs-CZ" dirty="0" smtClean="0"/>
          </a:p>
          <a:p>
            <a:pPr lvl="1"/>
            <a:r>
              <a:rPr lang="cs-CZ" dirty="0"/>
              <a:t>Velmi různorodé variace na klasické koncepce</a:t>
            </a:r>
          </a:p>
          <a:p>
            <a:pPr lvl="1"/>
            <a:r>
              <a:rPr lang="cs-CZ" dirty="0" smtClean="0"/>
              <a:t>Několik </a:t>
            </a:r>
            <a:r>
              <a:rPr lang="cs-CZ" dirty="0"/>
              <a:t>národních škol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526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Test na minulou látku – spojte autora a teorii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1)stát jako organismus, pojem životní prostor</a:t>
            </a:r>
          </a:p>
          <a:p>
            <a:r>
              <a:rPr lang="cs-CZ" dirty="0" smtClean="0"/>
              <a:t>2) vliv námořní síly na dějiny</a:t>
            </a:r>
          </a:p>
          <a:p>
            <a:r>
              <a:rPr lang="cs-CZ" dirty="0" smtClean="0"/>
              <a:t>3) 2 typy velmocí, ztráta území je horší než ztráta obyvatelstva</a:t>
            </a:r>
          </a:p>
          <a:p>
            <a:r>
              <a:rPr lang="cs-CZ" dirty="0" smtClean="0"/>
              <a:t>4)</a:t>
            </a:r>
            <a:r>
              <a:rPr lang="cs-CZ" dirty="0" err="1" smtClean="0"/>
              <a:t>Heartland</a:t>
            </a:r>
            <a:r>
              <a:rPr lang="cs-CZ" dirty="0" smtClean="0"/>
              <a:t>, vnitřní a vnější půlměsíc</a:t>
            </a:r>
          </a:p>
          <a:p>
            <a:r>
              <a:rPr lang="cs-CZ" dirty="0" smtClean="0"/>
              <a:t>5) </a:t>
            </a:r>
            <a:r>
              <a:rPr lang="cs-CZ" dirty="0" err="1" smtClean="0"/>
              <a:t>Heartland</a:t>
            </a:r>
            <a:r>
              <a:rPr lang="cs-CZ" dirty="0" smtClean="0"/>
              <a:t>, </a:t>
            </a:r>
            <a:r>
              <a:rPr lang="cs-CZ" dirty="0" err="1" smtClean="0"/>
              <a:t>Rimland</a:t>
            </a:r>
            <a:endParaRPr lang="cs-CZ" dirty="0" smtClean="0"/>
          </a:p>
          <a:p>
            <a:r>
              <a:rPr lang="cs-CZ" dirty="0" smtClean="0"/>
              <a:t>6) </a:t>
            </a:r>
            <a:r>
              <a:rPr lang="cs-CZ" dirty="0" err="1" smtClean="0"/>
              <a:t>panregiony</a:t>
            </a:r>
            <a:r>
              <a:rPr lang="cs-CZ" dirty="0" smtClean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A) </a:t>
            </a:r>
            <a:r>
              <a:rPr lang="cs-CZ" dirty="0" err="1" smtClean="0"/>
              <a:t>Spykman</a:t>
            </a:r>
            <a:endParaRPr lang="cs-CZ" dirty="0" smtClean="0"/>
          </a:p>
          <a:p>
            <a:r>
              <a:rPr lang="cs-CZ" dirty="0" smtClean="0"/>
              <a:t>B) </a:t>
            </a:r>
            <a:r>
              <a:rPr lang="cs-CZ" dirty="0" err="1" smtClean="0"/>
              <a:t>Mahan</a:t>
            </a:r>
            <a:endParaRPr lang="cs-CZ" dirty="0" smtClean="0"/>
          </a:p>
          <a:p>
            <a:r>
              <a:rPr lang="cs-CZ" dirty="0" smtClean="0"/>
              <a:t>C) </a:t>
            </a:r>
            <a:r>
              <a:rPr lang="cs-CZ" dirty="0" err="1" smtClean="0"/>
              <a:t>Kjéllen</a:t>
            </a:r>
            <a:endParaRPr lang="cs-CZ" dirty="0" smtClean="0"/>
          </a:p>
          <a:p>
            <a:r>
              <a:rPr lang="cs-CZ" dirty="0" smtClean="0"/>
              <a:t>D) </a:t>
            </a:r>
            <a:r>
              <a:rPr lang="cs-CZ" dirty="0" err="1" smtClean="0"/>
              <a:t>Mackinder</a:t>
            </a:r>
            <a:endParaRPr lang="cs-CZ" dirty="0" smtClean="0"/>
          </a:p>
          <a:p>
            <a:r>
              <a:rPr lang="cs-CZ" dirty="0" smtClean="0"/>
              <a:t>E) </a:t>
            </a:r>
            <a:r>
              <a:rPr lang="cs-CZ" dirty="0" err="1" smtClean="0"/>
              <a:t>Haushofer</a:t>
            </a:r>
            <a:endParaRPr lang="cs-CZ" dirty="0" smtClean="0"/>
          </a:p>
          <a:p>
            <a:r>
              <a:rPr lang="cs-CZ" dirty="0" smtClean="0"/>
              <a:t>F) </a:t>
            </a:r>
            <a:r>
              <a:rPr lang="cs-CZ" dirty="0" err="1" smtClean="0"/>
              <a:t>Ratzel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354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tendence v geopolitice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Reakce na změny ve světě v 90. letech, 3 hlavní přístupy:</a:t>
            </a:r>
          </a:p>
          <a:p>
            <a:pPr lvl="1"/>
            <a:r>
              <a:rPr lang="cs-CZ" sz="3200" dirty="0" smtClean="0"/>
              <a:t>Odmítnutí </a:t>
            </a:r>
            <a:r>
              <a:rPr lang="cs-CZ" sz="3200" dirty="0"/>
              <a:t>klasické geopolitiky</a:t>
            </a:r>
          </a:p>
          <a:p>
            <a:pPr lvl="1"/>
            <a:r>
              <a:rPr lang="cs-CZ" sz="3200" dirty="0" smtClean="0"/>
              <a:t>„</a:t>
            </a:r>
            <a:r>
              <a:rPr lang="cs-CZ" sz="3200" dirty="0" err="1"/>
              <a:t>Pologeopolitické</a:t>
            </a:r>
            <a:r>
              <a:rPr lang="cs-CZ" sz="3200" dirty="0"/>
              <a:t> koncepce“</a:t>
            </a:r>
          </a:p>
          <a:p>
            <a:pPr lvl="1"/>
            <a:r>
              <a:rPr lang="cs-CZ" sz="3200" dirty="0" smtClean="0"/>
              <a:t>Snahy </a:t>
            </a:r>
            <a:r>
              <a:rPr lang="cs-CZ" sz="3200" dirty="0"/>
              <a:t>„opravit“ klasickou geopolitiku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268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Odmítači klasické geopolitiky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teze: mocenské struktury udržující světovou rovnováhu se v 90. letech rozpadly, rozdíl v pohledu na to, co bude dál:</a:t>
            </a:r>
          </a:p>
          <a:p>
            <a:pPr lvl="1"/>
            <a:r>
              <a:rPr lang="cs-CZ" b="1" dirty="0" smtClean="0"/>
              <a:t>Optimisté </a:t>
            </a:r>
            <a:r>
              <a:rPr lang="cs-CZ" b="1" dirty="0"/>
              <a:t>1. typu</a:t>
            </a:r>
            <a:r>
              <a:rPr lang="cs-CZ" dirty="0"/>
              <a:t>: vyhrála liberální demokracie a „historie skončila“ (Francis </a:t>
            </a:r>
            <a:r>
              <a:rPr lang="cs-CZ" dirty="0" err="1"/>
              <a:t>Fukuyama</a:t>
            </a:r>
            <a:r>
              <a:rPr lang="cs-CZ" dirty="0"/>
              <a:t>)</a:t>
            </a:r>
          </a:p>
          <a:p>
            <a:pPr lvl="1"/>
            <a:r>
              <a:rPr lang="cs-CZ" b="1" dirty="0" smtClean="0"/>
              <a:t>Optimisté </a:t>
            </a:r>
            <a:r>
              <a:rPr lang="cs-CZ" b="1" dirty="0"/>
              <a:t>2. typu</a:t>
            </a:r>
            <a:r>
              <a:rPr lang="cs-CZ" dirty="0"/>
              <a:t>: nastala éra globální závislosti, globalizace ekonomiky potlačí význam a vliv klasických územních států (Richard </a:t>
            </a:r>
            <a:r>
              <a:rPr lang="cs-CZ" dirty="0" err="1"/>
              <a:t>Rosecrance</a:t>
            </a:r>
            <a:r>
              <a:rPr lang="cs-CZ" dirty="0"/>
              <a:t>, </a:t>
            </a:r>
            <a:r>
              <a:rPr lang="cs-CZ" dirty="0" err="1"/>
              <a:t>Jassica</a:t>
            </a:r>
            <a:r>
              <a:rPr lang="cs-CZ" dirty="0"/>
              <a:t> Mathewsová)</a:t>
            </a:r>
          </a:p>
          <a:p>
            <a:pPr lvl="1"/>
            <a:r>
              <a:rPr lang="cs-CZ" b="1" dirty="0" smtClean="0"/>
              <a:t>Pesimisté</a:t>
            </a:r>
            <a:r>
              <a:rPr lang="cs-CZ" dirty="0"/>
              <a:t>: snížení velmocenské konfrontace povede k nárůstu lokálních konfliktů –„válce civilizací“ (Samuel </a:t>
            </a:r>
            <a:r>
              <a:rPr lang="cs-CZ" dirty="0" err="1"/>
              <a:t>Huntington</a:t>
            </a:r>
            <a:r>
              <a:rPr lang="cs-CZ" dirty="0"/>
              <a:t>), „všeobecné anarchii“ (Robert Kaplan)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0738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Samuel Phillip </a:t>
            </a:r>
            <a:r>
              <a:rPr lang="cs-CZ" dirty="0" err="1" smtClean="0"/>
              <a:t>Huntington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Clash </a:t>
            </a:r>
            <a:r>
              <a:rPr lang="en-US" dirty="0"/>
              <a:t>of </a:t>
            </a:r>
            <a:r>
              <a:rPr lang="en-US" dirty="0" err="1"/>
              <a:t>Civilisation</a:t>
            </a:r>
            <a:r>
              <a:rPr lang="en-US" dirty="0"/>
              <a:t> and the Remaking of World Order (1996, </a:t>
            </a: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teze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v </a:t>
            </a:r>
            <a:r>
              <a:rPr lang="en-US" dirty="0" err="1"/>
              <a:t>článku</a:t>
            </a:r>
            <a:r>
              <a:rPr lang="en-US" dirty="0"/>
              <a:t> z </a:t>
            </a:r>
            <a:r>
              <a:rPr lang="en-US" dirty="0" err="1"/>
              <a:t>roku</a:t>
            </a:r>
            <a:r>
              <a:rPr lang="en-US" dirty="0"/>
              <a:t> 1993)</a:t>
            </a:r>
          </a:p>
          <a:p>
            <a:r>
              <a:rPr lang="cs-CZ" dirty="0" smtClean="0"/>
              <a:t>Konflikty </a:t>
            </a:r>
            <a:r>
              <a:rPr lang="cs-CZ" dirty="0"/>
              <a:t>provází lidstvo celé dějiny, mění se jen jejich důvody:</a:t>
            </a:r>
          </a:p>
          <a:p>
            <a:pPr lvl="1"/>
            <a:r>
              <a:rPr lang="cs-CZ" dirty="0" smtClean="0"/>
              <a:t>války </a:t>
            </a:r>
            <a:r>
              <a:rPr lang="cs-CZ" dirty="0"/>
              <a:t>dynastií (středověk)</a:t>
            </a:r>
          </a:p>
          <a:p>
            <a:pPr lvl="1"/>
            <a:r>
              <a:rPr lang="cs-CZ" dirty="0" smtClean="0"/>
              <a:t>války </a:t>
            </a:r>
            <a:r>
              <a:rPr lang="cs-CZ" dirty="0"/>
              <a:t>národů (1. světová válka)</a:t>
            </a:r>
          </a:p>
          <a:p>
            <a:pPr lvl="1"/>
            <a:r>
              <a:rPr lang="cs-CZ" dirty="0" smtClean="0"/>
              <a:t>války </a:t>
            </a:r>
            <a:r>
              <a:rPr lang="cs-CZ" dirty="0"/>
              <a:t>ideologií (2. světová válka)</a:t>
            </a:r>
          </a:p>
          <a:p>
            <a:pPr lvl="1"/>
            <a:r>
              <a:rPr lang="cs-CZ" dirty="0" smtClean="0"/>
              <a:t>co </a:t>
            </a:r>
            <a:r>
              <a:rPr lang="cs-CZ" dirty="0"/>
              <a:t>ale nyní? Národy? Ideologie? Něco jiného? 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1799515" cy="276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561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Hlavní hráč </a:t>
            </a:r>
            <a:r>
              <a:rPr lang="cs-CZ" dirty="0"/>
              <a:t>geopolitických </a:t>
            </a:r>
            <a:r>
              <a:rPr lang="cs-CZ" dirty="0" smtClean="0"/>
              <a:t>procesů - ne </a:t>
            </a:r>
            <a:r>
              <a:rPr lang="cs-CZ" dirty="0"/>
              <a:t>národní státy, ale civilizace </a:t>
            </a:r>
            <a:r>
              <a:rPr lang="cs-CZ" dirty="0" smtClean="0"/>
              <a:t>– proto </a:t>
            </a:r>
            <a:r>
              <a:rPr lang="cs-CZ" dirty="0"/>
              <a:t>je třeba zaměřit se ne na relace mezi cca 200 státy, ale mezi 9 civilizacemi:</a:t>
            </a:r>
          </a:p>
          <a:p>
            <a:pPr lvl="1"/>
            <a:r>
              <a:rPr lang="cs-CZ" dirty="0" smtClean="0"/>
              <a:t>Západní</a:t>
            </a:r>
            <a:endParaRPr lang="cs-CZ" dirty="0"/>
          </a:p>
          <a:p>
            <a:pPr lvl="1"/>
            <a:r>
              <a:rPr lang="cs-CZ" dirty="0" smtClean="0"/>
              <a:t>Latinskoamerická</a:t>
            </a:r>
            <a:endParaRPr lang="cs-CZ" dirty="0"/>
          </a:p>
          <a:p>
            <a:pPr lvl="1"/>
            <a:r>
              <a:rPr lang="cs-CZ" dirty="0" smtClean="0"/>
              <a:t>Pravoslavná</a:t>
            </a:r>
            <a:endParaRPr lang="cs-CZ" dirty="0"/>
          </a:p>
          <a:p>
            <a:pPr lvl="1"/>
            <a:r>
              <a:rPr lang="cs-CZ" dirty="0" smtClean="0"/>
              <a:t>Islámská</a:t>
            </a:r>
            <a:endParaRPr lang="cs-CZ" dirty="0"/>
          </a:p>
          <a:p>
            <a:pPr lvl="1"/>
            <a:r>
              <a:rPr lang="cs-CZ" dirty="0" smtClean="0"/>
              <a:t>Africká</a:t>
            </a:r>
            <a:endParaRPr lang="cs-CZ" dirty="0"/>
          </a:p>
          <a:p>
            <a:pPr lvl="1"/>
            <a:r>
              <a:rPr lang="cs-CZ" dirty="0" smtClean="0"/>
              <a:t>Čínská</a:t>
            </a:r>
            <a:endParaRPr lang="cs-CZ" dirty="0"/>
          </a:p>
          <a:p>
            <a:pPr lvl="1"/>
            <a:r>
              <a:rPr lang="cs-CZ" dirty="0" smtClean="0"/>
              <a:t>Japonská</a:t>
            </a:r>
            <a:endParaRPr lang="cs-CZ" dirty="0"/>
          </a:p>
          <a:p>
            <a:pPr lvl="1"/>
            <a:r>
              <a:rPr lang="cs-CZ" dirty="0" smtClean="0"/>
              <a:t>Hinduistická</a:t>
            </a:r>
            <a:endParaRPr lang="cs-CZ" dirty="0"/>
          </a:p>
          <a:p>
            <a:pPr lvl="1"/>
            <a:r>
              <a:rPr lang="cs-CZ" dirty="0" smtClean="0"/>
              <a:t>Buddhistická </a:t>
            </a:r>
            <a:endParaRPr lang="cs-CZ" dirty="0"/>
          </a:p>
          <a:p>
            <a:r>
              <a:rPr lang="cs-CZ" b="1" dirty="0" smtClean="0"/>
              <a:t>Civilizace </a:t>
            </a:r>
            <a:r>
              <a:rPr lang="cs-CZ" dirty="0"/>
              <a:t>(</a:t>
            </a:r>
            <a:r>
              <a:rPr lang="cs-CZ" dirty="0" err="1"/>
              <a:t>civilisation</a:t>
            </a:r>
            <a:r>
              <a:rPr lang="cs-CZ" dirty="0"/>
              <a:t>) chápe jako nejširší možný rámec, ve kterém se lidé identifikují jako společenství na základě sdílených hodnot (jsou přirozeně i jiná, užší, společenství </a:t>
            </a:r>
            <a:r>
              <a:rPr lang="cs-CZ" dirty="0" smtClean="0"/>
              <a:t>– rodina</a:t>
            </a:r>
            <a:r>
              <a:rPr lang="cs-CZ" dirty="0"/>
              <a:t>, </a:t>
            </a:r>
            <a:r>
              <a:rPr lang="cs-CZ" dirty="0" smtClean="0"/>
              <a:t>národ/národní </a:t>
            </a:r>
            <a:r>
              <a:rPr lang="cs-CZ" dirty="0"/>
              <a:t>stát, náboženství)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5244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126004" cy="525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75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Každá </a:t>
            </a:r>
            <a:r>
              <a:rPr lang="cs-CZ" dirty="0"/>
              <a:t>civilizace vytvořila samostatně vlastní filozofii / okruhy </a:t>
            </a:r>
            <a:r>
              <a:rPr lang="cs-CZ" dirty="0" smtClean="0"/>
              <a:t>filozofií</a:t>
            </a:r>
          </a:p>
          <a:p>
            <a:r>
              <a:rPr lang="cs-CZ" dirty="0" smtClean="0"/>
              <a:t>liší </a:t>
            </a:r>
            <a:r>
              <a:rPr lang="cs-CZ" dirty="0"/>
              <a:t>se </a:t>
            </a:r>
            <a:r>
              <a:rPr lang="cs-CZ" dirty="0" smtClean="0"/>
              <a:t>chápáním </a:t>
            </a:r>
            <a:r>
              <a:rPr lang="cs-CZ" dirty="0"/>
              <a:t>významu některých základních pojmů (demokracie / pravda / spravedlnost / právo / </a:t>
            </a:r>
            <a:r>
              <a:rPr lang="cs-CZ" dirty="0" smtClean="0"/>
              <a:t>národ)</a:t>
            </a:r>
          </a:p>
          <a:p>
            <a:r>
              <a:rPr lang="cs-CZ" dirty="0" smtClean="0"/>
              <a:t>Liší se pohledem </a:t>
            </a:r>
            <a:r>
              <a:rPr lang="cs-CZ" dirty="0"/>
              <a:t>na postavení jednotlivce ve společnosti, etiketou a způsobem komunikace </a:t>
            </a:r>
          </a:p>
          <a:p>
            <a:r>
              <a:rPr lang="cs-CZ" dirty="0" smtClean="0"/>
              <a:t>Každá </a:t>
            </a:r>
            <a:r>
              <a:rPr lang="cs-CZ" dirty="0"/>
              <a:t>civilizace má určitou tendenci považovat se za nejvyspělejší / nejdokonalejší (alespoň v ohledu na svůj hodnotový systém</a:t>
            </a:r>
            <a:r>
              <a:rPr lang="cs-CZ" dirty="0" smtClean="0"/>
              <a:t>) – etnocentrismus vs. kulturní relativismus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37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konfliktnosti vztahů civilizací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8139008"/>
      </p:ext>
    </p:extLst>
  </p:cSld>
  <p:clrMapOvr>
    <a:masterClrMapping/>
  </p:clrMapOvr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42</TotalTime>
  <Words>725</Words>
  <Application>Microsoft Office PowerPoint</Application>
  <PresentationFormat>Předvádění na obrazovce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Došky</vt:lpstr>
      <vt:lpstr>Geopolitika </vt:lpstr>
      <vt:lpstr>Test na minulou látku – spojte autora a teorii</vt:lpstr>
      <vt:lpstr>Současné tendence v geopolitice</vt:lpstr>
      <vt:lpstr>Odmítači klasické geopolitiky</vt:lpstr>
      <vt:lpstr>Samuel Phillip Huntington</vt:lpstr>
      <vt:lpstr>Snímek 6</vt:lpstr>
      <vt:lpstr>Snímek 7</vt:lpstr>
      <vt:lpstr>Snímek 8</vt:lpstr>
      <vt:lpstr>Míra konfliktnosti vztahů civilizací</vt:lpstr>
      <vt:lpstr>Yoshihiro FrancisFukuyama</vt:lpstr>
      <vt:lpstr>Konec dějin</vt:lpstr>
      <vt:lpstr>Liberální demokracie</vt:lpstr>
      <vt:lpstr>Současný stav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Geopolitika</dc:title>
  <dc:creator>ASUS</dc:creator>
  <cp:lastModifiedBy>Schlixbierova</cp:lastModifiedBy>
  <cp:revision>6</cp:revision>
  <dcterms:created xsi:type="dcterms:W3CDTF">2014-10-01T07:27:03Z</dcterms:created>
  <dcterms:modified xsi:type="dcterms:W3CDTF">2015-10-07T10:44:20Z</dcterms:modified>
</cp:coreProperties>
</file>