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81" r:id="rId10"/>
    <p:sldId id="282" r:id="rId11"/>
    <p:sldId id="263" r:id="rId12"/>
    <p:sldId id="284" r:id="rId13"/>
    <p:sldId id="285" r:id="rId14"/>
    <p:sldId id="283" r:id="rId15"/>
    <p:sldId id="266" r:id="rId16"/>
    <p:sldId id="267" r:id="rId17"/>
    <p:sldId id="268" r:id="rId18"/>
    <p:sldId id="280" r:id="rId19"/>
    <p:sldId id="269" r:id="rId20"/>
    <p:sldId id="270" r:id="rId21"/>
    <p:sldId id="289" r:id="rId22"/>
    <p:sldId id="271" r:id="rId23"/>
    <p:sldId id="272" r:id="rId24"/>
    <p:sldId id="287" r:id="rId25"/>
    <p:sldId id="273" r:id="rId26"/>
    <p:sldId id="275" r:id="rId27"/>
    <p:sldId id="276" r:id="rId28"/>
    <p:sldId id="288" r:id="rId29"/>
    <p:sldId id="279" r:id="rId30"/>
    <p:sldId id="290" r:id="rId31"/>
    <p:sldId id="291" r:id="rId32"/>
    <p:sldId id="292" r:id="rId33"/>
    <p:sldId id="293" r:id="rId34"/>
    <p:sldId id="297" r:id="rId35"/>
    <p:sldId id="299" r:id="rId36"/>
    <p:sldId id="300" r:id="rId37"/>
    <p:sldId id="301" r:id="rId38"/>
    <p:sldId id="304" r:id="rId39"/>
    <p:sldId id="302" r:id="rId40"/>
    <p:sldId id="311" r:id="rId41"/>
    <p:sldId id="310" r:id="rId42"/>
    <p:sldId id="303" r:id="rId43"/>
    <p:sldId id="305" r:id="rId44"/>
    <p:sldId id="312" r:id="rId45"/>
    <p:sldId id="307" r:id="rId46"/>
    <p:sldId id="308" r:id="rId47"/>
    <p:sldId id="306" r:id="rId48"/>
    <p:sldId id="309" r:id="rId49"/>
    <p:sldId id="314" r:id="rId50"/>
    <p:sldId id="313" r:id="rId51"/>
    <p:sldId id="315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60"/>
  </p:normalViewPr>
  <p:slideViewPr>
    <p:cSldViewPr>
      <p:cViewPr varScale="1">
        <p:scale>
          <a:sx n="92" d="100"/>
          <a:sy n="9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301510-C640-4796-B973-BF03C8BE079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C0778D-DDF9-4894-A613-DDECFFBC5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Státy a národy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4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musí mít…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moc</a:t>
            </a:r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hAQEBUSERARFBARExYRGRUSGR0aGBgTHxQWFBYcFxUiJyoeGBkkGhgaHzsgJDMqLC8vHh89NjE2NycrLSkBCQoKDgwOGg8PGiokHCQwLy0sKSwpLCwvLCwsLykqKiksLCwsNCwsMiwqLCwsNCwsKSwsLCopLDQsLCwpLCksLP/AABEIAFABjwMBIgACEQEDEQH/xAAbAAEBAQEBAQEBAAAAAAAAAAAABQYEAwIHAf/EAEIQAAIBAwICBQYMBQUAAwEAAAECAwAEEQUSEyEGIjGT0hUWQVNVlAcUIzI0UVJUYXS00TVxdYGzMzZChZFzsfBE/8QAGQEBAAMBAQAAAAAAAAAAAAAAAAECAwQF/8QAKBEAAgIBAQgCAgMAAAAAAAAAAAECEQMhEhMUMTJBUWEEoUJiIjNS/9oADAMBAAIRAxEAPwD9xpSpupdJbK2YJcXdtC7DcFmlRCVyRkBiCRkEZ/CgKVKhefmle0rD3iLxU8/NK9pWHvEXioC7SoXn5pXtKw94i8VPPzSvaVh7xF4qAu0qF5+aV7SsPeIvFTz80r2lYe8ReKgLtKhefmle0rD3iLxU8/NK9pWHvEXioC7SoXn5pXtKw94i8VPPzSvaVh7xF4qAu0qF5+aV7SsPeIvFTz80r2lYe8ReKgLtKhefmle0rD3iLxVS03V7e5UvbzwzIG2loXV1DYBwSpIBwQcfiKA66Urm1DUobdOJPNHFGCBvlZUXJ7BuYgZoDppULz80r2lYe8ReKnn5pXtKw94i8VAXaVC8/NK9pWHvEXip5+aV7SsPeIvFQF2lQvPzSvaVh7xF4qefmle0rD3iLxUBdpULz80r2lYe8ReKnn5pXtKw94i8VAXaVC8/NK9pWHvEXip5+aV7SsPeIvFQF2lQvPzSvaVh7xF4qefmle0rD3iLxUBdpULz80r2lYe8ReKuzTekdncsVt7u2mZRuKwyo5AzjJCkkDJ7aAo0pXnPOkaM7sqoilmZiAqqBkkk8gABnJoD0pULz80r2lYe8ReKnn5pXtKw94i8VAXaVC8/NK9pWHvEXip5+aV7SsPeIvFQF2lQvPzSvaVh7xF4qefmle0rD3iLxUBdpULz80r2lYe8ReKnn5pXtKw94i8VAXaVC8/NK9pWHvEXip5+aV7SsPeIvFQF2lQvPzSvaVh7xF4qefmle0rD3iLxUBdpULz80r2lYe8ReKvey6XafPII4b60klbO1I5o2Y4BJwoJJ5AmgK1KUoBX5p0ntY5NeAkjRwNLBAdQwB+OEZAIPOv0uvznX/4//wBUP1prXD1oyzdDObUVsLcEy20YUKXLLas6hRnJZ0jKrjB7SK91sLM7MW0HyoyvyA7Nu7n1epy+1jny7eVcvSFJZJIo+BLJbA8WQxGPrFTlIyGdTt3Dcf5Aek44tatLyW4jeONlVJLV1YOA23efjKyDdgYXA2rkHnzPZXpvRvT6POWvcrWFnYzxLLFBbPFIMqwhUZGSOwqD6K9/Idt91t+6T9qx+gdH7+GzETqd+IDycAiFZsywcmwGK7mDDkd5BIIryvNA1HEhQSbhZssOJR1Jfj/FiU5bm6wYG48scsmq7Wmsfots69RtfIlt92t+6T9q5ktbEySRCC24kIRnXgr1QwLISduDkKTyz2VMvNLvWuneNyuXcpIW6ggNtsWPh5zkT4fs9Gc+ip+naLeR8djCS0sWnxne4JbYjJckYbmesSAxAOR/Kpb16SEtOZqodItXUMtrBhgCMwqDgjIypUEH8Dzr+T6VaIpZra3CqNxxCpOPwAUkn8BzNYW46NaiyTjbMT8VkihzKuQ/x/fGOTYB4Hp+rl+FaB9Nuvlk4bNDJfFgC4JFqY1yUBbH+pnk3ZknB5VClf4/Qca/Iurotqf/AOW37pP/AK21z/FLHjcDgW3G4fG2cFc8Pfw92duPncsZzUZtLvH023jk4puY9pkAKsWxuGHBZRIuNvIMD2HPLFcs+h3rTJJsK4sYIZNsmclbwSzRh2beSYs9Y8j2Z51LfiP0EvZp5NLtFZVNtb7nJCjgrzIGT/x+rnXxZ2VlMpaOC2ZQ7RkiFR11Yqw5r6CCKh22kziS2E0ErLG7yGRHUlU4zG3ifLglVU7mIDfNUDPOufTtHv4FuSIw7SfGGhVn2hGNwzgNhuYkUg55Hq7TgHNL/X6FezVnRLb7tb90n7V2fBjEqeUFVVVRqLgBQAAPi9v2AchUTovZTQrOsgcIbhmiDlSRCUTGACQo3buVXvg27dR/qL/p7euf5NbCdUb/AB+tqzZ1jvhQQNawBgCp1CzBBGQQZ1BBHpFbGsh8Jv0a3/qFl+oWvOlyZ3x5o8vINp91tu6T9q+ZdGs1UsbW2woLH5FDyAyeQXJqjSvE2mexsrwRY4NObg4gtj8aGYsQr1xs4mR1eQ28+eP/AGv40GnAopgtwZZWgTMA60iqzMAduDyU8+zl21nrLoxPmeOfEVtb289tbSbgOUsrPvyDlNirGnMD0/yqdbWGoajbw3Skxzy3LSbierHGto9spA3ZAZ8nK8xvyOzNb7K/0YX6N/5Btfutt3SftTyBa/dLfuk/as42lXrTxOqtEg+KbV3giFE4guo26x4hcFAG55wM4xzhN0c1UWbRqsu99MijI4q5+OLebj1t3JuD/wAuzHLOeVVUb/Ilyr8Td3GkWaDLWtvjIXlArHJIAwApJ5n/APCvXyDa/dbbuk/asjqujagVuY0jcxvPdvEeINy5gQ25TLAKDNv5nmPQBnI7ukGl3kttbbRI08cXXTcArTGJR8oQ6EEODh0YlckgGlcv5E3+pWgs7B5ZIVgtjLCELrwV6odSyc9uDkAnln8a9W0qyDhDbW+8qXA4KfNBAJztxyJH/o+sVmbjQLw3k8pjYwStZb1SQAyolrNHIqtuB6sjIettziunStKuRcW5uYpGeG2RWnRl2yXBTaxkG8MVRRtHVO5mJ5YGTXshP9S1p+n2FxEk0VvbPFINysIVGR/IqD/7Xv5BtPutt3SftWO6O6Df29kIZIQ7lbdebjqwh9ssWwPtLqCzg5Ctu5nIwdP0StJ4rUJPu3rLNjewY8LisYuYJHzMfyqJKrplo680dXkG0+623dJ+1T+jlpHFrzrHGiKdLQ4RQoz8bcZwMDOAOdX6i6L/ALgf+lJ+skrX4re8M/kJKBv6hdPP4Xffkrn/AASVdqF08/hV9+Suf8EleoecSej2gWjWduTa25Jt4SSYkJJMSkknHM1Q83bP7pbd0n7V/Ojf0K2/LQ/4kqjXE27PPk3ZJu9IsIkaSS3tEjQFmZoowAB2knFeVhY6dPu4dtb7oztZWtwjqcZG5HQMMjmOXMdldmvWKz20sTw8ZXQqY923d+Af/ic8wfQQKycWjaiY9jtPLaJcKwimdBctb8B1ZHkVtrATFCOtkgHJ7BUrlzJWq5mr83LP7pbd0n7VzS6dpyzJC1taiWVXdF4K9ZU27znbgY3L2/XWRh6N6qsimRnkLS6TI7rIMAQhlusgkE55E4HW/nyr+6h0a1BpHbY7S8DVYxKJFwWlC/FQgLZTqgL6MFefoJmvZavZsbnRrGMbmtLfBKrygVjkkKMAKT2n+3MnkDXoej1mOfxS2x/8SftWLg0HUw+MS8MXGkyjMqnqpEBen52cbgMj/l6AarppN2uptKFdoH3ZZ3wFXhBQse1+su8f6bpgc2DZ5Ua9kNV3Kunabp9xEk0NtavFIodWEKjKnsOCoI/vXjcw6ZEcPBbKeNHbc4F/1nxw1+b2nIP1YIPYRWXtejGppbWcaEo0NrFGBvGIbkXKPI7gNiRTCGTAz6R/yyP5qvRm7nZzFbyQSG/t5EYtG0aQRyluIF4h3OSeIRgcgq+jnNeya9m483LP7pbd0n7U83bP7pbd0n7Vitb0jU2tY0ht2WaGBNrJKC/xpbhd53O/zGj3Pk5Y5w2MYP6LVHa7lHa7k/zds/ult3SftUXVdLgh1DTDFDFGTdTAmNFUkfE5uRIA5Vqqz3SD6fpf5qb9HPVsbe0Wxt7SNpSlK6zuFfnOv/x//qh+tNfo1fnOv/x//qh+tNa4f7EZZuhlGlKV7J5IrGN0yljLHhq4Z9QcBmK7UtVXqgYPNgD/AHNbOsqdMtJL2Tefom6V0lC8Im5RT84n0GLPMDmayyXpTNIVrZ73nS4I8YRAyubYODkOgnOIieW0Ht6vby9FSh0vkb4ldSFYoZbe7mdAzbMKIwm/lkkEnGB6eXbWrubG2Zw0iQl8rguF3ZVspgnnyY8vxNctnb2kiqnAjQR8aFI5FQHZnbJsTn1Gx6O0YyKhxk+5KcfBEk6dSqzxm3TiRC7LZYgfIQRz8hjI3CTGD2EV9np2xIQW/wAo5tdgG9xieB5xuCKXJUIwwoOeX41S0+OwmUssMK5knt8OqKWb/RmAH/IMFA/EAZFfKSafIQiRQyRy5jZ1VDGOAFVFds8sBgq9v4fjX+f+i38fBwxdN3Z8G32qHskIYkODcBh2Yx1WX+4qn0X1SWeJmnMW8XE8aiPIyqSFOw8z2dv8q6XsLND1o7dTmI8wq80yIf7rz2/3xXzZWts78WONQ8UkynAAIkbCyk49JCj+fL+10pJ6sq3GtEU6UpWpkfyvv4Nu3Uf6i/6e3r4r7+Dbt1H+ov8Ap7euP5nSjr+L1M2dZD4Tfo1v/ULL9Qta+sh8Jv0a3/qFl+oWvLlyZ6UeaOqo/SLVng4Kxruknm4YXkCQI3lYAnkCdm3J7N1WK4tS00TGI5w0EyzKfxAZSP7qxFeJGr1PXldaGa1jpaJkhWBcpJLY8RnVWXbNNtMTIwPX2gk/Z5ek17Q9N4lleMhmLcFolQoUKvMLVQrgAZ4gOebAc8Hliq6dGLRVKrCoVrgXZALDM4YMG7frA5dn4V5xdD7JTlYMfJrEOu+FRZeOoUbsJtk6wK4I9Fa7UKqjPZndkiz6YvHZtNOOI4mvOrlVbhQyPkKoB3MqL9WOXNh2nQXWsIlo12FZo1tzdAdhKCIygfgSOVc79ErNk4Zh6vy3Y7g4mzxhuDZw2eYzjsx2CvmXozGLW4t4iUFzHIg3EsE3QCBcZJOAFHL+f11VuDJSmjhXp3GUyIH4nEtI9hYdlygeJt3ZjmQR+FfcvTaMXD26xgyRkxkmQKokEYlYMcErGFJHEPIsMY9Nddh0Ut44Y42QMyGCQtlhumiRVRu3IA2jC/NH1V63/Ri1nL8SNjxhhwJJFVjtCElVYDcUAXd84ryzjlU3C+RFTrmRLzpvw1guJVkiikt7mcxDY25U4YjO/AYE7wQBj53WrnXp6YHuFuFLOLueONAVBWKOGF2UEDrvl8AdrEgZHo0kvRu2cKJEaTYksQ4skjnZJgSAlmJYHaO3OMcsV8Hopadb5I5eRpSwkkDF2RY3y+7dhlUArnBxzFSpQ7ohxn2ZxRdNFeThpCxzcSWqMWADSLbi4XPLKqynGeePq+rx6IdLJLt1WVVRpbSO8VVOQFM0sLDOB6UQ4PPrH+1hOjtsrhxF1xObnO5v9Yx8ItjOPmcsdn4Zr40ro7FbSM8Y2rwkgRckhI1eSTAJJPN5G5dgAXHZUXCnSLVO1qVai6L/ALgf+lJ+skq1UXRf9wP/AEpP1klafF/sM/k9Bv6hdPP4Vffkrn/BJV2oXTz+FX35K5/wSV6p5p4dG/oVt+Wh/wASVRqd0b+hW35aH/ElUa4XzPOlzYpSlQVJHSfVjbwoVOHmuILZTjODJMqE/VkKWPPlkCplt8IULQXE8kbxparvZSy8QdYoFeLk0chIHIjbzGGPPFzWdLFzFszgrJFMp+qSORZU/tlcfyJrwi6L2iiQcEETJwmDsz5iyx2DcTtTLE7VwMk8qsqrUunGtSPP8IUab1aB+JCl60ihgdr2yJIyhsdbcsikHl+Irm1bpwzGBLcMrG400SkhSBHcsW4fP0lB84dmRir0/RGzdNjQ5GJgTufcRKu2bc+dzFhjJJPYPqFfUvRS0YoTCN0XAKkMw5wkmDOD1tuT87PaatcS1w8Ge1D4R1WESLGymJRNMCQeGovFtHRuWdx+UIxj5lbesladAlHxlpGQve3EM8oQHYFjdZAigknBcEkn7R+oVrarKuxWVdhSlKqUFZ7pB9P0v81N+jnrQ1nukH0/S/zU36Oer4+pGmLqRtKUpXYd4r851/8Aj/8A1Q/Wmv0asN0p6LahJqK3ln8TK/FBalblpFOeOZcjYp/Adv11pjkozTZnki5RaR6Urh8ia79jSe8uPBTyJrv2NJ7y48FejxWM4OHn4O6sjrHRKea5lnV0Cs9q6pnG7hRTRsGJR1XnICOTdnYK0HkTXfsaT3lx4KeRNd+xpPeXHgqss+KXMtHDkjyMbfaC8UkMYPEffp6hSGLIsMjtIUcjBTa2Scg9Wuuw6FzxXHFBh61y0zEksDHxpJFHDZOT4fAZSuDn51afyLr32NJ7248FPImu/Y0nvLjwVmsmIvu8vgyeodC7t4JYlkgxIZ2XmwKyPdCZGLhSxwmRt5AEk8/R0x9B2LqJOEYN2obtudxS4KGPAxgMuMdvLAx9Q0fkTXfsaT3lx4KeRNd+xpPeXHgqd7h9kbvKZifojeSRPxJIHnnSZJW5qG+Q4NvtfaWCqRvKjGSx58udXobpskEUglPWebPaTnbFHCSCeeCyMef11S8ia79jSe8uPBTyJrv2NJ7248FSs2JO9SHiyNVR3Urh8ia79jSe8uPBTyJrv2NJ7y48FacVjKcPPwdtffwbduo/1F/09vU/yJrv2NJ7y48FXOgmg3VolwbowcW5umuMW7MyAGKJMZZQc5Q1zfIzRyJKJ0YMUoSbZp6yHwm/Rrf+oWX6ha19Z3pzoc93bIlsYhLHcQXA4xYIeHIHwSoJ54+quKStHYtGfFKj+Tte9XpHe3Hgp5O171ekd7ceCvL4XJ4PR4mBYpUfydr3q9I7248FPJ2ver0jvbjwU4XJ4HEwLFKj+Tte9XpHe3Hgp5O171ekd7ceCnC5PA4mBYpUfydr3q9I7248FPJ2ver0jvbjwU4XJ4HEwLFKj+Tte9XpHe3Hgp5O171ekd7ceCnC5PA4mBYpUfydr3q9I7248FPJ2ver0jvbjwU4XJ4HEwLFRdF/3A/9KT9ZJX15O171ekd7ceCujox0a1BNRe8vPiYBtBaqts0jdkxlyd6j7RHb9VbYME4TtmObNGcaRtahdPP4Vffkrn/BJV2pvSXTXubK5t0Kh57eaFS2QoZ4mQZIBOMn0A13nGTejf0K2/LQ/wCJKo1lbDTtfhijiEekkRRpGCZbjJCqFBPyfbyr34PSD1Wkd7ceCuV4pWcbwys0dKznB6Qeq0jvbjwU4PSD1Wkd7ceCm6kRuZGjpWc4PSD1Wkd7ceCnB6Qeq0jvbjwU3UhuZGjpWc4PSD1Wkd7ceCnB6Qeq0jvbjwU3UhuZGjpWc4PSD1Wkd7ceCnB6Qeq0jvbjwU3UhuZGjpWc4PSD1Wkd7ceCnB6Qeq0jvbjwU3UhuZGjrPdIPp+l/mpv0c9fPB6Qeq0jvbjwV8QaFq015aS3S6esNrK8p+LvMXO6CSIABkA7Xz2irQxtOy8MUlK2bmlKV0HUKUpQClKUApSlAKUpQClKUApSlAKUpQ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0" name="Picture 4" descr="http://gis.zcu.cz/studium/dbg2/Materialy/html/im_politicka/slozk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531786" cy="13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síla, </a:t>
            </a:r>
            <a:r>
              <a:rPr lang="cs-CZ" dirty="0" smtClean="0"/>
              <a:t>která je </a:t>
            </a:r>
            <a:r>
              <a:rPr lang="cs-CZ" dirty="0"/>
              <a:t>schopna zabezpečit (třeba i donucovacími prostředky) formování, </a:t>
            </a:r>
            <a:r>
              <a:rPr lang="cs-CZ" dirty="0" smtClean="0"/>
              <a:t>upevnění a </a:t>
            </a:r>
            <a:r>
              <a:rPr lang="cs-CZ" dirty="0"/>
              <a:t>ochranu soustavy společenských </a:t>
            </a:r>
            <a:r>
              <a:rPr lang="cs-CZ" dirty="0" smtClean="0"/>
              <a:t>vztahů ve státě tj</a:t>
            </a:r>
            <a:r>
              <a:rPr lang="cs-CZ" dirty="0"/>
              <a:t>. „určuje pravidla</a:t>
            </a:r>
            <a:r>
              <a:rPr lang="cs-CZ" dirty="0" smtClean="0"/>
              <a:t>“ podle </a:t>
            </a:r>
            <a:r>
              <a:rPr lang="cs-CZ" dirty="0"/>
              <a:t>kterých se společnost </a:t>
            </a:r>
            <a:r>
              <a:rPr lang="cs-CZ" dirty="0" smtClean="0"/>
              <a:t>řídí a </a:t>
            </a:r>
            <a:r>
              <a:rPr lang="cs-CZ" dirty="0"/>
              <a:t>zajišťuje –vynucuje jejich plnění, jako </a:t>
            </a:r>
            <a:r>
              <a:rPr lang="cs-CZ" dirty="0" smtClean="0"/>
              <a:t>jediná má právo </a:t>
            </a:r>
            <a:r>
              <a:rPr lang="cs-CZ" dirty="0"/>
              <a:t>na </a:t>
            </a:r>
            <a:r>
              <a:rPr lang="cs-CZ" dirty="0" smtClean="0"/>
              <a:t>legitimní použití násilí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Platí při </a:t>
            </a:r>
            <a:r>
              <a:rPr lang="cs-CZ" dirty="0"/>
              <a:t>tom </a:t>
            </a:r>
            <a:r>
              <a:rPr lang="cs-CZ" b="1" i="1" dirty="0"/>
              <a:t>princip </a:t>
            </a:r>
            <a:r>
              <a:rPr lang="cs-CZ" b="1" i="1" dirty="0" smtClean="0"/>
              <a:t>teritoriality </a:t>
            </a:r>
            <a:r>
              <a:rPr lang="cs-CZ" dirty="0" smtClean="0"/>
              <a:t>– státní moci podléhají všechny </a:t>
            </a:r>
            <a:r>
              <a:rPr lang="cs-CZ" dirty="0"/>
              <a:t>osoby </a:t>
            </a:r>
            <a:r>
              <a:rPr lang="cs-CZ" dirty="0" smtClean="0"/>
              <a:t>nalézající se </a:t>
            </a:r>
            <a:r>
              <a:rPr lang="cs-CZ" dirty="0"/>
              <a:t>na </a:t>
            </a:r>
            <a:r>
              <a:rPr lang="cs-CZ" dirty="0" smtClean="0"/>
              <a:t>území státu </a:t>
            </a:r>
            <a:r>
              <a:rPr lang="cs-CZ" dirty="0"/>
              <a:t>(bez ohledu na občanství)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148976" cy="16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5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ASUS\Desktop\egyptska zena liba vojaka, ktery pri revoluci v egypte odmitl strilet do li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91468" cy="59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8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ASUS\Desktop\turecko2013 protesty pepr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4648" cy="61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5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musí mít…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Suverenita</a:t>
            </a:r>
          </a:p>
          <a:p>
            <a:r>
              <a:rPr lang="cs-CZ" dirty="0"/>
              <a:t>…nezávislost státní moci na jakékoliv jiné moci uvnitř nebo vně státu</a:t>
            </a:r>
          </a:p>
          <a:p>
            <a:r>
              <a:rPr lang="cs-CZ" b="1" dirty="0"/>
              <a:t>VNĚJŠÍ SUVERENITA </a:t>
            </a:r>
            <a:r>
              <a:rPr lang="cs-CZ" dirty="0"/>
              <a:t>je nezávislost státní moci na státní moci jiného státu + </a:t>
            </a:r>
          </a:p>
          <a:p>
            <a:r>
              <a:rPr lang="cs-CZ" b="1" dirty="0"/>
              <a:t>VNITŘNÍ SUVERENITA </a:t>
            </a:r>
            <a:r>
              <a:rPr lang="cs-CZ" dirty="0"/>
              <a:t>je nezávislost státní moci na jakékoliv jiné politické nebo mocenské skupině nebo osobě uvnitř státu </a:t>
            </a:r>
          </a:p>
          <a:p>
            <a:endParaRPr lang="cs-CZ" dirty="0"/>
          </a:p>
          <a:p>
            <a:r>
              <a:rPr lang="cs-CZ" dirty="0"/>
              <a:t>Nutné je: </a:t>
            </a:r>
          </a:p>
          <a:p>
            <a:r>
              <a:rPr lang="cs-CZ" dirty="0"/>
              <a:t>Mezinárodní uznání státu jako „subjektu mezinárodního práva“</a:t>
            </a:r>
          </a:p>
          <a:p>
            <a:r>
              <a:rPr lang="cs-CZ" dirty="0"/>
              <a:t>Protože …jen na jeho základě se může stát účastnit rovnoprávně mezinárodních vztahů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64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nezávislých států?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cs-CZ" dirty="0" smtClean="0"/>
              <a:t>Všeobecné uznání mají všichni </a:t>
            </a:r>
            <a:r>
              <a:rPr lang="cs-CZ" b="1" dirty="0" smtClean="0"/>
              <a:t>členové OSN </a:t>
            </a:r>
            <a:r>
              <a:rPr lang="cs-CZ" dirty="0" smtClean="0"/>
              <a:t>– těch </a:t>
            </a:r>
            <a:r>
              <a:rPr lang="cs-CZ" dirty="0"/>
              <a:t>je v současnosti </a:t>
            </a:r>
            <a:r>
              <a:rPr lang="cs-CZ" dirty="0" smtClean="0"/>
              <a:t>193 </a:t>
            </a:r>
          </a:p>
          <a:p>
            <a:r>
              <a:rPr lang="cs-CZ" dirty="0" smtClean="0"/>
              <a:t>Neznamená to </a:t>
            </a:r>
            <a:r>
              <a:rPr lang="cs-CZ" dirty="0"/>
              <a:t>ale, že každý člen </a:t>
            </a:r>
            <a:r>
              <a:rPr lang="cs-CZ" dirty="0" smtClean="0"/>
              <a:t>uznává všechny ostatní – např</a:t>
            </a:r>
            <a:r>
              <a:rPr lang="cs-CZ" dirty="0"/>
              <a:t>. 33 většinou arabských </a:t>
            </a:r>
            <a:r>
              <a:rPr lang="cs-CZ" dirty="0" smtClean="0"/>
              <a:t>zemí neuznává Izrael</a:t>
            </a:r>
            <a:endParaRPr lang="cs-CZ" dirty="0"/>
          </a:p>
          <a:p>
            <a:endParaRPr lang="cs-CZ" dirty="0"/>
          </a:p>
          <a:p>
            <a:r>
              <a:rPr lang="cs-CZ" dirty="0"/>
              <a:t>dále je </a:t>
            </a:r>
            <a:r>
              <a:rPr lang="cs-CZ" dirty="0" smtClean="0"/>
              <a:t>téměř všeobecně uznáván </a:t>
            </a:r>
            <a:r>
              <a:rPr lang="cs-CZ" b="1" dirty="0"/>
              <a:t>Vatikán</a:t>
            </a:r>
            <a:endParaRPr lang="cs-CZ" dirty="0"/>
          </a:p>
          <a:p>
            <a:r>
              <a:rPr lang="cs-CZ" dirty="0"/>
              <a:t>u řady dalších </a:t>
            </a:r>
            <a:r>
              <a:rPr lang="cs-CZ" dirty="0" smtClean="0"/>
              <a:t>území to </a:t>
            </a:r>
            <a:r>
              <a:rPr lang="cs-CZ" dirty="0"/>
              <a:t>tak </a:t>
            </a:r>
            <a:r>
              <a:rPr lang="cs-CZ" dirty="0" smtClean="0"/>
              <a:t>jasné není (existují </a:t>
            </a:r>
            <a:r>
              <a:rPr lang="cs-CZ" i="1" dirty="0" smtClean="0"/>
              <a:t>de </a:t>
            </a:r>
            <a:r>
              <a:rPr lang="cs-CZ" i="1" dirty="0"/>
              <a:t>facto</a:t>
            </a:r>
            <a:r>
              <a:rPr lang="cs-CZ" dirty="0"/>
              <a:t>, ale ne </a:t>
            </a:r>
            <a:r>
              <a:rPr lang="cs-CZ" i="1" dirty="0"/>
              <a:t>de iure</a:t>
            </a:r>
            <a:r>
              <a:rPr lang="cs-CZ" dirty="0"/>
              <a:t>, nebo naopak, nebo </a:t>
            </a:r>
            <a:r>
              <a:rPr lang="cs-CZ" dirty="0" smtClean="0"/>
              <a:t>není postoj </a:t>
            </a:r>
            <a:r>
              <a:rPr lang="cs-CZ" dirty="0"/>
              <a:t>mezinárodního </a:t>
            </a:r>
            <a:r>
              <a:rPr lang="cs-CZ" dirty="0" smtClean="0"/>
              <a:t>společenství jednoznačný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19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Státy, které uznává jen část mezinárodního společenství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důvodem je zpravidla nedořešený vztah k původnímu </a:t>
            </a:r>
            <a:r>
              <a:rPr lang="cs-CZ" dirty="0" smtClean="0"/>
              <a:t>suverénovi</a:t>
            </a:r>
          </a:p>
          <a:p>
            <a:r>
              <a:rPr lang="cs-CZ" dirty="0" smtClean="0"/>
              <a:t>Původní suverén odmítá jejich </a:t>
            </a:r>
            <a:r>
              <a:rPr lang="cs-CZ" dirty="0"/>
              <a:t>odtržení, „uznávající</a:t>
            </a:r>
            <a:r>
              <a:rPr lang="cs-CZ" dirty="0" smtClean="0"/>
              <a:t>“ část </a:t>
            </a:r>
            <a:r>
              <a:rPr lang="cs-CZ" dirty="0"/>
              <a:t>mezinárodního </a:t>
            </a:r>
            <a:r>
              <a:rPr lang="cs-CZ" dirty="0" smtClean="0"/>
              <a:t>společenství považuje </a:t>
            </a:r>
            <a:r>
              <a:rPr lang="cs-CZ" dirty="0"/>
              <a:t>jeho důvody za </a:t>
            </a:r>
            <a:r>
              <a:rPr lang="cs-CZ" dirty="0" smtClean="0"/>
              <a:t>právně irelevantní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může jít o území, </a:t>
            </a:r>
            <a:r>
              <a:rPr lang="cs-CZ" dirty="0" smtClean="0"/>
              <a:t>která jinak efektivně fungují jako nezávislé státy </a:t>
            </a:r>
            <a:r>
              <a:rPr lang="cs-CZ" dirty="0"/>
              <a:t>…v současnosti </a:t>
            </a:r>
            <a:r>
              <a:rPr lang="cs-CZ" b="1" dirty="0" smtClean="0"/>
              <a:t>Kosovo </a:t>
            </a:r>
            <a:r>
              <a:rPr lang="cs-CZ" dirty="0" smtClean="0"/>
              <a:t>a </a:t>
            </a:r>
            <a:r>
              <a:rPr lang="cs-CZ" dirty="0"/>
              <a:t>do </a:t>
            </a:r>
            <a:r>
              <a:rPr lang="cs-CZ" dirty="0" smtClean="0"/>
              <a:t>jisté míry </a:t>
            </a:r>
            <a:r>
              <a:rPr lang="cs-CZ" b="1" dirty="0" err="1"/>
              <a:t>Taiwan</a:t>
            </a:r>
            <a:endParaRPr lang="cs-CZ" dirty="0"/>
          </a:p>
          <a:p>
            <a:endParaRPr lang="cs-CZ" dirty="0"/>
          </a:p>
          <a:p>
            <a:r>
              <a:rPr lang="cs-CZ" dirty="0"/>
              <a:t>…ale i o vlády, </a:t>
            </a:r>
            <a:r>
              <a:rPr lang="cs-CZ" dirty="0" smtClean="0"/>
              <a:t>které část </a:t>
            </a:r>
            <a:r>
              <a:rPr lang="cs-CZ" dirty="0"/>
              <a:t>mezinárodního </a:t>
            </a:r>
            <a:r>
              <a:rPr lang="cs-CZ" dirty="0" smtClean="0"/>
              <a:t>společenství uznává jako </a:t>
            </a:r>
            <a:r>
              <a:rPr lang="cs-CZ" dirty="0"/>
              <a:t>nezávislé, přestože </a:t>
            </a:r>
            <a:r>
              <a:rPr lang="cs-CZ" dirty="0" smtClean="0"/>
              <a:t>efektivně nekontrolují žádné území např</a:t>
            </a:r>
            <a:r>
              <a:rPr lang="cs-CZ" dirty="0"/>
              <a:t>. </a:t>
            </a:r>
            <a:r>
              <a:rPr lang="cs-CZ" b="1" dirty="0" smtClean="0"/>
              <a:t>Západní Sahara</a:t>
            </a:r>
            <a:r>
              <a:rPr lang="cs-CZ" dirty="0"/>
              <a:t>, </a:t>
            </a:r>
            <a:r>
              <a:rPr lang="cs-CZ" b="1" dirty="0"/>
              <a:t>Palestina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Hlavní problém</a:t>
            </a:r>
            <a:r>
              <a:rPr lang="cs-CZ" dirty="0"/>
              <a:t>: státy, </a:t>
            </a:r>
            <a:r>
              <a:rPr lang="cs-CZ" dirty="0" smtClean="0"/>
              <a:t>které Kosovo </a:t>
            </a:r>
            <a:r>
              <a:rPr lang="cs-CZ" dirty="0"/>
              <a:t>a </a:t>
            </a:r>
            <a:r>
              <a:rPr lang="cs-CZ" dirty="0" err="1"/>
              <a:t>Taiwan</a:t>
            </a:r>
            <a:r>
              <a:rPr lang="cs-CZ" dirty="0"/>
              <a:t> neuznávají, </a:t>
            </a:r>
            <a:r>
              <a:rPr lang="cs-CZ" dirty="0" smtClean="0"/>
              <a:t>blokují jejich </a:t>
            </a:r>
            <a:r>
              <a:rPr lang="cs-CZ" dirty="0"/>
              <a:t>vstup do mezinárodních organizací, </a:t>
            </a:r>
            <a:r>
              <a:rPr lang="cs-CZ" dirty="0" smtClean="0"/>
              <a:t>což s </a:t>
            </a:r>
            <a:r>
              <a:rPr lang="cs-CZ" dirty="0"/>
              <a:t>sebou nese řadu „praktických</a:t>
            </a:r>
            <a:r>
              <a:rPr lang="cs-CZ" dirty="0" smtClean="0"/>
              <a:t>“ potíží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44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Kosovo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Srbsko považuje Kosovo za svou součást</a:t>
            </a:r>
            <a:endParaRPr lang="cs-CZ" dirty="0"/>
          </a:p>
          <a:p>
            <a:r>
              <a:rPr lang="cs-CZ" dirty="0"/>
              <a:t>k </a:t>
            </a:r>
            <a:r>
              <a:rPr lang="cs-CZ" dirty="0" smtClean="0"/>
              <a:t>4/2014 uznává Kosovo 108 členských států OSN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(2011 – 88 – 44%)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240697" cy="33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Výsledek obrázku pro kos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://upload.wikimedia.org/wikipedia/commons/1/1f/Flag_of_Kosov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66" name="Picture 2" descr="File:Kosovo stub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741750" cy="19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6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Státy podle vztahu ke Kosovu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Modrá: ANO, červená: NE</a:t>
            </a:r>
            <a:endParaRPr lang="cs-CZ" dirty="0"/>
          </a:p>
        </p:txBody>
      </p:sp>
      <p:pic>
        <p:nvPicPr>
          <p:cNvPr id="6146" name="Picture 2" descr="http://upload.wikimedia.org/wikipedia/commons/thumb/2/23/Kosovo_relations.svg/863px-Kosovo_relation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4640"/>
            <a:ext cx="7967183" cy="40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73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Taiwan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Vláda </a:t>
            </a:r>
            <a:r>
              <a:rPr lang="cs-CZ" dirty="0"/>
              <a:t>na </a:t>
            </a:r>
            <a:r>
              <a:rPr lang="cs-CZ" dirty="0" err="1"/>
              <a:t>Taiwanu</a:t>
            </a:r>
            <a:r>
              <a:rPr lang="cs-CZ" dirty="0"/>
              <a:t> se považuje za </a:t>
            </a:r>
            <a:r>
              <a:rPr lang="cs-CZ" dirty="0" smtClean="0"/>
              <a:t>legitimní vládu celé Číny</a:t>
            </a:r>
            <a:r>
              <a:rPr lang="cs-CZ" dirty="0"/>
              <a:t>, </a:t>
            </a:r>
            <a:r>
              <a:rPr lang="cs-CZ" dirty="0" smtClean="0"/>
              <a:t>oficiálně se </a:t>
            </a:r>
            <a:r>
              <a:rPr lang="cs-CZ" dirty="0"/>
              <a:t>označuje jako </a:t>
            </a:r>
            <a:r>
              <a:rPr lang="cs-CZ" b="1" dirty="0" smtClean="0"/>
              <a:t>Čínská republika</a:t>
            </a:r>
            <a:endParaRPr lang="cs-CZ" dirty="0"/>
          </a:p>
          <a:p>
            <a:r>
              <a:rPr lang="cs-CZ" dirty="0" smtClean="0"/>
              <a:t>Uznává 23 </a:t>
            </a:r>
            <a:r>
              <a:rPr lang="cs-CZ" dirty="0"/>
              <a:t>států, </a:t>
            </a:r>
            <a:r>
              <a:rPr lang="cs-CZ" dirty="0" smtClean="0"/>
              <a:t>ostatní uznávají za legitimní vládu celé Číny </a:t>
            </a:r>
            <a:r>
              <a:rPr lang="cs-CZ" dirty="0"/>
              <a:t>vládu v Pekingu (ta </a:t>
            </a:r>
            <a:r>
              <a:rPr lang="cs-CZ" dirty="0" smtClean="0"/>
              <a:t>oficiálně označuje </a:t>
            </a:r>
            <a:r>
              <a:rPr lang="cs-CZ" dirty="0"/>
              <a:t>zemi názvem </a:t>
            </a:r>
            <a:r>
              <a:rPr lang="cs-CZ" b="1" dirty="0" smtClean="0"/>
              <a:t>Čínská lidová republika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585351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upload.wikimedia.org/wikipedia/commons/thumb/7/72/Flag_of_the_Republic_of_China.svg/900px-Flag_of_the_Republic_of_Chin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173" y="188640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6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Kdo </a:t>
            </a:r>
            <a:r>
              <a:rPr lang="cs-CZ" dirty="0" smtClean="0"/>
              <a:t>vlastně může </a:t>
            </a:r>
            <a:r>
              <a:rPr lang="cs-CZ" dirty="0"/>
              <a:t>„legálně</a:t>
            </a:r>
            <a:r>
              <a:rPr lang="cs-CZ" dirty="0" smtClean="0"/>
              <a:t>“ vystupovat </a:t>
            </a:r>
            <a:r>
              <a:rPr lang="cs-CZ" dirty="0"/>
              <a:t>v mezinárodních vztazích</a:t>
            </a:r>
            <a:r>
              <a:rPr lang="cs-CZ" dirty="0" smtClean="0"/>
              <a:t>? </a:t>
            </a:r>
          </a:p>
          <a:p>
            <a:r>
              <a:rPr lang="cs-CZ" dirty="0" smtClean="0"/>
              <a:t>subjekty </a:t>
            </a:r>
            <a:r>
              <a:rPr lang="cs-CZ" dirty="0"/>
              <a:t>mezinárodního práva nejsou definovány žádnou </a:t>
            </a:r>
            <a:r>
              <a:rPr lang="cs-CZ" dirty="0" smtClean="0"/>
              <a:t>mezinárodní smlouvou</a:t>
            </a:r>
            <a:endParaRPr lang="cs-CZ" dirty="0"/>
          </a:p>
          <a:p>
            <a:r>
              <a:rPr lang="cs-CZ" dirty="0"/>
              <a:t>za </a:t>
            </a:r>
            <a:r>
              <a:rPr lang="cs-CZ" b="1" dirty="0" smtClean="0"/>
              <a:t>formální subjekty </a:t>
            </a:r>
            <a:r>
              <a:rPr lang="cs-CZ" dirty="0" smtClean="0"/>
              <a:t>se považují ty </a:t>
            </a:r>
            <a:r>
              <a:rPr lang="cs-CZ" dirty="0"/>
              <a:t>jednotky, </a:t>
            </a:r>
            <a:r>
              <a:rPr lang="cs-CZ" dirty="0" smtClean="0"/>
              <a:t>které mají v </a:t>
            </a:r>
            <a:r>
              <a:rPr lang="cs-CZ" dirty="0"/>
              <a:t>mezinárodním právu způsobilost k právům a povinnostem</a:t>
            </a:r>
          </a:p>
          <a:p>
            <a:r>
              <a:rPr lang="cs-CZ" dirty="0"/>
              <a:t>Vedle nich </a:t>
            </a:r>
            <a:r>
              <a:rPr lang="cs-CZ" dirty="0" smtClean="0"/>
              <a:t>existují i </a:t>
            </a:r>
            <a:r>
              <a:rPr lang="cs-CZ" b="1" dirty="0" smtClean="0"/>
              <a:t>neformální </a:t>
            </a:r>
            <a:r>
              <a:rPr lang="cs-CZ" dirty="0" smtClean="0"/>
              <a:t>(</a:t>
            </a:r>
            <a:r>
              <a:rPr lang="cs-CZ" dirty="0"/>
              <a:t>bez </a:t>
            </a:r>
            <a:r>
              <a:rPr lang="cs-CZ" dirty="0" smtClean="0"/>
              <a:t>právní způsobilosti</a:t>
            </a:r>
            <a:r>
              <a:rPr lang="cs-CZ" dirty="0"/>
              <a:t>, ale se </a:t>
            </a:r>
            <a:r>
              <a:rPr lang="cs-CZ" dirty="0" smtClean="0"/>
              <a:t>schopností ovlivňovat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701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Západní Sahara / Saharská arabská demokratická republika (SADR)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většinu území kontroluje </a:t>
            </a:r>
            <a:r>
              <a:rPr lang="cs-CZ" dirty="0"/>
              <a:t>Maroko, </a:t>
            </a:r>
            <a:r>
              <a:rPr lang="cs-CZ" dirty="0" smtClean="0"/>
              <a:t>které je celé považuje </a:t>
            </a:r>
            <a:r>
              <a:rPr lang="cs-CZ" dirty="0"/>
              <a:t>za nedílnou součást svého státu; v exilu </a:t>
            </a:r>
            <a:r>
              <a:rPr lang="cs-CZ" dirty="0" smtClean="0"/>
              <a:t>působí vláda </a:t>
            </a:r>
            <a:r>
              <a:rPr lang="cs-CZ" dirty="0"/>
              <a:t>SADR, </a:t>
            </a:r>
            <a:r>
              <a:rPr lang="cs-CZ" dirty="0" smtClean="0"/>
              <a:t>usilující o nezávislost</a:t>
            </a:r>
          </a:p>
          <a:p>
            <a:r>
              <a:rPr lang="cs-CZ" dirty="0" smtClean="0"/>
              <a:t>Cca 500 tis. ob.</a:t>
            </a:r>
          </a:p>
          <a:p>
            <a:r>
              <a:rPr lang="cs-CZ" dirty="0" smtClean="0"/>
              <a:t>ZS podporuje Alžírsko, Maroko podporuje USA,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Mauritánii (</a:t>
            </a:r>
            <a:r>
              <a:rPr lang="cs-CZ" dirty="0" err="1" smtClean="0"/>
              <a:t>SA+Kuvajt</a:t>
            </a:r>
            <a:r>
              <a:rPr lang="cs-CZ" dirty="0" smtClean="0"/>
              <a:t>) + Africká unie, OSN…</a:t>
            </a:r>
          </a:p>
          <a:p>
            <a:r>
              <a:rPr lang="cs-CZ" dirty="0" smtClean="0"/>
              <a:t>82 členů OSN uznává právo Západní Sahary </a:t>
            </a:r>
            <a:r>
              <a:rPr lang="cs-CZ" dirty="0"/>
              <a:t>na sebeurčení, z nich</a:t>
            </a:r>
            <a:r>
              <a:rPr lang="cs-CZ" dirty="0" smtClean="0"/>
              <a:t>: Většina uznává i </a:t>
            </a:r>
            <a:r>
              <a:rPr lang="cs-CZ" dirty="0"/>
              <a:t>SADR</a:t>
            </a:r>
          </a:p>
          <a:p>
            <a:r>
              <a:rPr lang="cs-CZ" dirty="0"/>
              <a:t>29 </a:t>
            </a:r>
            <a:r>
              <a:rPr lang="cs-CZ" dirty="0" smtClean="0"/>
              <a:t>neuznává exilovou </a:t>
            </a:r>
            <a:r>
              <a:rPr lang="cs-CZ" dirty="0"/>
              <a:t>vládu SADR za legitimního reprezentanta </a:t>
            </a:r>
            <a:r>
              <a:rPr lang="cs-CZ" dirty="0" smtClean="0"/>
              <a:t>území</a:t>
            </a:r>
          </a:p>
          <a:p>
            <a:r>
              <a:rPr lang="cs-CZ" dirty="0" smtClean="0"/>
              <a:t>44 zemí podporuje marocké nároky </a:t>
            </a:r>
            <a:r>
              <a:rPr lang="cs-CZ" dirty="0"/>
              <a:t>na </a:t>
            </a:r>
            <a:r>
              <a:rPr lang="cs-CZ" dirty="0" smtClean="0"/>
              <a:t>území (</a:t>
            </a:r>
            <a:r>
              <a:rPr lang="cs-CZ" dirty="0"/>
              <a:t>mj. Rusko a USA)</a:t>
            </a:r>
          </a:p>
          <a:p>
            <a:endParaRPr lang="cs-CZ" dirty="0"/>
          </a:p>
        </p:txBody>
      </p:sp>
      <p:pic>
        <p:nvPicPr>
          <p:cNvPr id="7172" name="Picture 4" descr="File:Coat of arms of the Sahrawi Arab Democratic Republic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945" y="2348880"/>
            <a:ext cx="14495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Westernsahara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6624736" cy="64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Flag of the Sahrawi Arab Democratic Republic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81279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3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Palestina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Poprvé byla </a:t>
            </a:r>
            <a:r>
              <a:rPr lang="cs-CZ" dirty="0"/>
              <a:t>nezávislost Palestiny deklarována 1. 10. 1948 v </a:t>
            </a:r>
            <a:r>
              <a:rPr lang="cs-CZ" dirty="0" err="1" smtClean="0"/>
              <a:t>Ghaze</a:t>
            </a:r>
            <a:r>
              <a:rPr lang="cs-CZ" dirty="0" smtClean="0"/>
              <a:t> (</a:t>
            </a:r>
            <a:r>
              <a:rPr lang="cs-CZ" dirty="0"/>
              <a:t>tzv. „</a:t>
            </a:r>
            <a:r>
              <a:rPr lang="cs-CZ" dirty="0" err="1"/>
              <a:t>celopalestinskou</a:t>
            </a:r>
            <a:r>
              <a:rPr lang="cs-CZ" dirty="0" smtClean="0"/>
              <a:t>“ vládu </a:t>
            </a:r>
            <a:r>
              <a:rPr lang="cs-CZ" dirty="0"/>
              <a:t>vedl jeruzalémský muftí)</a:t>
            </a:r>
          </a:p>
          <a:p>
            <a:r>
              <a:rPr lang="cs-CZ" dirty="0" smtClean="0"/>
              <a:t>Tuto </a:t>
            </a:r>
            <a:r>
              <a:rPr lang="cs-CZ" dirty="0"/>
              <a:t>vládu uznalo jen 6 </a:t>
            </a:r>
            <a:r>
              <a:rPr lang="cs-CZ" dirty="0" smtClean="0"/>
              <a:t>států (</a:t>
            </a:r>
            <a:r>
              <a:rPr lang="cs-CZ" dirty="0"/>
              <a:t>Egypt, Sýrie, Libanon, Irák, </a:t>
            </a:r>
            <a:r>
              <a:rPr lang="cs-CZ" dirty="0" smtClean="0"/>
              <a:t>Saúdská Arábie </a:t>
            </a:r>
            <a:r>
              <a:rPr lang="cs-CZ" dirty="0"/>
              <a:t>a Jemen), </a:t>
            </a:r>
            <a:r>
              <a:rPr lang="cs-CZ" dirty="0" smtClean="0"/>
              <a:t>ostatní arabské státy </a:t>
            </a:r>
            <a:r>
              <a:rPr lang="cs-CZ" dirty="0"/>
              <a:t>(zejména Jordánsko) a všechny </a:t>
            </a:r>
            <a:r>
              <a:rPr lang="cs-CZ" dirty="0" smtClean="0"/>
              <a:t>nearabské státy </a:t>
            </a:r>
            <a:r>
              <a:rPr lang="cs-CZ" dirty="0"/>
              <a:t>ale ne</a:t>
            </a:r>
          </a:p>
          <a:p>
            <a:r>
              <a:rPr lang="cs-CZ" dirty="0" smtClean="0"/>
              <a:t>Reálnou </a:t>
            </a:r>
            <a:r>
              <a:rPr lang="cs-CZ" dirty="0"/>
              <a:t>moc neměla vláda ani v </a:t>
            </a:r>
            <a:r>
              <a:rPr lang="cs-CZ" dirty="0" err="1"/>
              <a:t>Ghaze</a:t>
            </a:r>
            <a:r>
              <a:rPr lang="cs-CZ" dirty="0"/>
              <a:t>, kterou obsadil Egypt</a:t>
            </a:r>
          </a:p>
          <a:p>
            <a:r>
              <a:rPr lang="cs-CZ" dirty="0" smtClean="0"/>
              <a:t>V </a:t>
            </a:r>
            <a:r>
              <a:rPr lang="cs-CZ" dirty="0"/>
              <a:t>roce 1959 </a:t>
            </a:r>
            <a:r>
              <a:rPr lang="cs-CZ" dirty="0" smtClean="0"/>
              <a:t>Egypťané „</a:t>
            </a:r>
            <a:r>
              <a:rPr lang="cs-CZ" dirty="0" err="1"/>
              <a:t>celopalestinskou</a:t>
            </a:r>
            <a:r>
              <a:rPr lang="cs-CZ" dirty="0" smtClean="0"/>
              <a:t>“ vládu </a:t>
            </a:r>
            <a:r>
              <a:rPr lang="cs-CZ" dirty="0"/>
              <a:t>rozpustili a poskytli obyvatelům </a:t>
            </a:r>
            <a:r>
              <a:rPr lang="cs-CZ" dirty="0" err="1" smtClean="0"/>
              <a:t>Ghazy</a:t>
            </a:r>
            <a:r>
              <a:rPr lang="cs-CZ" dirty="0" smtClean="0"/>
              <a:t> egyptské občanství</a:t>
            </a:r>
            <a:endParaRPr lang="cs-CZ" dirty="0"/>
          </a:p>
          <a:p>
            <a:r>
              <a:rPr lang="cs-CZ" dirty="0" smtClean="0"/>
              <a:t>Roku </a:t>
            </a:r>
            <a:r>
              <a:rPr lang="cs-CZ" dirty="0"/>
              <a:t>1964 založena Organizace pro </a:t>
            </a:r>
            <a:r>
              <a:rPr lang="cs-CZ" dirty="0" smtClean="0"/>
              <a:t>osvobození Palestiny </a:t>
            </a:r>
            <a:r>
              <a:rPr lang="cs-CZ" dirty="0"/>
              <a:t>(cíl: </a:t>
            </a:r>
            <a:r>
              <a:rPr lang="cs-CZ" dirty="0" smtClean="0"/>
              <a:t>vytvoření Palestinského </a:t>
            </a:r>
            <a:r>
              <a:rPr lang="cs-CZ" dirty="0"/>
              <a:t>státu na celém </a:t>
            </a:r>
            <a:r>
              <a:rPr lang="cs-CZ" dirty="0" smtClean="0"/>
              <a:t>území bývalého </a:t>
            </a:r>
            <a:r>
              <a:rPr lang="cs-CZ" dirty="0"/>
              <a:t>mandátu, tj. </a:t>
            </a:r>
            <a:r>
              <a:rPr lang="cs-CZ" dirty="0" smtClean="0"/>
              <a:t>včetně celého </a:t>
            </a:r>
            <a:r>
              <a:rPr lang="cs-CZ" dirty="0"/>
              <a:t>Izraele)</a:t>
            </a:r>
          </a:p>
          <a:p>
            <a:r>
              <a:rPr lang="cs-CZ" dirty="0" smtClean="0"/>
              <a:t>Ta následně uznána </a:t>
            </a:r>
            <a:r>
              <a:rPr lang="cs-CZ" dirty="0"/>
              <a:t>za </a:t>
            </a:r>
            <a:r>
              <a:rPr lang="cs-CZ" dirty="0" smtClean="0"/>
              <a:t>národně osvobozenecké hnutí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90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Palestinský stát </a:t>
            </a:r>
            <a:r>
              <a:rPr lang="ar-AE" b="1" dirty="0" smtClean="0"/>
              <a:t>دولة فلسطين </a:t>
            </a:r>
            <a:r>
              <a:rPr lang="ar-AE" dirty="0" smtClean="0"/>
              <a:t>) </a:t>
            </a:r>
            <a:r>
              <a:rPr lang="cs-CZ" dirty="0" smtClean="0"/>
              <a:t> byl vyhlášen v Alžíru 15. 11. 1988 </a:t>
            </a:r>
            <a:r>
              <a:rPr lang="cs-CZ" dirty="0"/>
              <a:t>Palestinskou </a:t>
            </a:r>
            <a:r>
              <a:rPr lang="cs-CZ" dirty="0" smtClean="0"/>
              <a:t>národní radou </a:t>
            </a:r>
            <a:r>
              <a:rPr lang="cs-CZ" dirty="0"/>
              <a:t>(</a:t>
            </a:r>
            <a:r>
              <a:rPr lang="cs-CZ" dirty="0" smtClean="0"/>
              <a:t>řídící orgán </a:t>
            </a:r>
            <a:r>
              <a:rPr lang="cs-CZ" dirty="0"/>
              <a:t>Organizace pro </a:t>
            </a:r>
            <a:r>
              <a:rPr lang="cs-CZ" dirty="0" smtClean="0"/>
              <a:t>osvobození Palestiny</a:t>
            </a:r>
            <a:r>
              <a:rPr lang="cs-CZ" dirty="0"/>
              <a:t>) teoreticky na části bývalého britského mandátu </a:t>
            </a:r>
            <a:r>
              <a:rPr lang="cs-CZ" dirty="0" smtClean="0"/>
              <a:t>v Palestině vně mezinárodně uznaných </a:t>
            </a:r>
            <a:r>
              <a:rPr lang="cs-CZ" dirty="0"/>
              <a:t>hranic Státu </a:t>
            </a:r>
            <a:r>
              <a:rPr lang="cs-CZ" dirty="0" smtClean="0"/>
              <a:t>Izrael</a:t>
            </a:r>
          </a:p>
          <a:p>
            <a:r>
              <a:rPr lang="cs-CZ" dirty="0" smtClean="0"/>
              <a:t>nezávislost </a:t>
            </a:r>
            <a:r>
              <a:rPr lang="cs-CZ" dirty="0"/>
              <a:t>tohoto útvaru byla </a:t>
            </a:r>
            <a:r>
              <a:rPr lang="cs-CZ" dirty="0" smtClean="0"/>
              <a:t>postupně uznána 127 státy světa (září 2011</a:t>
            </a:r>
            <a:r>
              <a:rPr lang="cs-CZ" dirty="0"/>
              <a:t>, 66 % </a:t>
            </a:r>
            <a:r>
              <a:rPr lang="cs-CZ" dirty="0" smtClean="0"/>
              <a:t>členů OSN</a:t>
            </a:r>
            <a:r>
              <a:rPr lang="cs-CZ" dirty="0"/>
              <a:t>), přestože nikdy neuplatňoval suverenitu na žádném území</a:t>
            </a:r>
          </a:p>
        </p:txBody>
      </p:sp>
    </p:spTree>
    <p:extLst>
      <p:ext uri="{BB962C8B-B14F-4D97-AF65-F5344CB8AC3E}">
        <p14:creationId xmlns:p14="http://schemas.microsoft.com/office/powerpoint/2010/main" xmlns="" val="406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vedavec.org/images/14/velky-izrael-a-mizeni-palesti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13302" cy="49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správu na deklarovaném </a:t>
            </a:r>
            <a:r>
              <a:rPr lang="cs-CZ" dirty="0" smtClean="0"/>
              <a:t>území Státu </a:t>
            </a:r>
            <a:r>
              <a:rPr lang="cs-CZ" dirty="0"/>
              <a:t>Palestina vykonávají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dirty="0"/>
              <a:t>tzv</a:t>
            </a:r>
            <a:r>
              <a:rPr lang="cs-CZ" dirty="0" smtClean="0"/>
              <a:t>. </a:t>
            </a:r>
            <a:r>
              <a:rPr lang="cs-CZ" b="1" dirty="0" smtClean="0"/>
              <a:t>Palestinská autonomie </a:t>
            </a:r>
            <a:r>
              <a:rPr lang="cs-CZ" b="1" dirty="0"/>
              <a:t>(</a:t>
            </a:r>
            <a:r>
              <a:rPr lang="cs-CZ" b="1" dirty="0" smtClean="0"/>
              <a:t>Palestinská národní správa)</a:t>
            </a:r>
            <a:endParaRPr lang="cs-CZ" dirty="0"/>
          </a:p>
          <a:p>
            <a:pPr lvl="2"/>
            <a:r>
              <a:rPr lang="cs-CZ" dirty="0"/>
              <a:t>de </a:t>
            </a:r>
            <a:r>
              <a:rPr lang="cs-CZ" dirty="0" err="1" smtClean="0"/>
              <a:t>jure</a:t>
            </a:r>
            <a:r>
              <a:rPr lang="cs-CZ" dirty="0" smtClean="0"/>
              <a:t> v </a:t>
            </a:r>
            <a:r>
              <a:rPr lang="cs-CZ" dirty="0"/>
              <a:t>pásmu </a:t>
            </a:r>
            <a:r>
              <a:rPr lang="cs-CZ" dirty="0" err="1" smtClean="0"/>
              <a:t>Ghazy</a:t>
            </a:r>
            <a:r>
              <a:rPr lang="cs-CZ" dirty="0" smtClean="0"/>
              <a:t> a </a:t>
            </a:r>
            <a:r>
              <a:rPr lang="cs-CZ" dirty="0"/>
              <a:t>de </a:t>
            </a:r>
            <a:r>
              <a:rPr lang="cs-CZ" dirty="0" err="1" smtClean="0"/>
              <a:t>jure</a:t>
            </a:r>
            <a:r>
              <a:rPr lang="cs-CZ" dirty="0" smtClean="0"/>
              <a:t> I </a:t>
            </a:r>
            <a:r>
              <a:rPr lang="cs-CZ" dirty="0"/>
              <a:t>de facto v palestinských městech Západního břehu </a:t>
            </a:r>
          </a:p>
          <a:p>
            <a:pPr lvl="2"/>
            <a:r>
              <a:rPr lang="cs-CZ" dirty="0" smtClean="0"/>
              <a:t>S výjimkou </a:t>
            </a:r>
            <a:r>
              <a:rPr lang="cs-CZ" dirty="0"/>
              <a:t>bezpečnostních otázek i v Araby osídlených venkovských oblastech Západního břehu </a:t>
            </a:r>
          </a:p>
          <a:p>
            <a:pPr lvl="1"/>
            <a:r>
              <a:rPr lang="cs-CZ" dirty="0" smtClean="0"/>
              <a:t>Hnutí </a:t>
            </a:r>
            <a:r>
              <a:rPr lang="cs-CZ" b="1" dirty="0" err="1" smtClean="0"/>
              <a:t>Hammás</a:t>
            </a:r>
            <a:endParaRPr lang="cs-CZ" dirty="0"/>
          </a:p>
          <a:p>
            <a:pPr lvl="2"/>
            <a:r>
              <a:rPr lang="pt-BR" dirty="0"/>
              <a:t>de facto v pásmu </a:t>
            </a:r>
            <a:r>
              <a:rPr lang="pt-BR" dirty="0" smtClean="0"/>
              <a:t>Ghazy</a:t>
            </a:r>
            <a:endParaRPr lang="cs-CZ" dirty="0"/>
          </a:p>
          <a:p>
            <a:pPr lvl="1"/>
            <a:r>
              <a:rPr lang="cs-CZ" b="1" dirty="0"/>
              <a:t>Izrael</a:t>
            </a:r>
          </a:p>
          <a:p>
            <a:pPr lvl="2"/>
            <a:r>
              <a:rPr lang="cs-CZ" dirty="0" smtClean="0"/>
              <a:t>Úplně v oblasti </a:t>
            </a:r>
            <a:r>
              <a:rPr lang="cs-CZ" dirty="0"/>
              <a:t>Východního Jeruzaléma (Izrael toto </a:t>
            </a:r>
            <a:r>
              <a:rPr lang="cs-CZ" dirty="0" smtClean="0"/>
              <a:t>území anektoval</a:t>
            </a:r>
            <a:r>
              <a:rPr lang="cs-CZ" dirty="0"/>
              <a:t>, </a:t>
            </a:r>
            <a:r>
              <a:rPr lang="cs-CZ" dirty="0" smtClean="0"/>
              <a:t>z hlediska </a:t>
            </a:r>
            <a:r>
              <a:rPr lang="cs-CZ" dirty="0"/>
              <a:t>mezinárodního </a:t>
            </a:r>
            <a:r>
              <a:rPr lang="cs-CZ" dirty="0" smtClean="0"/>
              <a:t>společenství se </a:t>
            </a:r>
            <a:r>
              <a:rPr lang="cs-CZ" dirty="0"/>
              <a:t>ale </a:t>
            </a:r>
            <a:r>
              <a:rPr lang="cs-CZ" dirty="0" smtClean="0"/>
              <a:t>jedná o okupované území)</a:t>
            </a:r>
          </a:p>
          <a:p>
            <a:pPr lvl="2"/>
            <a:r>
              <a:rPr lang="cs-CZ" dirty="0" smtClean="0"/>
              <a:t>Úplně v </a:t>
            </a:r>
            <a:r>
              <a:rPr lang="cs-CZ" dirty="0"/>
              <a:t>židovských osadách, </a:t>
            </a:r>
            <a:r>
              <a:rPr lang="cs-CZ" dirty="0" smtClean="0"/>
              <a:t>údolí Jordánu </a:t>
            </a:r>
            <a:r>
              <a:rPr lang="cs-CZ" dirty="0"/>
              <a:t>a na důležitých komunikacích Západního břehu </a:t>
            </a:r>
            <a:r>
              <a:rPr lang="cs-CZ" dirty="0" smtClean="0"/>
              <a:t>(Izrael </a:t>
            </a:r>
            <a:r>
              <a:rPr lang="cs-CZ" dirty="0"/>
              <a:t>tato </a:t>
            </a:r>
            <a:r>
              <a:rPr lang="cs-CZ" dirty="0" smtClean="0"/>
              <a:t>území okupuje)</a:t>
            </a:r>
            <a:endParaRPr lang="cs-CZ" dirty="0"/>
          </a:p>
          <a:p>
            <a:r>
              <a:rPr lang="cs-CZ" dirty="0" smtClean="0"/>
              <a:t>Poznámka</a:t>
            </a:r>
            <a:r>
              <a:rPr lang="cs-CZ" dirty="0"/>
              <a:t>: </a:t>
            </a:r>
            <a:r>
              <a:rPr lang="cs-CZ" b="1" dirty="0" smtClean="0"/>
              <a:t>Palestinská autonomie </a:t>
            </a:r>
            <a:r>
              <a:rPr lang="cs-CZ" b="1" dirty="0"/>
              <a:t>(</a:t>
            </a:r>
            <a:r>
              <a:rPr lang="cs-CZ" b="1" dirty="0" smtClean="0"/>
              <a:t>Palestinská národní správa</a:t>
            </a:r>
            <a:r>
              <a:rPr lang="cs-CZ" b="1" dirty="0"/>
              <a:t>) </a:t>
            </a:r>
            <a:r>
              <a:rPr lang="cs-CZ" dirty="0" smtClean="0"/>
              <a:t>není vládou </a:t>
            </a:r>
            <a:r>
              <a:rPr lang="cs-CZ" dirty="0"/>
              <a:t>Palestinského státu vyhlášeného v roce 1988 a nepovažuje se ani za nezávislý stát</a:t>
            </a:r>
          </a:p>
        </p:txBody>
      </p:sp>
    </p:spTree>
    <p:extLst>
      <p:ext uri="{BB962C8B-B14F-4D97-AF65-F5344CB8AC3E}">
        <p14:creationId xmlns:p14="http://schemas.microsoft.com/office/powerpoint/2010/main" xmlns="" val="34583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Uznáni nejsou zdaleka všichni…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Efektivně existující státy</a:t>
            </a:r>
            <a:r>
              <a:rPr lang="cs-CZ" b="1" i="1" dirty="0"/>
              <a:t>, kterým ale </a:t>
            </a:r>
            <a:r>
              <a:rPr lang="cs-CZ" b="1" i="1" dirty="0" smtClean="0"/>
              <a:t>chybí mezinárodní uznání</a:t>
            </a:r>
            <a:r>
              <a:rPr lang="cs-CZ" b="1" i="1" dirty="0"/>
              <a:t>, </a:t>
            </a:r>
            <a:r>
              <a:rPr lang="cs-CZ" b="1" i="1" dirty="0" smtClean="0"/>
              <a:t>případně je uznává jen </a:t>
            </a:r>
            <a:r>
              <a:rPr lang="cs-CZ" b="1" i="1" dirty="0"/>
              <a:t>několik nezávislých </a:t>
            </a:r>
            <a:r>
              <a:rPr lang="cs-CZ" b="1" i="1" dirty="0" smtClean="0"/>
              <a:t>států</a:t>
            </a:r>
            <a:endParaRPr lang="cs-CZ" dirty="0"/>
          </a:p>
          <a:p>
            <a:r>
              <a:rPr lang="cs-CZ" dirty="0"/>
              <a:t>důvodem je zpravidla nesouhlas původního </a:t>
            </a:r>
            <a:r>
              <a:rPr lang="cs-CZ" dirty="0" smtClean="0"/>
              <a:t>suveréna</a:t>
            </a:r>
            <a:endParaRPr lang="cs-CZ" dirty="0"/>
          </a:p>
          <a:p>
            <a:pPr lvl="1"/>
            <a:r>
              <a:rPr lang="cs-CZ" dirty="0" smtClean="0"/>
              <a:t>Původní suverén </a:t>
            </a:r>
            <a:r>
              <a:rPr lang="cs-CZ" dirty="0"/>
              <a:t>je neuznává, </a:t>
            </a:r>
            <a:r>
              <a:rPr lang="cs-CZ" dirty="0" smtClean="0"/>
              <a:t>mezinárodní společenství považuje </a:t>
            </a:r>
            <a:r>
              <a:rPr lang="cs-CZ" dirty="0"/>
              <a:t>jeho důvody za </a:t>
            </a:r>
            <a:r>
              <a:rPr lang="cs-CZ" dirty="0" smtClean="0"/>
              <a:t>právně relevantní</a:t>
            </a:r>
            <a:endParaRPr lang="cs-CZ" dirty="0"/>
          </a:p>
          <a:p>
            <a:pPr lvl="1"/>
            <a:r>
              <a:rPr lang="cs-CZ" dirty="0" smtClean="0"/>
              <a:t>Původní suverén </a:t>
            </a:r>
            <a:r>
              <a:rPr lang="cs-CZ" dirty="0"/>
              <a:t>se </a:t>
            </a:r>
            <a:r>
              <a:rPr lang="cs-CZ" dirty="0" smtClean="0"/>
              <a:t>snaží obnovit </a:t>
            </a:r>
            <a:r>
              <a:rPr lang="cs-CZ" dirty="0"/>
              <a:t>suverenitu pouze politickými </a:t>
            </a:r>
            <a:r>
              <a:rPr lang="cs-CZ" dirty="0" smtClean="0"/>
              <a:t>prostředky</a:t>
            </a:r>
            <a:endParaRPr lang="cs-CZ" dirty="0"/>
          </a:p>
          <a:p>
            <a:r>
              <a:rPr lang="cs-CZ" dirty="0"/>
              <a:t>V současnosti hlavně:</a:t>
            </a:r>
          </a:p>
          <a:p>
            <a:pPr lvl="1"/>
            <a:r>
              <a:rPr lang="cs-CZ" dirty="0" err="1" smtClean="0"/>
              <a:t>Somaliland</a:t>
            </a:r>
            <a:r>
              <a:rPr lang="cs-CZ" dirty="0" smtClean="0"/>
              <a:t> (neuznáváni kdo) – 91 vyhlášení nezávislosti</a:t>
            </a:r>
          </a:p>
          <a:p>
            <a:pPr marL="36576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Severní Kypr </a:t>
            </a:r>
            <a:r>
              <a:rPr lang="cs-CZ" dirty="0"/>
              <a:t>(</a:t>
            </a:r>
            <a:r>
              <a:rPr lang="cs-CZ" dirty="0" smtClean="0"/>
              <a:t>uznává jen </a:t>
            </a:r>
            <a:r>
              <a:rPr lang="cs-CZ" dirty="0"/>
              <a:t>Turecko)</a:t>
            </a:r>
          </a:p>
        </p:txBody>
      </p:sp>
      <p:pic>
        <p:nvPicPr>
          <p:cNvPr id="12290" name="Picture 2" descr="File:NCyprus locatio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687" y="4989948"/>
            <a:ext cx="1894122" cy="11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Flag of the Turkish Republic of Northern Cypru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860" y="5456341"/>
            <a:ext cx="995090" cy="6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6kilo.com/wp-content/uploads/2014/08/wpid-9f79f3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938" y="3934672"/>
            <a:ext cx="2033982" cy="21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pload.wikimedia.org/wikipedia/commons/thumb/4/4d/Flag_of_Somaliland.svg/648px-Flag_of_Somaliland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9811" y="5471248"/>
            <a:ext cx="97210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7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i="1" dirty="0" smtClean="0"/>
              <a:t>Povstalecké státy</a:t>
            </a:r>
            <a:endParaRPr lang="cs-CZ" b="1" i="1" dirty="0"/>
          </a:p>
          <a:p>
            <a:endParaRPr lang="cs-CZ" dirty="0"/>
          </a:p>
          <a:p>
            <a:r>
              <a:rPr lang="cs-CZ" dirty="0"/>
              <a:t>fakticky nezávislé, od </a:t>
            </a:r>
            <a:r>
              <a:rPr lang="cs-CZ" dirty="0" smtClean="0"/>
              <a:t>předchozí kategorie </a:t>
            </a:r>
            <a:r>
              <a:rPr lang="cs-CZ" dirty="0"/>
              <a:t>se </a:t>
            </a:r>
            <a:r>
              <a:rPr lang="cs-CZ" dirty="0" smtClean="0"/>
              <a:t>liší tím</a:t>
            </a:r>
            <a:r>
              <a:rPr lang="cs-CZ" dirty="0"/>
              <a:t>, že:</a:t>
            </a:r>
          </a:p>
          <a:p>
            <a:pPr lvl="1"/>
            <a:r>
              <a:rPr lang="cs-CZ" dirty="0" smtClean="0"/>
              <a:t>jsou </a:t>
            </a:r>
            <a:r>
              <a:rPr lang="cs-CZ" dirty="0"/>
              <a:t>s původním suverénem ve faktickém válečném stavu, </a:t>
            </a:r>
            <a:r>
              <a:rPr lang="cs-CZ" dirty="0" smtClean="0"/>
              <a:t>nebo</a:t>
            </a:r>
          </a:p>
          <a:p>
            <a:pPr lvl="1"/>
            <a:r>
              <a:rPr lang="cs-CZ" dirty="0" smtClean="0"/>
              <a:t>existuje oprávněná obava</a:t>
            </a:r>
            <a:r>
              <a:rPr lang="cs-CZ" dirty="0"/>
              <a:t>, že se </a:t>
            </a:r>
            <a:r>
              <a:rPr lang="cs-CZ" dirty="0" smtClean="0"/>
              <a:t>původní suverén pokusí svoji </a:t>
            </a:r>
            <a:r>
              <a:rPr lang="cs-CZ" dirty="0"/>
              <a:t>kontrolu </a:t>
            </a:r>
            <a:r>
              <a:rPr lang="cs-CZ" dirty="0" smtClean="0"/>
              <a:t>území obnovit </a:t>
            </a:r>
            <a:r>
              <a:rPr lang="cs-CZ" dirty="0"/>
              <a:t>násilně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6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Jižní </a:t>
            </a:r>
            <a:r>
              <a:rPr lang="cs-CZ" dirty="0" err="1"/>
              <a:t>Osetie</a:t>
            </a:r>
            <a:r>
              <a:rPr lang="cs-CZ" dirty="0"/>
              <a:t> (uznává Rusko + </a:t>
            </a:r>
            <a:r>
              <a:rPr lang="cs-CZ" dirty="0" err="1"/>
              <a:t>Hamás</a:t>
            </a:r>
            <a:r>
              <a:rPr lang="cs-CZ" dirty="0"/>
              <a:t>, </a:t>
            </a:r>
            <a:r>
              <a:rPr lang="cs-CZ" dirty="0" err="1"/>
              <a:t>Podněstřní</a:t>
            </a:r>
            <a:r>
              <a:rPr lang="cs-CZ" dirty="0"/>
              <a:t>, Náhorní Karabach…) – de </a:t>
            </a:r>
            <a:r>
              <a:rPr lang="cs-CZ" dirty="0" err="1"/>
              <a:t>jure</a:t>
            </a:r>
            <a:r>
              <a:rPr lang="cs-CZ" dirty="0"/>
              <a:t> součást </a:t>
            </a:r>
            <a:r>
              <a:rPr lang="cs-CZ" dirty="0" smtClean="0"/>
              <a:t>Gruzie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Abcházie (viz </a:t>
            </a:r>
            <a:r>
              <a:rPr lang="cs-CZ" dirty="0" err="1"/>
              <a:t>Osetie</a:t>
            </a:r>
            <a:r>
              <a:rPr lang="cs-CZ" dirty="0"/>
              <a:t>) - de </a:t>
            </a:r>
            <a:r>
              <a:rPr lang="cs-CZ" dirty="0" err="1"/>
              <a:t>jure</a:t>
            </a:r>
            <a:r>
              <a:rPr lang="cs-CZ" dirty="0"/>
              <a:t> součást </a:t>
            </a:r>
            <a:r>
              <a:rPr lang="cs-CZ" dirty="0" smtClean="0"/>
              <a:t>Gruzie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Podněstří (neuznává nikdo</a:t>
            </a:r>
            <a:r>
              <a:rPr lang="cs-CZ" dirty="0" smtClean="0"/>
              <a:t>) – de </a:t>
            </a:r>
            <a:r>
              <a:rPr lang="cs-CZ" dirty="0" err="1" smtClean="0"/>
              <a:t>jure</a:t>
            </a:r>
            <a:r>
              <a:rPr lang="cs-CZ" dirty="0" smtClean="0"/>
              <a:t> Moldávie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http://upload.wikimedia.org/wikipedia/commons/thumb/2/27/Flag_of_Abkhazia.svg/1280px-Flag_of_Abkhaz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34439"/>
            <a:ext cx="1332262" cy="6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34439"/>
            <a:ext cx="1657249" cy="25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upload.wikimedia.org/wikipedia/commons/thumb/b/b2/Coat_of_arms_of_South_Ossetia.svg/500px-Coat_of_arms_of_South_Osset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165" y="198884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1/12/Flag_of_South_Ossetia.svg/600px-Flag_of_South_Osset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649" y="2464395"/>
            <a:ext cx="1410148" cy="7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1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Uznáni nejsou zdaleka všichni…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Propagandistické politické jednotky</a:t>
            </a:r>
            <a:endParaRPr lang="cs-CZ" dirty="0"/>
          </a:p>
          <a:p>
            <a:pPr lvl="1"/>
            <a:r>
              <a:rPr lang="cs-CZ" dirty="0" err="1" smtClean="0"/>
              <a:t>Chálistán</a:t>
            </a:r>
            <a:endParaRPr lang="cs-CZ" dirty="0"/>
          </a:p>
          <a:p>
            <a:r>
              <a:rPr lang="cs-CZ" dirty="0" smtClean="0"/>
              <a:t>Autonomní fakticky nezávislé jednotky</a:t>
            </a:r>
            <a:endParaRPr lang="cs-CZ" dirty="0"/>
          </a:p>
          <a:p>
            <a:pPr lvl="1"/>
            <a:r>
              <a:rPr lang="cs-CZ" dirty="0" err="1"/>
              <a:t>Bougainville</a:t>
            </a:r>
            <a:endParaRPr lang="cs-CZ" dirty="0"/>
          </a:p>
          <a:p>
            <a:r>
              <a:rPr lang="cs-CZ" dirty="0" smtClean="0"/>
              <a:t>jednotky proklamované z </a:t>
            </a:r>
            <a:r>
              <a:rPr lang="cs-CZ" dirty="0"/>
              <a:t>recesistických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nebo </a:t>
            </a:r>
            <a:r>
              <a:rPr lang="cs-CZ" dirty="0"/>
              <a:t>komerčních pohnutek</a:t>
            </a:r>
          </a:p>
          <a:p>
            <a:pPr lvl="1"/>
            <a:r>
              <a:rPr lang="cs-CZ" dirty="0" smtClean="0"/>
              <a:t>Valašské království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564904"/>
            <a:ext cx="25527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subjekty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132" y="1556792"/>
            <a:ext cx="8229600" cy="4525963"/>
          </a:xfrm>
        </p:spPr>
        <p:txBody>
          <a:bodyPr/>
          <a:lstStyle/>
          <a:p>
            <a:endParaRPr lang="cs-CZ" dirty="0"/>
          </a:p>
          <a:p>
            <a:r>
              <a:rPr lang="cs-CZ" b="1" i="1" dirty="0" smtClean="0"/>
              <a:t>Státy </a:t>
            </a:r>
            <a:r>
              <a:rPr lang="cs-CZ" dirty="0" smtClean="0"/>
              <a:t>(</a:t>
            </a:r>
            <a:r>
              <a:rPr lang="cs-CZ" dirty="0"/>
              <a:t>tj. „původní</a:t>
            </a:r>
            <a:r>
              <a:rPr lang="cs-CZ" dirty="0" smtClean="0"/>
              <a:t>“ subjekty</a:t>
            </a:r>
            <a:r>
              <a:rPr lang="cs-CZ" dirty="0"/>
              <a:t>)</a:t>
            </a:r>
          </a:p>
          <a:p>
            <a:r>
              <a:rPr lang="cs-CZ" b="1" i="1" dirty="0" smtClean="0"/>
              <a:t>Mezinárodní organizace</a:t>
            </a:r>
            <a:r>
              <a:rPr lang="cs-CZ" dirty="0" smtClean="0"/>
              <a:t>(tj</a:t>
            </a:r>
            <a:r>
              <a:rPr lang="cs-CZ" dirty="0"/>
              <a:t>. „odvozené“, jejich </a:t>
            </a:r>
            <a:r>
              <a:rPr lang="cs-CZ" dirty="0" smtClean="0"/>
              <a:t>právní subjektivita </a:t>
            </a:r>
            <a:r>
              <a:rPr lang="cs-CZ" dirty="0"/>
              <a:t>je dána tím, že na </a:t>
            </a:r>
            <a:r>
              <a:rPr lang="cs-CZ" dirty="0" smtClean="0"/>
              <a:t>ně státy </a:t>
            </a:r>
            <a:r>
              <a:rPr lang="cs-CZ" dirty="0"/>
              <a:t>přenesly část svých </a:t>
            </a:r>
            <a:r>
              <a:rPr lang="cs-CZ" dirty="0" smtClean="0"/>
              <a:t>pravomocí v </a:t>
            </a:r>
            <a:r>
              <a:rPr lang="cs-CZ" dirty="0"/>
              <a:t>mezinárodních vztazích)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data:image/jpeg;base64,/9j/4AAQSkZJRgABAQAAAQABAAD/2wCEAAkGBxQSERQPDw8WFRQWFhcQGRgRGBYXEBYSFhUWFxYSFRUaHSggGBolGxUWIjEiJSo3Li4wFx8zODMsNygtLisBCgoKDg0OGxAQGywkICUsLC8sLC8sLCwvMDQsLCwsLCwsLCwsLCwsLCwsLCwsLCwsLCwsLCwsLCwsLCwsLCwsLP/AABEIAKoBKQMBEQACEQEDEQH/xAAbAAEAAQUBAAAAAAAAAAAAAAAABwEDBAUGAv/EADkQAAICAgAEBAQFAgUDBQAAAAECAAMEEQUSITEGE0FRByJhcRQyQoGRI1IzQ2KhsSRywRVEY+Hw/8QAGgEBAAIDAQAAAAAAAAAAAAAAAAQFAQIDBv/EACkRAQACAgEEAgIBBAMAAAAAAAABAgMEEQUSITETQTJhUSKBkaFSccH/2gAMAwEAAhEDEQA/AJxgICAgICAgICAgIFDA4zjHxDopOqKbsnTcjGhRyLokN1Yjm1rXSc7ZaVniZiHO2WlZ4mYht/D/AIsxczYpu04712jkuH3Rup/ab/XLp+283MjVeIvEFOFWLcgkKzisBBzMWOzoD7AwNHj/ABM4e2y1z1gDm3dW6Aj3BI0RMRMfUscw6XhPFKcqpb8a1bK23pkOxsHRH3BEyyzYCAgICAgICAgICAgICAgICAgICAgICAgICAgICAgIHl2AGyQAOpJ7Ae5gQlm3U18RysWi0Opb8QvIQ1ac/WysMO3z7OvrKrqWGJiMkf3VfUcUTEXhTNwUtHK49dgqSrg+6sOoMrsWzkx+YnwrsWzkx+pdf8LuOOzZHD77Wd6CtlbWHmc479gW7tytsdes9Diyd9Is9BhyfJSLNV8SOMU5WTjYlFgc0WNdaU2wQhdKhYdASfrNNnLGPFNmmzljHjmzWsoPQjf36iecjJbnnny89F7c88+W4+G/ETRmXYdjAV5Gr6R2AsRQttY9iQA3/wC6+g083y4/39r7TzfLj/ce0nyWlqwEBAQEBAQEBAQEBAQEBAQEBAQEBAQEBAQEBApuBi5HE6azy2XVofZ3UH+CYEfcc+Id73W0cMprK1t5ZyLiTUXHcVqv5te84ZtimKObOGbYpijmzl86nIyt/j8625T/AJaf0qPT9C9T29TK7J1OZ/CP8q7J1Ln8I/yvYeHXUvJVWqL7KNfz7yvyZ8mT8pQMme+T8pX5ycmDm8MFjiwW2VtympjS3KXrbujHW9SZr7t8Ne2I5TNfdvhr2xHK/iYiVLyVIFHso1s+5PqfvOGXPfLPNpcMue+WebSvzi5MTiGCLQvzsjowsR6zp0cdmEla2zbDbn6lJ1tm2G3P8ui4T46zKdLmUJkoNDnx/kv1221bfKx7HofeXGLew3j3xK3xb2G/jny63hPjjCyAOTICMRvkv/pWdO/Rtb/aS+UzlvcfKSwc1bq69toQw39xMi7uAgVgICAgICAgICAgICAgICAgICAgICBTcDVca8SYuJoZWVXWW7Bj85+oUddQOA8T+NmzHONwzJeulV/qZFaj5nJAFNbMOmhskjrI2zsxgj9o2zsxgj9uYs8PY7682nzCP1WFmc77ktvrKi2/mmeYnhU2380zzE8M/ExUqQV1IFUdgvaRcuW+Se60o2TNfJPdaV6aOZMBAQEBAQECxl4ddo5ba1cd9OAR/v8AedsefJj9S648+TH6lTgdlnDWazhyKVcfPRYzeW7Ds6HZ5G1sex39JZa/UefGT/KywdQ5njI6J/iZksNVcKKv2Pm3KKxsfpIG2H1k621irHM2TbbWKsczZYp+ImXTYr5tFP4bm5XakubEU61bo9wD3Ht1jFtYsk8VkxbWLJPFZSfjZC2ItlbhlYBlZTsFT2IMkJC7AQEBAQEBAQEBAQEBAQEBAQEBAxuI5yUVPfc4SutS7MewUdzAjvivxTSyt68LGyDY+q6rLKytXMx0bDvqAo69ZpbJWvMzPppOSteZmfTlcDhKVnzG3bcR81tpLWsfXqew+koM25lyTxE8R9KLNuZMk8RPEM5EA6KAB36DXU9z0kW1rW8zPKLNrW8zPL1NWpAQEBAQEBAQEBATIQPFzKFJcgKAd835da67+k2xxabRFG+Pum3FG/8Ag5Zkslx1y4HMfwwYabueYoO4r31H3nqaRPEc+/t6ekTxHPtJc2bEBAQEBAQEBAQEBAQEBApuA3A4rj/xFoptbFxkbJyF6FatCpDr/MtPQftuaXvWkc2niGt7xSObTw5DiHH+I5fS3IGLWf8ALxP8Qj2a1uo/aQcvUsdfw8ygZeo0r+Hlg5wyrKxitnO+OWUulwDuQpBCrZreiR13OMdTiaT3R5co6nE0nujyzJVWtNp5lVWtNp5kmGCYCAgICAgICAgICAgICBo+Mpu+kZaM2BzA3eTvze/6x/ZvW9em5cdO+L7/ACW3Tvi+/wAk7cJyKrKUfGZWq5QENeuTlHQAa7faWy2ZkCKfEvi3iScQuwanoqWsLajFC7WVv27nprqD9dTjnzRhr3W9OWbNGKvdb019vGuKBxanEVJB35b1KKW9k6dQPrIVep0meJif+0KvUqTPEx/d23hPx5TlP+FvHkZYUFq3/I3uaX/WP95Y1vF45rPhYVvFo5ifDsZs2WhkJzmvnXnADldjnCk6DFe+tjvAuwEBAQEBAQEChgRF4i8ScQbiOVRi5i1VU8iAGoE+YyhiOvcfX6yPsbNcMR3faPn2a4Yju+2Rb4/yXxRitUas5vkNqDmoFY75CnsGPYKexMTtY/j74nmGZ2ccU74nw0vD8FKUFaD6kn87MepZj6kmUOfYtmtzPr+FDn2LZp558MmR3AmQgJgICAgICAgICAgICAgICAmYmYnlmJmJ5XfDHHTw29ha/wD0Vz7YBemPc3+Z0/Qx7+xO5faW18le2fcL3S2fkr2z7hL4ca5gRrW9+mvf7SenIn+KXHMK01Ni3rZm1WBQKAXLVE/1amYDRHr36ETnlrS1JiznlrW1Z7mHPL2iInxLzNvE+GNnYKXLy2L26hh0dT6MrdwZ1w7F8U/0uuHYvinwpipk1ALVxTKAB2AXVhvf+pe30k6OqT91TY6nP3DxRY+JeeJrY9l67a0u3+NUer1lew6b5dDoZ219/wCTJ2z9+nbBv/Jk7Z+/SZ+D8SryaK8mhuauxQ6n10fcehlmsmbAQEBAQEBAQIv+JPDfIyqc6vol5/D3g/l8wL/Rf6Ena/XpIm5hjJjn+YRdvDGTHP8AMemonnfMeHnvMeCYYICAgICAgICAgICAgICAgICAgIFu+oOrI3ZgVP2I1OmG80vFv4dMV+y8Wj6UxOP5i8PXhPlOpCig5XmL/g76lF3zb5en03L+25iindEr625jindEvOJiJUoStAqgaGgO319zKPJsXvbmZUeTYve3Myvzg4kBM8jUeIGA8kXM64psC5DVa8wVH6+i77/SWXTYpN5mff0sunRTv5n39Jx4RXSlFa4oUUhR5fl/k5NdOXUu10ylsB3og66HXofYwPW4FYCAgICAgaTxjwX8Zh3YvTmddqT6WKQyH+QIEUYmS2/IyENWQn5632G/7l3+ZTroR0lBt6lsdpmPUqDb1bY7TMepZcgIRAQEBAQEBAQEBAQEBAQEBAQEBAQEcBAQEBAoygggjYPQ77ETatpr5hmtprPMLGLnZ1Nb4WLeleKx2raJyKQ3566t9ACdkE9ty5p1GkY+be/4XFOo1inNvazw7h5xn87EyLqrD1J5y6sfd0fYaR69SvE/1Q4V6leJ8x4dLwz4jX0aXiWP5ik8ouw1LH72Vfp37jpLLFtY8nqVli2seT1Le0/E7AYjdlignl5nqsCb9ubUkd0fy790Om4TxWrKrF+NatlZ2AyHY2Dog+xmWWbAQEBAQNF4q8N4+ZXrJHKU2y2qeW2ogfmV/Qa9D0jjk45RHwXLawWfOLK0sauu0DlNqKSOcr6HY/eUG/hx47f0+/uFDvYceO39Pv7hspAQSAgICAgICAgICAgICAgICAgICAgICAgICAgICZ8x6PMelJt3259tu+3PtvfhXl+XdlYJAALDLqA0Nq/y2AD6MB/M9Hq5fkxRL0Wtk+TFEpKEkJCsBAQEDi/inxhasQ4gVmtyg1FYXQG9cxLsey6BmLWisd0sWtFY7p9OEwKSlSIQAVVVIXouwOuvpPM7F+/JMx6eaz3i+SZj0yJwcSAgICAgICAgICAgICAgICAgICAgICAgICAgICAmRZR7acirMxuQ2VB15bd+W6ONFSR1HboZYaW3GGJrf0sNLbjFExf0kLwz44py7Pwz1vRkaLeXZoq4HdqrB0cdfofpLul63jurPhdUvW8c1l1c2bEBAQOX8eeFjn1J5VgrvpbzanYbTm0QVcf2kGYtETExLFqxaJiUacMyjYpFi8tiM1VijsLEOjr6es87ua/w34j19PPbeD4cnEevpmSIikBAQEBAQEBAQEBAQEBAQEBAQEBAQEBAQEBAQEBAR6nklh5N7U5GJlJ08rIQN0JPl2fI3b7iWvTL+bVladNv5tEpyEuVwrAQEChECJPHfB/wWd+MQax8shLPZMsDSt9AwBH3+8ibuH5cf7hE3MPyY/3DEnnZ8PPT4JgICAgICAgICAgICAgICAgICAgICAgICAgICAgJmImZ4giOZ4hY4TTk5/mDh1Sla28o3XnVQfueVR1fp7e8tsHTo4ibytsHTo8TeXUYPwv59NxDNst9fLo/pU7B3/3H+ZZ48VMf4wsseKmP8YSIo10/adHR6gICAga/j3CK8vHsxb12lilT7g+jD2IPWBDXDvMQ2YmRvzsdvKfY1zLs+XaPcMoBlFv4Oy/dX1Kj3sHZbuj1LOlcryAgICAgICAgICAgICAgICAgICAgICAgICAgIGLTiPnXnh2M5VtA3WBSUqpP5lLejsOwlvoas899/wCy20Naee+39kycI4XVjUpj0IErQBQB/wAn3J95brZmwEBAQEBAGByHizwOuXauTTkNj3gcpZAGSxR+UWIe+vf6zS9K3jizS9K3jizg/EGDk8OKNm8llDv5fnUgqKyewtQ70D1+bcr8/TqzWZx+0DN06sxM4/b2JSzExPEqaYmPEqzDBAQEBAQEBAQEBAQEBAQEBAQEBAQEBAQEC3jcPtzMlMGmzywUN1tg6ulQPKFQejMT0J9jLbp+tW0d9lroa9bR32Sv4d4BRhVCnGrCjuxPWx2/vdj1Y/eXC3bSAgICAgICAgIGJxXh1eRTZj3pzV2KUYH1B/8AMCHLMdsS5sDIcc6da2bp5tB/I49yPyn6iU29q27u+kePtTb2rPd30hflXPMKySYCAgICAgICAgICAgICAgICAgICAgICZCIjmeIPc8Q3/wAIcUv+LzmXXm3eRWfXyqQBsH2LbP7T1GHH8eOKPT4cfx44qkidXUgICAgICAgICAga/jPBKMus1ZVCWp7OOo+qnuD9oEUcd4V/6dlJiKzNRcrPS1hJKMp64/N69Oo2dyt39WLR8lfat3tWLROSvslHHlSkyQTAQEBAQEBMhMBATJwTAQEBAQEBAQEBMhB5U4Jwu/iJtTGZaqUJpa99ljZr5hSg767cxPeXWpoRSItZdaujWnFrJV8O8HTDxqsSo7WtQuz3Y+rH6k7Mslk2cyEBAQEBAQEBAQEBA5/xr4cGdjeUCFtQi2lz2S0didd1PYiYmInxLExE+JR3xDw9xHFVbbq6bqh/iNQWFiL/AH8h7gDvqV+Xp+OYma88oGXp+OYma88raMCAVOweoI7ESlvSaTxKltSazMSrNGpMhMBAQEDzwDgmRxFr3xslaUps8j50DrY3Ltm9xokD9pf4NPH8cd0L3BqY/jjuhtrPAXEK1+TJx7j/APIrId/deh/ibW0MNm1tDDZpM6rLxlJzMCwa182P/WrO/Xa9V/eRcnTP+EouTpn/AAlj4PGaLjqu0Fu3KdrZv25ToyFk08uP68IeTUy4/rwz5GRiYCAmQmAgIFo5Kc/lFxzlefl/Vyg6Lfbc6xhvNe6I8OsYbzXuiPC7OcxMe3OazHth5/E6qdC19FugUAs5+ygEzvi1cmT8XfFq5Mn4t3wPwLdmVvkZN12KW2lKJ8riv++1G2CxP8CX2HWpjrxwvMOtTHXjhI/AOEJiY9eLVvlrXl235mPdnb6kkn95I4SGxgICAgICAgICAgICAgIFCIEVeMvB7Ylr8QwVJoY82RQg2VPrfSv+7L95G2deuav7RtnXrlr+2pxslLFD1uGU+qnYnnsmK+KeLKDJiviniy7ObmQEBA1+dxiustXstYF5+RFZmPsOgk3X1Ml5i30ma+pkvxb6SX8LuEtjcNpWxStlm8iwHfN5lh5jsHsdanoXoPTrIFNQNPxTwviZJ5sjFrduo5iun6/6h1j9Sf8Abj+N/Dq1N2cNy23sf0co81RUeivrmU6/+5wya2LJHFoccmvjyeLQ5SnO1YcfIram9e9dg0SP7kPZ1+olPsaN8c818x/tT7Gjek818wuZefVUA1tqID0HMwGz9JGx4Mt/Vf8AxHpr5b+o/wDGOeLKw/6eu3IPtjoW7d9noB/MlU6dkt78JNOnZbe/CrcZpU8tr+U3blvBrcH2IYTS+hmr5aX0M1WeDIk1mPaLasxPlZzMpakNj9h7dWJ7BQB3JPSb4cU5LxWG+HHOS8Vh1XgrwKhoe/idC2XZOmKWDYpq18tK76gjqTr1M9NjpGOsVr9PSY6RjrFa/S9nfDGnoMTKvx12NqhDryj0TnG19e0xfHS082ryXx0tPNo5dB4d8JYuEP8Ap6Rznq1j/Pc7erM5/wDE6evEN48eIb0QKwEBAQEBAQEBAQEBAQEBAQKEQIr8c+GThu+fhqDVZYpvqJ1yMx5fPrPYDZGx29ZG2NeuWPPtH2NeuWPPtrZ5u0ds8POWr2zwQwTPZbjnjj9tppb+P7sbiGUKq2sPXQ6D+5v0qPqToTrr4/lvFfp018Xy3iv0kb4e+G/wmKrWgHJu/rXMfzc79fLB9FUaXX0npoiIjiHpYiIjiHVTLJAQEBA1HiDw3jZqBMuhXA/KeodT/pYdRAwuHeBOH0aNeFXtRoFxzt33vbb9YHQU0qg0ihR7KAB/AgWM/hlN68t9KWA9NWKG/wCRAjLxj4RHDyc3BpY45B8+pCWKaA5bqwT2GjsD339JG2dauavH3/KNs68Zq8ff8vXw54I2ZavE7wRjr1x6z+th/wC4cf8AA+m41teuGvEe/wCTX164a8R7SqJJSVYCAgICAgICAgICAgICAgICAgICBj52Gl1b02qGR1KMp7FT0IgR9kfC9kUrh8StQaPKt6paoPoObQbU4318d/dYcb6+O/usMFvBPEWIr58dAT1uUsdINdqyOrH76keOn4otz/pHjQxRbn/TeY3wsw1AYvebe7W+YQ7t7lfy6HoNSZ2xx28eEztjjt48LVHwzQZdWRdl2XV1N5i1WKgXzB+ViVA3o9esxTHSn4xwxTHSn4xwkATduQEBAQEBAQEBAoy77wKKoHQDQ7dO0D1AQEBAQEBAQEBAQEBAQEBAQEBAQEBAoZgkmRWAgICAgICAgICAgICAgICAgICAgICAgIC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QSERQPDw8WFRQWFhcQGRgRGBYXEBYSFhUWFxYSFRUaHSggGBolGxUWIjEiJSo3Li4wFx8zODMsNygtLisBCgoKDg0OGxAQGywkICUsLC8sLC8sLCwvMDQsLCwsLCwsLCwsLCwsLCwsLCwsLCwsLCwsLCwsLCwsLCwsLCwsLP/AABEIAKoBKQMBEQACEQEDEQH/xAAbAAEAAQUBAAAAAAAAAAAAAAAABwEDBAUGAv/EADkQAAICAgAEBAQFAgUDBQAAAAECAAMEEQUSITEGE0FRByJhcRQyQoGRI1IzQ2KhsSRywRVEY+Hw/8QAGgEBAAIDAQAAAAAAAAAAAAAAAAQFAQIDBv/EACkRAQACAgEEAgIBBAMAAAAAAAABAgMEEQUSITETQTJhUSKBkaFSccH/2gAMAwEAAhEDEQA/AJxgICAgICAgICAgIFDA4zjHxDopOqKbsnTcjGhRyLokN1Yjm1rXSc7ZaVniZiHO2WlZ4mYht/D/AIsxczYpu04712jkuH3Rup/ab/XLp+283MjVeIvEFOFWLcgkKzisBBzMWOzoD7AwNHj/ABM4e2y1z1gDm3dW6Aj3BI0RMRMfUscw6XhPFKcqpb8a1bK23pkOxsHRH3BEyyzYCAgICAgICAgICAgICAgICAgICAgICAgICAgICAgIHl2AGyQAOpJ7Ae5gQlm3U18RysWi0Opb8QvIQ1ac/WysMO3z7OvrKrqWGJiMkf3VfUcUTEXhTNwUtHK49dgqSrg+6sOoMrsWzkx+YnwrsWzkx+pdf8LuOOzZHD77Wd6CtlbWHmc479gW7tytsdes9Diyd9Is9BhyfJSLNV8SOMU5WTjYlFgc0WNdaU2wQhdKhYdASfrNNnLGPFNmmzljHjmzWsoPQjf36iecjJbnnny89F7c88+W4+G/ETRmXYdjAV5Gr6R2AsRQttY9iQA3/wC6+g083y4/39r7TzfLj/ce0nyWlqwEBAQEBAQEBAQEBAQEBAQEBAQEBAQEBAQEBApuBi5HE6azy2XVofZ3UH+CYEfcc+Id73W0cMprK1t5ZyLiTUXHcVqv5te84ZtimKObOGbYpijmzl86nIyt/j8625T/AJaf0qPT9C9T29TK7J1OZ/CP8q7J1Ln8I/yvYeHXUvJVWqL7KNfz7yvyZ8mT8pQMme+T8pX5ycmDm8MFjiwW2VtympjS3KXrbujHW9SZr7t8Ne2I5TNfdvhr2xHK/iYiVLyVIFHso1s+5PqfvOGXPfLPNpcMue+WebSvzi5MTiGCLQvzsjowsR6zp0cdmEla2zbDbn6lJ1tm2G3P8ui4T46zKdLmUJkoNDnx/kv1221bfKx7HofeXGLew3j3xK3xb2G/jny63hPjjCyAOTICMRvkv/pWdO/Rtb/aS+UzlvcfKSwc1bq69toQw39xMi7uAgVgICAgICAgICAgICAgICAgICAgICBTcDVca8SYuJoZWVXWW7Bj85+oUddQOA8T+NmzHONwzJeulV/qZFaj5nJAFNbMOmhskjrI2zsxgj9o2zsxgj9uYs8PY7682nzCP1WFmc77ktvrKi2/mmeYnhU2380zzE8M/ExUqQV1IFUdgvaRcuW+Se60o2TNfJPdaV6aOZMBAQEBAQECxl4ddo5ba1cd9OAR/v8AedsefJj9S648+TH6lTgdlnDWazhyKVcfPRYzeW7Ds6HZ5G1sex39JZa/UefGT/KywdQ5njI6J/iZksNVcKKv2Pm3KKxsfpIG2H1k621irHM2TbbWKsczZYp+ImXTYr5tFP4bm5XakubEU61bo9wD3Ht1jFtYsk8VkxbWLJPFZSfjZC2ItlbhlYBlZTsFT2IMkJC7AQEBAQEBAQEBAQEBAQEBAQEBAxuI5yUVPfc4SutS7MewUdzAjvivxTSyt68LGyDY+q6rLKytXMx0bDvqAo69ZpbJWvMzPppOSteZmfTlcDhKVnzG3bcR81tpLWsfXqew+koM25lyTxE8R9KLNuZMk8RPEM5EA6KAB36DXU9z0kW1rW8zPKLNrW8zPL1NWpAQEBAQEBAQEBATIQPFzKFJcgKAd835da67+k2xxabRFG+Pum3FG/8Ag5Zkslx1y4HMfwwYabueYoO4r31H3nqaRPEc+/t6ekTxHPtJc2bEBAQEBAQEBAQEBAQEBApuA3A4rj/xFoptbFxkbJyF6FatCpDr/MtPQftuaXvWkc2niGt7xSObTw5DiHH+I5fS3IGLWf8ALxP8Qj2a1uo/aQcvUsdfw8ygZeo0r+Hlg5wyrKxitnO+OWUulwDuQpBCrZreiR13OMdTiaT3R5co6nE0nujyzJVWtNp5lVWtNp5kmGCYCAgICAgICAgICAgICBo+Mpu+kZaM2BzA3eTvze/6x/ZvW9em5cdO+L7/ACW3Tvi+/wAk7cJyKrKUfGZWq5QENeuTlHQAa7faWy2ZkCKfEvi3iScQuwanoqWsLajFC7WVv27nprqD9dTjnzRhr3W9OWbNGKvdb019vGuKBxanEVJB35b1KKW9k6dQPrIVep0meJif+0KvUqTPEx/d23hPx5TlP+FvHkZYUFq3/I3uaX/WP95Y1vF45rPhYVvFo5ifDsZs2WhkJzmvnXnADldjnCk6DFe+tjvAuwEBAQEBAQEChgRF4i8ScQbiOVRi5i1VU8iAGoE+YyhiOvcfX6yPsbNcMR3faPn2a4Yju+2Rb4/yXxRitUas5vkNqDmoFY75CnsGPYKexMTtY/j74nmGZ2ccU74nw0vD8FKUFaD6kn87MepZj6kmUOfYtmtzPr+FDn2LZp558MmR3AmQgJgICAgICAgICAgICAgICAmYmYnlmJmJ5XfDHHTw29ha/wD0Vz7YBemPc3+Z0/Qx7+xO5faW18le2fcL3S2fkr2z7hL4ca5gRrW9+mvf7SenIn+KXHMK01Ni3rZm1WBQKAXLVE/1amYDRHr36ETnlrS1JiznlrW1Z7mHPL2iInxLzNvE+GNnYKXLy2L26hh0dT6MrdwZ1w7F8U/0uuHYvinwpipk1ALVxTKAB2AXVhvf+pe30k6OqT91TY6nP3DxRY+JeeJrY9l67a0u3+NUer1lew6b5dDoZ219/wCTJ2z9+nbBv/Jk7Z+/SZ+D8SryaK8mhuauxQ6n10fcehlmsmbAQEBAQEBAQIv+JPDfIyqc6vol5/D3g/l8wL/Rf6Ena/XpIm5hjJjn+YRdvDGTHP8AMemonnfMeHnvMeCYYICAgICAgICAgICAgICAgICAgIFu+oOrI3ZgVP2I1OmG80vFv4dMV+y8Wj6UxOP5i8PXhPlOpCig5XmL/g76lF3zb5en03L+25iindEr625jindEvOJiJUoStAqgaGgO319zKPJsXvbmZUeTYve3Myvzg4kBM8jUeIGA8kXM64psC5DVa8wVH6+i77/SWXTYpN5mff0sunRTv5n39Jx4RXSlFa4oUUhR5fl/k5NdOXUu10ylsB3og66HXofYwPW4FYCAgICAgaTxjwX8Zh3YvTmddqT6WKQyH+QIEUYmS2/IyENWQn5632G/7l3+ZTroR0lBt6lsdpmPUqDb1bY7TMepZcgIRAQEBAQEBAQEBAQEBAQEBAQEBAQEcBAQEBAoygggjYPQ77ETatpr5hmtprPMLGLnZ1Nb4WLeleKx2raJyKQ3566t9ACdkE9ty5p1GkY+be/4XFOo1inNvazw7h5xn87EyLqrD1J5y6sfd0fYaR69SvE/1Q4V6leJ8x4dLwz4jX0aXiWP5ik8ouw1LH72Vfp37jpLLFtY8nqVli2seT1Le0/E7AYjdlignl5nqsCb9ubUkd0fy790Om4TxWrKrF+NatlZ2AyHY2Dog+xmWWbAQEBAQNF4q8N4+ZXrJHKU2y2qeW2ogfmV/Qa9D0jjk45RHwXLawWfOLK0sauu0DlNqKSOcr6HY/eUG/hx47f0+/uFDvYceO39Pv7hspAQSAgICAgICAgICAgICAgICAgICAgICAgICAgICZ8x6PMelJt3259tu+3PtvfhXl+XdlYJAALDLqA0Nq/y2AD6MB/M9Hq5fkxRL0Wtk+TFEpKEkJCsBAQEDi/inxhasQ4gVmtyg1FYXQG9cxLsey6BmLWisd0sWtFY7p9OEwKSlSIQAVVVIXouwOuvpPM7F+/JMx6eaz3i+SZj0yJwcSAgICAgICAgICAgICAgICAgICAgICAgICAgICAmRZR7acirMxuQ2VB15bd+W6ONFSR1HboZYaW3GGJrf0sNLbjFExf0kLwz44py7Pwz1vRkaLeXZoq4HdqrB0cdfofpLul63jurPhdUvW8c1l1c2bEBAQOX8eeFjn1J5VgrvpbzanYbTm0QVcf2kGYtETExLFqxaJiUacMyjYpFi8tiM1VijsLEOjr6es87ua/w34j19PPbeD4cnEevpmSIikBAQEBAQEBAQEBAQEBAQEBAQEBAQEBAQEBAQEBAR6nklh5N7U5GJlJ08rIQN0JPl2fI3b7iWvTL+bVladNv5tEpyEuVwrAQEChECJPHfB/wWd+MQax8shLPZMsDSt9AwBH3+8ibuH5cf7hE3MPyY/3DEnnZ8PPT4JgICAgICAgICAgICAgICAgICAgICAgICAgICAgJmImZ4giOZ4hY4TTk5/mDh1Sla28o3XnVQfueVR1fp7e8tsHTo4ibytsHTo8TeXUYPwv59NxDNst9fLo/pU7B3/3H+ZZ48VMf4wsseKmP8YSIo10/adHR6gICAga/j3CK8vHsxb12lilT7g+jD2IPWBDXDvMQ2YmRvzsdvKfY1zLs+XaPcMoBlFv4Oy/dX1Kj3sHZbuj1LOlcryAgICAgICAgICAgICAgICAgICAgICAgICAgIGLTiPnXnh2M5VtA3WBSUqpP5lLejsOwlvoas899/wCy20Naee+39kycI4XVjUpj0IErQBQB/wAn3J95brZmwEBAQEBAGByHizwOuXauTTkNj3gcpZAGSxR+UWIe+vf6zS9K3jizS9K3jizg/EGDk8OKNm8llDv5fnUgqKyewtQ70D1+bcr8/TqzWZx+0DN06sxM4/b2JSzExPEqaYmPEqzDBAQEBAQEBAQEBAQEBAQEBAQEBAQEBAQEC3jcPtzMlMGmzywUN1tg6ulQPKFQejMT0J9jLbp+tW0d9lroa9bR32Sv4d4BRhVCnGrCjuxPWx2/vdj1Y/eXC3bSAgICAgICAgIGJxXh1eRTZj3pzV2KUYH1B/8AMCHLMdsS5sDIcc6da2bp5tB/I49yPyn6iU29q27u+kePtTb2rPd30hflXPMKySYCAgICAgICAgICAgICAgICAgICAgICZCIjmeIPc8Q3/wAIcUv+LzmXXm3eRWfXyqQBsH2LbP7T1GHH8eOKPT4cfx44qkidXUgICAgICAgICAga/jPBKMus1ZVCWp7OOo+qnuD9oEUcd4V/6dlJiKzNRcrPS1hJKMp64/N69Oo2dyt39WLR8lfat3tWLROSvslHHlSkyQTAQEBAQEBMhMBATJwTAQEBAQEBAQEBMhB5U4Jwu/iJtTGZaqUJpa99ljZr5hSg767cxPeXWpoRSItZdaujWnFrJV8O8HTDxqsSo7WtQuz3Y+rH6k7Mslk2cyEBAQEBAQEBAQEBA5/xr4cGdjeUCFtQi2lz2S0didd1PYiYmInxLExE+JR3xDw9xHFVbbq6bqh/iNQWFiL/AH8h7gDvqV+Xp+OYma88oGXp+OYma88raMCAVOweoI7ESlvSaTxKltSazMSrNGpMhMBAQEDzwDgmRxFr3xslaUps8j50DrY3Ltm9xokD9pf4NPH8cd0L3BqY/jjuhtrPAXEK1+TJx7j/APIrId/deh/ibW0MNm1tDDZpM6rLxlJzMCwa182P/WrO/Xa9V/eRcnTP+EouTpn/AAlj4PGaLjqu0Fu3KdrZv25ToyFk08uP68IeTUy4/rwz5GRiYCAmQmAgIFo5Kc/lFxzlefl/Vyg6Lfbc6xhvNe6I8OsYbzXuiPC7OcxMe3OazHth5/E6qdC19FugUAs5+ygEzvi1cmT8XfFq5Mn4t3wPwLdmVvkZN12KW2lKJ8riv++1G2CxP8CX2HWpjrxwvMOtTHXjhI/AOEJiY9eLVvlrXl235mPdnb6kkn95I4SGxgICAgICAgICAgICAgIFCIEVeMvB7Ylr8QwVJoY82RQg2VPrfSv+7L95G2deuav7RtnXrlr+2pxslLFD1uGU+qnYnnsmK+KeLKDJiviniy7ObmQEBA1+dxiustXstYF5+RFZmPsOgk3X1Ml5i30ma+pkvxb6SX8LuEtjcNpWxStlm8iwHfN5lh5jsHsdanoXoPTrIFNQNPxTwviZJ5sjFrduo5iun6/6h1j9Sf8Abj+N/Dq1N2cNy23sf0co81RUeivrmU6/+5wya2LJHFoccmvjyeLQ5SnO1YcfIram9e9dg0SP7kPZ1+olPsaN8c818x/tT7Gjek818wuZefVUA1tqID0HMwGz9JGx4Mt/Vf8AxHpr5b+o/wDGOeLKw/6eu3IPtjoW7d9noB/MlU6dkt78JNOnZbe/CrcZpU8tr+U3blvBrcH2IYTS+hmr5aX0M1WeDIk1mPaLasxPlZzMpakNj9h7dWJ7BQB3JPSb4cU5LxWG+HHOS8Vh1XgrwKhoe/idC2XZOmKWDYpq18tK76gjqTr1M9NjpGOsVr9PSY6RjrFa/S9nfDGnoMTKvx12NqhDryj0TnG19e0xfHS082ryXx0tPNo5dB4d8JYuEP8Ap6Rznq1j/Pc7erM5/wDE6evEN48eIb0QKwEBAQEBAQEBAQEBAQEBAQKEQIr8c+GThu+fhqDVZYpvqJ1yMx5fPrPYDZGx29ZG2NeuWPPtH2NeuWPPtrZ5u0ds8POWr2zwQwTPZbjnjj9tppb+P7sbiGUKq2sPXQ6D+5v0qPqToTrr4/lvFfp018Xy3iv0kb4e+G/wmKrWgHJu/rXMfzc79fLB9FUaXX0npoiIjiHpYiIjiHVTLJAQEBA1HiDw3jZqBMuhXA/KeodT/pYdRAwuHeBOH0aNeFXtRoFxzt33vbb9YHQU0qg0ihR7KAB/AgWM/hlN68t9KWA9NWKG/wCRAjLxj4RHDyc3BpY45B8+pCWKaA5bqwT2GjsD339JG2dauavH3/KNs68Zq8ff8vXw54I2ZavE7wRjr1x6z+th/wC4cf8AA+m41teuGvEe/wCTX164a8R7SqJJSVYCAgICAgICAgICAgICAgICAgICBj52Gl1b02qGR1KMp7FT0IgR9kfC9kUrh8StQaPKt6paoPoObQbU4318d/dYcb6+O/usMFvBPEWIr58dAT1uUsdINdqyOrH76keOn4otz/pHjQxRbn/TeY3wsw1AYvebe7W+YQ7t7lfy6HoNSZ2xx28eEztjjt48LVHwzQZdWRdl2XV1N5i1WKgXzB+ViVA3o9esxTHSn4xwxTHSn4xwkATduQEBAQEBAQEBAoy77wKKoHQDQ7dO0D1AQEBAQEBAQEBAQEBAQEBAQEBAQEBAoZgkmRWAgICAgICAgICAgICAgICAgICAgICAgIC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s://encrypted-tbn0.gstatic.com/images?q=tbn:ANd9GcSXXqd3TTADEmcSVLaO_eLh6lozmo6r_61lhvYdICdIt3OisiAkh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" y="4221087"/>
            <a:ext cx="3214645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0/OPEC-building-01.jpg/800px-OPEC-building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718" y="3356993"/>
            <a:ext cx="33832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5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Západní pojetí</a:t>
            </a:r>
          </a:p>
          <a:p>
            <a:pPr lvl="1"/>
            <a:r>
              <a:rPr lang="cs-CZ" dirty="0" smtClean="0"/>
              <a:t>Společné historické území</a:t>
            </a:r>
          </a:p>
          <a:p>
            <a:pPr lvl="1"/>
            <a:r>
              <a:rPr lang="cs-CZ" dirty="0" smtClean="0"/>
              <a:t>Společná právně-politická organizace</a:t>
            </a:r>
            <a:endParaRPr lang="cs-CZ" dirty="0"/>
          </a:p>
          <a:p>
            <a:pPr lvl="1"/>
            <a:r>
              <a:rPr lang="cs-CZ" dirty="0" smtClean="0"/>
              <a:t>Společná občanská kultura </a:t>
            </a:r>
            <a:r>
              <a:rPr lang="cs-CZ" dirty="0"/>
              <a:t>a </a:t>
            </a:r>
            <a:r>
              <a:rPr lang="cs-CZ" dirty="0" smtClean="0"/>
              <a:t>ideologie</a:t>
            </a:r>
          </a:p>
          <a:p>
            <a:pPr lvl="1"/>
            <a:r>
              <a:rPr lang="cs-CZ" dirty="0" smtClean="0"/>
              <a:t>pojmy </a:t>
            </a:r>
            <a:r>
              <a:rPr lang="cs-CZ" b="1" i="1" dirty="0" smtClean="0"/>
              <a:t>národ </a:t>
            </a:r>
            <a:r>
              <a:rPr lang="cs-CZ" dirty="0" smtClean="0"/>
              <a:t>a </a:t>
            </a:r>
            <a:r>
              <a:rPr lang="cs-CZ" b="1" i="1" dirty="0" smtClean="0"/>
              <a:t>lid </a:t>
            </a:r>
            <a:r>
              <a:rPr lang="cs-CZ" dirty="0"/>
              <a:t>v </a:t>
            </a:r>
            <a:r>
              <a:rPr lang="cs-CZ" dirty="0" smtClean="0"/>
              <a:t>podstatě splývají</a:t>
            </a:r>
          </a:p>
          <a:p>
            <a:r>
              <a:rPr lang="cs-CZ" dirty="0" smtClean="0"/>
              <a:t>Východní pojetí</a:t>
            </a:r>
          </a:p>
          <a:p>
            <a:pPr lvl="1"/>
            <a:r>
              <a:rPr lang="cs-CZ" dirty="0" smtClean="0"/>
              <a:t>společný pokrevní původ</a:t>
            </a:r>
            <a:endParaRPr lang="cs-CZ" dirty="0"/>
          </a:p>
          <a:p>
            <a:pPr lvl="1"/>
            <a:r>
              <a:rPr lang="cs-CZ" dirty="0" smtClean="0"/>
              <a:t>společný </a:t>
            </a:r>
            <a:r>
              <a:rPr lang="cs-CZ" dirty="0"/>
              <a:t>jazyk a </a:t>
            </a:r>
            <a:r>
              <a:rPr lang="cs-CZ" dirty="0" smtClean="0"/>
              <a:t>tradice</a:t>
            </a:r>
          </a:p>
          <a:p>
            <a:pPr lvl="1"/>
            <a:r>
              <a:rPr lang="cs-CZ" dirty="0" smtClean="0"/>
              <a:t>pojmy </a:t>
            </a:r>
            <a:r>
              <a:rPr lang="cs-CZ" b="1" i="1" dirty="0" smtClean="0"/>
              <a:t>národ </a:t>
            </a:r>
            <a:r>
              <a:rPr lang="cs-CZ" dirty="0" smtClean="0"/>
              <a:t>a </a:t>
            </a:r>
            <a:r>
              <a:rPr lang="cs-CZ" b="1" i="1" dirty="0" smtClean="0"/>
              <a:t>lid </a:t>
            </a:r>
            <a:r>
              <a:rPr lang="cs-CZ" dirty="0"/>
              <a:t>nejsou synonyma</a:t>
            </a:r>
          </a:p>
        </p:txBody>
      </p:sp>
    </p:spTree>
    <p:extLst>
      <p:ext uri="{BB962C8B-B14F-4D97-AF65-F5344CB8AC3E}">
        <p14:creationId xmlns:p14="http://schemas.microsoft.com/office/powerpoint/2010/main" xmlns="" val="8197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suverenita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Je </a:t>
            </a:r>
            <a:r>
              <a:rPr lang="cs-CZ" dirty="0"/>
              <a:t>základem </a:t>
            </a:r>
            <a:r>
              <a:rPr lang="cs-CZ" b="1" dirty="0"/>
              <a:t>práva </a:t>
            </a:r>
            <a:r>
              <a:rPr lang="cs-CZ" b="1" dirty="0" smtClean="0"/>
              <a:t>národů na sebeurčení</a:t>
            </a:r>
            <a:endParaRPr lang="cs-CZ" dirty="0"/>
          </a:p>
          <a:p>
            <a:r>
              <a:rPr lang="cs-CZ" dirty="0" smtClean="0"/>
              <a:t>Dává každému </a:t>
            </a:r>
            <a:r>
              <a:rPr lang="cs-CZ" dirty="0"/>
              <a:t>národu, který si dosud nevytvořil </a:t>
            </a:r>
            <a:r>
              <a:rPr lang="cs-CZ" dirty="0" smtClean="0"/>
              <a:t>vlastní stát</a:t>
            </a:r>
            <a:r>
              <a:rPr lang="cs-CZ" dirty="0"/>
              <a:t>, právo </a:t>
            </a:r>
            <a:r>
              <a:rPr lang="cs-CZ" dirty="0" smtClean="0"/>
              <a:t>samostatně si </a:t>
            </a:r>
            <a:r>
              <a:rPr lang="cs-CZ" dirty="0"/>
              <a:t>určit </a:t>
            </a:r>
            <a:r>
              <a:rPr lang="cs-CZ" dirty="0" smtClean="0"/>
              <a:t>své státoprávní postavení (tj</a:t>
            </a:r>
            <a:r>
              <a:rPr lang="cs-CZ" dirty="0"/>
              <a:t>. právo vytvořit </a:t>
            </a:r>
            <a:r>
              <a:rPr lang="cs-CZ" dirty="0" smtClean="0"/>
              <a:t>vlastní nezávislý </a:t>
            </a:r>
            <a:r>
              <a:rPr lang="cs-CZ" dirty="0"/>
              <a:t>stát, nebo se spojit s jinými národy do společného státu)</a:t>
            </a:r>
          </a:p>
          <a:p>
            <a:r>
              <a:rPr lang="cs-CZ" dirty="0" smtClean="0"/>
              <a:t>Toto </a:t>
            </a:r>
            <a:r>
              <a:rPr lang="cs-CZ" dirty="0"/>
              <a:t>právo </a:t>
            </a:r>
            <a:r>
              <a:rPr lang="cs-CZ" dirty="0" smtClean="0"/>
              <a:t>obecně nemají národnostní menšiny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praxi je </a:t>
            </a:r>
            <a:r>
              <a:rPr lang="cs-CZ" dirty="0" smtClean="0"/>
              <a:t>problematické právo národů na sebeurčení realizovat</a:t>
            </a:r>
            <a:endParaRPr lang="cs-CZ" dirty="0"/>
          </a:p>
          <a:p>
            <a:r>
              <a:rPr lang="cs-CZ" dirty="0" smtClean="0"/>
              <a:t>Idea </a:t>
            </a:r>
            <a:r>
              <a:rPr lang="cs-CZ" dirty="0"/>
              <a:t>práva národa na </a:t>
            </a:r>
            <a:r>
              <a:rPr lang="cs-CZ" dirty="0" smtClean="0"/>
              <a:t>sebeurčení jako </a:t>
            </a:r>
            <a:r>
              <a:rPr lang="cs-CZ" dirty="0"/>
              <a:t>„přirozeného</a:t>
            </a:r>
            <a:r>
              <a:rPr lang="cs-CZ" dirty="0" smtClean="0"/>
              <a:t>“ práva </a:t>
            </a:r>
            <a:r>
              <a:rPr lang="cs-CZ" dirty="0"/>
              <a:t>byla </a:t>
            </a:r>
            <a:r>
              <a:rPr lang="cs-CZ" dirty="0" smtClean="0"/>
              <a:t>poprvé deklarována </a:t>
            </a:r>
            <a:r>
              <a:rPr lang="cs-CZ" dirty="0"/>
              <a:t>během vzniku USA a </a:t>
            </a:r>
            <a:r>
              <a:rPr lang="cs-CZ" dirty="0" smtClean="0"/>
              <a:t>nejsilnější byla </a:t>
            </a:r>
            <a:r>
              <a:rPr lang="cs-CZ" dirty="0"/>
              <a:t>po 1. </a:t>
            </a:r>
            <a:r>
              <a:rPr lang="cs-CZ" dirty="0" smtClean="0"/>
              <a:t>světové válce (vznik </a:t>
            </a:r>
            <a:r>
              <a:rPr lang="cs-CZ" dirty="0"/>
              <a:t>Československa)</a:t>
            </a:r>
          </a:p>
          <a:p>
            <a:r>
              <a:rPr lang="cs-CZ" dirty="0" smtClean="0"/>
              <a:t>Právo později </a:t>
            </a:r>
            <a:r>
              <a:rPr lang="cs-CZ" dirty="0"/>
              <a:t>vtěleno do Charty </a:t>
            </a:r>
            <a:r>
              <a:rPr lang="cs-CZ" dirty="0" smtClean="0"/>
              <a:t>OSN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86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Rozdíly mezi národy...ekonomika, hodnoty…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Výzkumy </a:t>
            </a:r>
            <a:r>
              <a:rPr lang="cs-CZ" dirty="0"/>
              <a:t>„hodnotových </a:t>
            </a:r>
            <a:r>
              <a:rPr lang="cs-CZ" dirty="0" smtClean="0"/>
              <a:t>systémů“ prováděl </a:t>
            </a:r>
            <a:r>
              <a:rPr lang="cs-CZ" dirty="0" err="1" smtClean="0"/>
              <a:t>Geert</a:t>
            </a:r>
            <a:r>
              <a:rPr lang="cs-CZ" dirty="0" smtClean="0"/>
              <a:t> </a:t>
            </a:r>
            <a:r>
              <a:rPr lang="cs-CZ" dirty="0" err="1" smtClean="0"/>
              <a:t>Hofstede</a:t>
            </a:r>
            <a:r>
              <a:rPr lang="cs-CZ" dirty="0" smtClean="0"/>
              <a:t> (pro </a:t>
            </a:r>
            <a:r>
              <a:rPr lang="cs-CZ" dirty="0"/>
              <a:t>IBM), podle něj jsou „měřitelné</a:t>
            </a:r>
            <a:r>
              <a:rPr lang="cs-CZ" dirty="0" smtClean="0"/>
              <a:t>“ rozdíly </a:t>
            </a:r>
            <a:r>
              <a:rPr lang="cs-CZ" dirty="0"/>
              <a:t>v těchto okruzích:</a:t>
            </a:r>
          </a:p>
          <a:p>
            <a:pPr lvl="1"/>
            <a:r>
              <a:rPr lang="cs-CZ" b="1" dirty="0" smtClean="0"/>
              <a:t>Mocenský odstup </a:t>
            </a:r>
            <a:r>
              <a:rPr lang="cs-CZ" dirty="0" smtClean="0"/>
              <a:t>(</a:t>
            </a:r>
            <a:r>
              <a:rPr lang="cs-CZ" i="1" dirty="0" err="1" smtClean="0"/>
              <a:t>power</a:t>
            </a:r>
            <a:r>
              <a:rPr lang="cs-CZ" i="1" dirty="0" smtClean="0"/>
              <a:t> distance </a:t>
            </a:r>
            <a:r>
              <a:rPr lang="cs-CZ" dirty="0" smtClean="0"/>
              <a:t>– míra</a:t>
            </a:r>
            <a:r>
              <a:rPr lang="cs-CZ" dirty="0"/>
              <a:t>, s jakou se akceptuje, že moc je rozdělena nerovnoměrně), </a:t>
            </a:r>
            <a:r>
              <a:rPr lang="cs-CZ" dirty="0" smtClean="0"/>
              <a:t> + Malajsie</a:t>
            </a:r>
            <a:r>
              <a:rPr lang="cs-CZ" dirty="0"/>
              <a:t>, Francie, </a:t>
            </a:r>
            <a:r>
              <a:rPr lang="cs-CZ" dirty="0" smtClean="0"/>
              <a:t>- Rakousko</a:t>
            </a:r>
            <a:r>
              <a:rPr lang="cs-CZ" dirty="0"/>
              <a:t>, Dánsko</a:t>
            </a:r>
          </a:p>
          <a:p>
            <a:pPr lvl="1"/>
            <a:r>
              <a:rPr lang="cs-CZ" b="1" dirty="0" smtClean="0"/>
              <a:t>Vyhýbání se nejistotě </a:t>
            </a:r>
            <a:r>
              <a:rPr lang="cs-CZ" dirty="0" smtClean="0"/>
              <a:t>(</a:t>
            </a:r>
            <a:r>
              <a:rPr lang="cs-CZ" i="1" dirty="0" err="1" smtClean="0"/>
              <a:t>uncertainty</a:t>
            </a:r>
            <a:r>
              <a:rPr lang="cs-CZ" i="1" dirty="0" smtClean="0"/>
              <a:t> </a:t>
            </a:r>
            <a:r>
              <a:rPr lang="cs-CZ" i="1" dirty="0" err="1" smtClean="0"/>
              <a:t>avoidance</a:t>
            </a:r>
            <a:r>
              <a:rPr lang="cs-CZ" i="1" dirty="0" smtClean="0"/>
              <a:t> </a:t>
            </a:r>
            <a:r>
              <a:rPr lang="cs-CZ" dirty="0" smtClean="0"/>
              <a:t>– rozsah</a:t>
            </a:r>
            <a:r>
              <a:rPr lang="cs-CZ" dirty="0"/>
              <a:t>, v </a:t>
            </a:r>
            <a:r>
              <a:rPr lang="cs-CZ" dirty="0" smtClean="0"/>
              <a:t>němž se </a:t>
            </a:r>
            <a:r>
              <a:rPr lang="cs-CZ" dirty="0"/>
              <a:t>příslušníci kultury </a:t>
            </a:r>
            <a:r>
              <a:rPr lang="cs-CZ" dirty="0" smtClean="0"/>
              <a:t>cítí ohroženi </a:t>
            </a:r>
            <a:r>
              <a:rPr lang="cs-CZ" dirty="0"/>
              <a:t>neznámými situacemi), </a:t>
            </a:r>
            <a:r>
              <a:rPr lang="cs-CZ" dirty="0" smtClean="0"/>
              <a:t>+Řecko</a:t>
            </a:r>
            <a:r>
              <a:rPr lang="cs-CZ" dirty="0"/>
              <a:t>, Portugalsko, Japonsko, </a:t>
            </a:r>
            <a:r>
              <a:rPr lang="cs-CZ" dirty="0" smtClean="0"/>
              <a:t>-Singapur</a:t>
            </a:r>
            <a:r>
              <a:rPr lang="cs-CZ" dirty="0"/>
              <a:t>, Dánsko, </a:t>
            </a:r>
            <a:r>
              <a:rPr lang="cs-CZ" dirty="0" smtClean="0"/>
              <a:t>Británie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51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/>
              <a:t>Individualismus – kolektivismus </a:t>
            </a:r>
            <a:r>
              <a:rPr lang="cs-CZ" dirty="0"/>
              <a:t>(</a:t>
            </a:r>
            <a:r>
              <a:rPr lang="cs-CZ" i="1" dirty="0" err="1"/>
              <a:t>individualism</a:t>
            </a:r>
            <a:r>
              <a:rPr lang="cs-CZ" i="1" dirty="0"/>
              <a:t> – </a:t>
            </a:r>
            <a:r>
              <a:rPr lang="cs-CZ" i="1" dirty="0" err="1"/>
              <a:t>collectivism</a:t>
            </a:r>
            <a:r>
              <a:rPr lang="cs-CZ" i="1" dirty="0"/>
              <a:t> </a:t>
            </a:r>
            <a:r>
              <a:rPr lang="cs-CZ" dirty="0"/>
              <a:t>–rozsah závislosti jednotlivce na kolektivu), </a:t>
            </a:r>
            <a:r>
              <a:rPr lang="cs-CZ" dirty="0" err="1"/>
              <a:t>ind</a:t>
            </a:r>
            <a:r>
              <a:rPr lang="cs-CZ" dirty="0"/>
              <a:t>.: USA, Británie, Kanady, kol.: Guatemala, Ekvádor, Indonésie, Pákistán</a:t>
            </a:r>
          </a:p>
          <a:p>
            <a:pPr lvl="1"/>
            <a:r>
              <a:rPr lang="cs-CZ" b="1" dirty="0"/>
              <a:t>maskulinita – feminita</a:t>
            </a:r>
            <a:r>
              <a:rPr lang="cs-CZ" dirty="0"/>
              <a:t>(</a:t>
            </a:r>
            <a:r>
              <a:rPr lang="cs-CZ" i="1" dirty="0" err="1"/>
              <a:t>masculinity</a:t>
            </a:r>
            <a:r>
              <a:rPr lang="cs-CZ" i="1" dirty="0"/>
              <a:t>-feminity</a:t>
            </a:r>
            <a:r>
              <a:rPr lang="cs-CZ" dirty="0"/>
              <a:t>–zastoupení a vliv „mužského prvku“ v hodnotách společnosti, míra oddělení genderový </a:t>
            </a:r>
            <a:r>
              <a:rPr lang="cs-CZ" dirty="0" err="1"/>
              <a:t>chrolí</a:t>
            </a:r>
            <a:r>
              <a:rPr lang="cs-CZ" dirty="0"/>
              <a:t>), mas.: Japonsko, Rakousko, Itálie, Mexiko, </a:t>
            </a:r>
            <a:r>
              <a:rPr lang="cs-CZ" dirty="0" err="1"/>
              <a:t>fem</a:t>
            </a:r>
            <a:r>
              <a:rPr lang="cs-CZ" dirty="0"/>
              <a:t>.: Švédsko, Norsko, Dánsko, Nizozemsko, Finsko</a:t>
            </a:r>
          </a:p>
          <a:p>
            <a:pPr lvl="1"/>
            <a:r>
              <a:rPr lang="cs-CZ" b="1" dirty="0"/>
              <a:t>Dlouhodobá–krátkodobá orientace </a:t>
            </a:r>
            <a:r>
              <a:rPr lang="cs-CZ" dirty="0"/>
              <a:t>(míra vytrvalosti a ochoty podřizovat se ve prospěch dlouhodobých cílů), </a:t>
            </a:r>
            <a:r>
              <a:rPr lang="cs-CZ" dirty="0" err="1"/>
              <a:t>dlouh</a:t>
            </a:r>
            <a:r>
              <a:rPr lang="cs-CZ" dirty="0"/>
              <a:t>.: Čína, Japonsko, Hongkong, Jižní Korea, </a:t>
            </a:r>
            <a:r>
              <a:rPr lang="cs-CZ" dirty="0" err="1"/>
              <a:t>krátk</a:t>
            </a:r>
            <a:r>
              <a:rPr lang="cs-CZ" dirty="0"/>
              <a:t>.: Pákistán, Nigérie, Kanada,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88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Postupně byly zakládány 4 rozdílné typy kolonií:</a:t>
            </a:r>
          </a:p>
          <a:p>
            <a:pPr lvl="1"/>
            <a:r>
              <a:rPr lang="cs-CZ" dirty="0" smtClean="0"/>
              <a:t>Osídlenecké kolonie</a:t>
            </a:r>
            <a:endParaRPr lang="cs-CZ" dirty="0"/>
          </a:p>
          <a:p>
            <a:pPr lvl="2"/>
            <a:r>
              <a:rPr lang="cs-CZ" dirty="0" smtClean="0"/>
              <a:t>založeny </a:t>
            </a:r>
            <a:r>
              <a:rPr lang="cs-CZ" dirty="0"/>
              <a:t>na přistěhovalcích z Evropy, </a:t>
            </a:r>
            <a:r>
              <a:rPr lang="cs-CZ" dirty="0" smtClean="0"/>
              <a:t>kteří tvořili </a:t>
            </a:r>
            <a:r>
              <a:rPr lang="cs-CZ" dirty="0"/>
              <a:t>naprostou většinu obyvatelstva, např. Kanada</a:t>
            </a:r>
          </a:p>
          <a:p>
            <a:pPr lvl="1"/>
            <a:r>
              <a:rPr lang="cs-CZ" dirty="0" smtClean="0"/>
              <a:t>Okupační kolonie</a:t>
            </a:r>
            <a:endParaRPr lang="cs-CZ" dirty="0"/>
          </a:p>
          <a:p>
            <a:pPr lvl="2"/>
            <a:r>
              <a:rPr lang="cs-CZ" dirty="0" smtClean="0"/>
              <a:t>Evropané je </a:t>
            </a:r>
            <a:r>
              <a:rPr lang="cs-CZ" dirty="0"/>
              <a:t>pouze politicky ovládli, ale do </a:t>
            </a:r>
            <a:r>
              <a:rPr lang="cs-CZ" dirty="0" smtClean="0"/>
              <a:t>kolonií se masově nestěhovali </a:t>
            </a:r>
            <a:r>
              <a:rPr lang="cs-CZ" dirty="0"/>
              <a:t>a neměnili </a:t>
            </a:r>
            <a:r>
              <a:rPr lang="cs-CZ" dirty="0" smtClean="0"/>
              <a:t>původně etnickou </a:t>
            </a:r>
            <a:r>
              <a:rPr lang="cs-CZ" dirty="0"/>
              <a:t>strukturu, např. Nigérie</a:t>
            </a:r>
          </a:p>
          <a:p>
            <a:pPr lvl="1"/>
            <a:r>
              <a:rPr lang="cs-CZ" dirty="0" smtClean="0"/>
              <a:t>Smíšené kolonie</a:t>
            </a:r>
            <a:endParaRPr lang="cs-CZ" dirty="0"/>
          </a:p>
          <a:p>
            <a:pPr lvl="2"/>
            <a:r>
              <a:rPr lang="cs-CZ" dirty="0" smtClean="0"/>
              <a:t>obdoba </a:t>
            </a:r>
            <a:r>
              <a:rPr lang="cs-CZ" dirty="0"/>
              <a:t>osídleneckých kolonií, </a:t>
            </a:r>
            <a:r>
              <a:rPr lang="cs-CZ" dirty="0" smtClean="0"/>
              <a:t>přistěhovalé obyvatelstvo </a:t>
            </a:r>
            <a:r>
              <a:rPr lang="cs-CZ" dirty="0"/>
              <a:t>se ale smísilo s domorodci, např. Mexiko</a:t>
            </a:r>
          </a:p>
          <a:p>
            <a:pPr lvl="1"/>
            <a:r>
              <a:rPr lang="cs-CZ" dirty="0" smtClean="0"/>
              <a:t>Plantážní kolonie</a:t>
            </a:r>
            <a:endParaRPr lang="cs-CZ" dirty="0"/>
          </a:p>
          <a:p>
            <a:pPr lvl="2"/>
            <a:r>
              <a:rPr lang="cs-CZ" dirty="0" smtClean="0"/>
              <a:t>určeny </a:t>
            </a:r>
            <a:r>
              <a:rPr lang="cs-CZ" dirty="0"/>
              <a:t>k produkci tropických plodin, </a:t>
            </a:r>
            <a:r>
              <a:rPr lang="cs-CZ" dirty="0" smtClean="0"/>
              <a:t>Evropané se </a:t>
            </a:r>
            <a:r>
              <a:rPr lang="cs-CZ" dirty="0"/>
              <a:t>do nich stěhovali málo, na práci ale byli </a:t>
            </a:r>
            <a:r>
              <a:rPr lang="cs-CZ" dirty="0" smtClean="0"/>
              <a:t>masově dováženi </a:t>
            </a:r>
            <a:r>
              <a:rPr lang="cs-CZ" dirty="0"/>
              <a:t>dělníci z Afriky nebo Asie, např. Haiti</a:t>
            </a:r>
          </a:p>
          <a:p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diskusi: srovnejte </a:t>
            </a:r>
            <a:r>
              <a:rPr lang="cs-CZ" dirty="0" err="1"/>
              <a:t>předkoloniální</a:t>
            </a:r>
            <a:r>
              <a:rPr lang="cs-CZ" dirty="0"/>
              <a:t> a </a:t>
            </a:r>
            <a:r>
              <a:rPr lang="cs-CZ" dirty="0" err="1"/>
              <a:t>pokoloniální</a:t>
            </a:r>
            <a:r>
              <a:rPr lang="cs-CZ" dirty="0"/>
              <a:t> strukturu obyvatelstva u uvedených příkladů</a:t>
            </a:r>
          </a:p>
        </p:txBody>
      </p:sp>
    </p:spTree>
    <p:extLst>
      <p:ext uri="{BB962C8B-B14F-4D97-AF65-F5344CB8AC3E}">
        <p14:creationId xmlns:p14="http://schemas.microsoft.com/office/powerpoint/2010/main" xmlns="" val="38065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kolonií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0642"/>
            <a:ext cx="8280920" cy="46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46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Kolonie podle formy vlastnictví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Státní kolonie </a:t>
            </a:r>
            <a:r>
              <a:rPr lang="cs-CZ" dirty="0"/>
              <a:t>/ </a:t>
            </a:r>
            <a:r>
              <a:rPr lang="cs-CZ" dirty="0" smtClean="0"/>
              <a:t>korunní kolonie </a:t>
            </a:r>
            <a:r>
              <a:rPr lang="cs-CZ" dirty="0"/>
              <a:t>(byly majetkem státu)</a:t>
            </a:r>
          </a:p>
          <a:p>
            <a:r>
              <a:rPr lang="cs-CZ" dirty="0" smtClean="0"/>
              <a:t>Soukromé kolonie </a:t>
            </a:r>
            <a:r>
              <a:rPr lang="cs-CZ" dirty="0"/>
              <a:t>(patřily soukromým osobám)</a:t>
            </a:r>
          </a:p>
          <a:p>
            <a:r>
              <a:rPr lang="cs-CZ" dirty="0" smtClean="0"/>
              <a:t>Chráněná území(míra </a:t>
            </a:r>
            <a:r>
              <a:rPr lang="cs-CZ" dirty="0"/>
              <a:t>jejich závislosti na koloniálních mocnostech byla menší, </a:t>
            </a:r>
            <a:r>
              <a:rPr lang="cs-CZ" dirty="0" smtClean="0"/>
              <a:t>formálně nebyly </a:t>
            </a:r>
            <a:r>
              <a:rPr lang="cs-CZ" dirty="0"/>
              <a:t>majetkem nikoho)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46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formy závislých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 má každé závislé území zcela specifický statut, tradiční členění zahrnuje:</a:t>
            </a:r>
          </a:p>
          <a:p>
            <a:pPr lvl="1"/>
            <a:r>
              <a:rPr lang="cs-CZ" dirty="0"/>
              <a:t>(vlastní) kolonie </a:t>
            </a:r>
          </a:p>
          <a:p>
            <a:pPr lvl="1"/>
            <a:r>
              <a:rPr lang="cs-CZ" dirty="0"/>
              <a:t>Protektoráty</a:t>
            </a:r>
          </a:p>
          <a:p>
            <a:pPr lvl="1"/>
            <a:r>
              <a:rPr lang="cs-CZ" dirty="0" smtClean="0"/>
              <a:t>Zámořská území</a:t>
            </a:r>
            <a:endParaRPr lang="cs-CZ" dirty="0"/>
          </a:p>
          <a:p>
            <a:pPr lvl="1"/>
            <a:r>
              <a:rPr lang="cs-CZ" dirty="0" smtClean="0"/>
              <a:t>Přidružené státy</a:t>
            </a:r>
            <a:endParaRPr lang="cs-CZ" dirty="0"/>
          </a:p>
          <a:p>
            <a:pPr lvl="1"/>
            <a:r>
              <a:rPr lang="cs-CZ" dirty="0"/>
              <a:t>Kondominia</a:t>
            </a:r>
          </a:p>
          <a:p>
            <a:pPr lvl="1"/>
            <a:r>
              <a:rPr lang="cs-CZ" dirty="0"/>
              <a:t>Mandátní/ </a:t>
            </a:r>
            <a:r>
              <a:rPr lang="cs-CZ" dirty="0" smtClean="0"/>
              <a:t>poručenská území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24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Závislá území obecně nejsou (i když mají některé společné znaky)…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…tzv. </a:t>
            </a:r>
            <a:r>
              <a:rPr lang="cs-CZ" b="1" dirty="0"/>
              <a:t>speciální entity uznané mezinárodními smlouvami a dohodami</a:t>
            </a:r>
            <a:endParaRPr lang="cs-CZ" dirty="0"/>
          </a:p>
          <a:p>
            <a:r>
              <a:rPr lang="cs-CZ" dirty="0" smtClean="0"/>
              <a:t>Jedná se </a:t>
            </a:r>
            <a:r>
              <a:rPr lang="cs-CZ" dirty="0"/>
              <a:t>v </a:t>
            </a:r>
            <a:r>
              <a:rPr lang="cs-CZ" dirty="0" smtClean="0"/>
              <a:t>podstatě o autonomní území</a:t>
            </a:r>
            <a:r>
              <a:rPr lang="cs-CZ" dirty="0"/>
              <a:t>, </a:t>
            </a:r>
            <a:r>
              <a:rPr lang="cs-CZ" dirty="0" smtClean="0"/>
              <a:t>jejichž autonomní statut </a:t>
            </a:r>
            <a:r>
              <a:rPr lang="cs-CZ" dirty="0"/>
              <a:t>je ale zabezpečen </a:t>
            </a:r>
            <a:r>
              <a:rPr lang="cs-CZ" dirty="0" smtClean="0"/>
              <a:t>mezinárodní smlouvou</a:t>
            </a:r>
            <a:endParaRPr lang="cs-CZ" dirty="0"/>
          </a:p>
          <a:p>
            <a:pPr lvl="1"/>
            <a:r>
              <a:rPr lang="cs-CZ" sz="2400" dirty="0"/>
              <a:t>V současnosti</a:t>
            </a:r>
            <a:r>
              <a:rPr lang="cs-CZ" sz="2400" dirty="0" smtClean="0"/>
              <a:t>: </a:t>
            </a:r>
            <a:r>
              <a:rPr lang="cs-CZ" dirty="0" err="1" smtClean="0"/>
              <a:t>Ålandy</a:t>
            </a:r>
            <a:r>
              <a:rPr lang="cs-CZ" dirty="0" smtClean="0"/>
              <a:t> (Finsko</a:t>
            </a:r>
            <a:r>
              <a:rPr lang="cs-CZ" dirty="0"/>
              <a:t>)</a:t>
            </a:r>
          </a:p>
          <a:p>
            <a:pPr lvl="1"/>
            <a:r>
              <a:rPr lang="cs-CZ" dirty="0" err="1" smtClean="0"/>
              <a:t>Svalbard</a:t>
            </a:r>
            <a:r>
              <a:rPr lang="cs-CZ" dirty="0" smtClean="0"/>
              <a:t> (</a:t>
            </a:r>
            <a:r>
              <a:rPr lang="cs-CZ" dirty="0"/>
              <a:t>Norsko)</a:t>
            </a:r>
          </a:p>
          <a:p>
            <a:pPr lvl="1"/>
            <a:r>
              <a:rPr lang="cs-CZ" dirty="0"/>
              <a:t>Hongkong a Macao (Čína)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02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závislá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Velké rozdíly </a:t>
            </a:r>
            <a:r>
              <a:rPr lang="cs-CZ" dirty="0"/>
              <a:t>v počtu obyvatel i rozloze</a:t>
            </a:r>
          </a:p>
          <a:p>
            <a:r>
              <a:rPr lang="cs-CZ" dirty="0"/>
              <a:t>S výjimkou </a:t>
            </a:r>
            <a:r>
              <a:rPr lang="cs-CZ" dirty="0" smtClean="0"/>
              <a:t>Francouzské Guyany </a:t>
            </a:r>
            <a:r>
              <a:rPr lang="cs-CZ" dirty="0"/>
              <a:t>ostrovy</a:t>
            </a:r>
          </a:p>
          <a:p>
            <a:r>
              <a:rPr lang="pl-PL" dirty="0"/>
              <a:t>Dohromady pouze 7 </a:t>
            </a:r>
            <a:r>
              <a:rPr lang="pl-PL" dirty="0" smtClean="0"/>
              <a:t>milionů obyvatel </a:t>
            </a:r>
            <a:r>
              <a:rPr lang="pl-PL" dirty="0"/>
              <a:t>(z toho 3,6 mil. na Portoriku)</a:t>
            </a:r>
          </a:p>
          <a:p>
            <a:r>
              <a:rPr lang="cs-CZ" dirty="0"/>
              <a:t>Přes vžitou představu </a:t>
            </a:r>
            <a:r>
              <a:rPr lang="cs-CZ" dirty="0" smtClean="0"/>
              <a:t>spíš bohatá území bez </a:t>
            </a:r>
            <a:r>
              <a:rPr lang="cs-CZ" dirty="0"/>
              <a:t>snahy osamostatnit se (</a:t>
            </a:r>
            <a:r>
              <a:rPr lang="cs-CZ" dirty="0" smtClean="0"/>
              <a:t>Kajmanské ostrovy</a:t>
            </a:r>
            <a:r>
              <a:rPr lang="cs-CZ" dirty="0"/>
              <a:t>, Bermudy)</a:t>
            </a:r>
          </a:p>
          <a:p>
            <a:endParaRPr lang="cs-CZ" dirty="0"/>
          </a:p>
        </p:txBody>
      </p:sp>
      <p:pic>
        <p:nvPicPr>
          <p:cNvPr id="2050" name="Picture 2" descr="http://upload.wikimedia.org/wikipedia/commons/thumb/0/03/Puerto_Rico_in_its_region.svg/450px-Puerto_Rico_in_its_reg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313313" cy="18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lajky-statu.cz/data/vlajky/vlajka-portoriko-8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51311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formální subjekty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i="1" dirty="0"/>
              <a:t>povstalci proti </a:t>
            </a:r>
            <a:r>
              <a:rPr lang="cs-CZ" b="1" i="1" dirty="0" smtClean="0"/>
              <a:t>vládní moci </a:t>
            </a:r>
            <a:r>
              <a:rPr lang="cs-CZ" dirty="0" smtClean="0"/>
              <a:t>(</a:t>
            </a:r>
            <a:r>
              <a:rPr lang="cs-CZ" dirty="0"/>
              <a:t>pokud jim státy přiznaly statut </a:t>
            </a:r>
            <a:r>
              <a:rPr lang="cs-CZ" dirty="0" smtClean="0"/>
              <a:t>válčící strany</a:t>
            </a:r>
            <a:r>
              <a:rPr lang="cs-CZ" dirty="0"/>
              <a:t>)</a:t>
            </a:r>
          </a:p>
          <a:p>
            <a:r>
              <a:rPr lang="cs-CZ" b="1" i="1" dirty="0" smtClean="0"/>
              <a:t>Národně osvobozenecká hnutí </a:t>
            </a:r>
            <a:r>
              <a:rPr lang="cs-CZ" dirty="0" smtClean="0"/>
              <a:t>(v </a:t>
            </a:r>
            <a:r>
              <a:rPr lang="cs-CZ" dirty="0"/>
              <a:t>závislých a koloniálních územích)</a:t>
            </a:r>
          </a:p>
          <a:p>
            <a:r>
              <a:rPr lang="cs-CZ" b="1" i="1" dirty="0" smtClean="0"/>
              <a:t>Mezinárodní výbor </a:t>
            </a:r>
            <a:r>
              <a:rPr lang="cs-CZ" b="1" i="1" dirty="0"/>
              <a:t>Červeného kříže</a:t>
            </a:r>
            <a:endParaRPr lang="cs-CZ" dirty="0"/>
          </a:p>
          <a:p>
            <a:r>
              <a:rPr lang="cs-CZ" b="1" i="1" dirty="0"/>
              <a:t>jednotlivci</a:t>
            </a:r>
            <a:endParaRPr lang="cs-CZ" dirty="0"/>
          </a:p>
          <a:p>
            <a:r>
              <a:rPr lang="cs-CZ" dirty="0"/>
              <a:t>v minulosti </a:t>
            </a:r>
            <a:r>
              <a:rPr lang="cs-CZ" dirty="0" smtClean="0"/>
              <a:t>mezinárodní města,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rytířské řády apod.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img.ct24.cz/cache/616x411/article/58/5764/576370.jpg?14031955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600388" cy="17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0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1/1b/Spaceports_on_Earth.svg/1280px-Spaceports_on_Eart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2147"/>
            <a:ext cx="8496944" cy="43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commons/thumb/8/89/French_Guiana_(orthographic_projection).svg/290px-French_Guiana_(orthographic_projection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226" y="404664"/>
            <a:ext cx="1470053" cy="14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Hospodářsky se zaměřují na cestovní ruch, finančnictví, jednostranný průmysl, nebo využívají vhodné dopravní polohy. </a:t>
            </a:r>
          </a:p>
          <a:p>
            <a:endParaRPr lang="cs-CZ" dirty="0"/>
          </a:p>
        </p:txBody>
      </p:sp>
      <p:pic>
        <p:nvPicPr>
          <p:cNvPr id="1026" name="Picture 2" descr="http://www.valorebooks.com/campus-life/wp-content/uploads/iStock_000017643613X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00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yden.cz/obrazek/201101/4d27571f0c7c3/kajman-potap-stingray-city-in-grand-cayman-wiki-kfulgham84-4d2759f384e4c_520x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7285"/>
            <a:ext cx="3979019" cy="26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2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současnosti:</a:t>
            </a:r>
          </a:p>
          <a:p>
            <a:pPr lvl="1"/>
            <a:r>
              <a:rPr lang="cs-CZ" dirty="0"/>
              <a:t>Antarktida</a:t>
            </a:r>
          </a:p>
          <a:p>
            <a:pPr lvl="1"/>
            <a:r>
              <a:rPr lang="cs-CZ" dirty="0" smtClean="0"/>
              <a:t>Mezinárodní vody</a:t>
            </a:r>
            <a:r>
              <a:rPr lang="cs-CZ" dirty="0"/>
              <a:t>, s omezeními i </a:t>
            </a:r>
            <a:r>
              <a:rPr lang="cs-CZ" dirty="0" smtClean="0"/>
              <a:t>přilehlé zóny </a:t>
            </a:r>
            <a:r>
              <a:rPr lang="cs-CZ" dirty="0"/>
              <a:t>a </a:t>
            </a:r>
            <a:r>
              <a:rPr lang="cs-CZ" dirty="0" smtClean="0"/>
              <a:t>výlučné ekonomické zóny</a:t>
            </a:r>
            <a:endParaRPr lang="cs-CZ" dirty="0"/>
          </a:p>
          <a:p>
            <a:pPr lvl="1"/>
            <a:r>
              <a:rPr lang="cs-CZ" dirty="0"/>
              <a:t>Kosmický prostor</a:t>
            </a:r>
          </a:p>
          <a:p>
            <a:endParaRPr lang="cs-CZ" dirty="0"/>
          </a:p>
          <a:p>
            <a:r>
              <a:rPr lang="cs-CZ" dirty="0"/>
              <a:t>Historicky:</a:t>
            </a:r>
          </a:p>
          <a:p>
            <a:pPr lvl="1"/>
            <a:r>
              <a:rPr lang="cs-CZ" dirty="0" err="1" smtClean="0"/>
              <a:t>Tanger</a:t>
            </a:r>
            <a:r>
              <a:rPr lang="cs-CZ" dirty="0" smtClean="0"/>
              <a:t> (Maroko)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01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Pojem </a:t>
            </a:r>
            <a:r>
              <a:rPr lang="cs-CZ" dirty="0"/>
              <a:t>se vztahuje na všechny </a:t>
            </a:r>
            <a:r>
              <a:rPr lang="cs-CZ" dirty="0" smtClean="0"/>
              <a:t>vodní plochy </a:t>
            </a:r>
            <a:r>
              <a:rPr lang="cs-CZ" dirty="0"/>
              <a:t>i zásoby vody </a:t>
            </a:r>
            <a:r>
              <a:rPr lang="cs-CZ" dirty="0" smtClean="0"/>
              <a:t>vně hranic </a:t>
            </a:r>
            <a:r>
              <a:rPr lang="cs-CZ" dirty="0"/>
              <a:t>kteréhokoliv státu</a:t>
            </a:r>
          </a:p>
          <a:p>
            <a:r>
              <a:rPr lang="cs-CZ" dirty="0"/>
              <a:t>V užším </a:t>
            </a:r>
            <a:r>
              <a:rPr lang="cs-CZ" dirty="0" smtClean="0"/>
              <a:t>pojetí jde </a:t>
            </a:r>
            <a:r>
              <a:rPr lang="cs-CZ" dirty="0"/>
              <a:t>jen o část oceánu (v </a:t>
            </a:r>
            <a:r>
              <a:rPr lang="cs-CZ" dirty="0" smtClean="0"/>
              <a:t>angličtině se </a:t>
            </a:r>
            <a:r>
              <a:rPr lang="cs-CZ" dirty="0"/>
              <a:t>termíny liší: pro tento případ se </a:t>
            </a:r>
            <a:r>
              <a:rPr lang="cs-CZ" dirty="0" smtClean="0"/>
              <a:t>používá označení </a:t>
            </a:r>
            <a:r>
              <a:rPr lang="cs-CZ" b="1" i="1" dirty="0" err="1" smtClean="0"/>
              <a:t>High</a:t>
            </a:r>
            <a:r>
              <a:rPr lang="cs-CZ" b="1" i="1" dirty="0" smtClean="0"/>
              <a:t> </a:t>
            </a:r>
            <a:r>
              <a:rPr lang="cs-CZ" b="1" i="1" dirty="0" err="1" smtClean="0"/>
              <a:t>Seas</a:t>
            </a:r>
            <a:r>
              <a:rPr lang="cs-CZ" b="1" i="1" dirty="0" smtClean="0"/>
              <a:t> </a:t>
            </a:r>
            <a:r>
              <a:rPr lang="cs-CZ" dirty="0" smtClean="0"/>
              <a:t>nebo </a:t>
            </a:r>
            <a:r>
              <a:rPr lang="cs-CZ" b="1" i="1" dirty="0"/>
              <a:t>Mare </a:t>
            </a:r>
            <a:r>
              <a:rPr lang="cs-CZ" b="1" i="1" dirty="0" err="1"/>
              <a:t>liberum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098" name="Picture 2" descr="http://upload.wikimedia.org/wikipedia/commons/thumb/d/d2/Zonmar-cs.svg/493px-Zonmar-c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0407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36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Lodě na volném moři podléhají jurisdikci státu, ve kterém jsou registrovány (pod jehož vlajkou plují)</a:t>
            </a:r>
          </a:p>
          <a:p>
            <a:r>
              <a:rPr lang="cs-CZ" dirty="0"/>
              <a:t>V případech potírání pirátství nebo obchodu s otroky může na volném moři zasáhnout kterýkoliv stát (např. akce několika států namířená proti pirátům v Adenském zálivu je právně zcela legitimní) </a:t>
            </a:r>
          </a:p>
          <a:p>
            <a:endParaRPr lang="cs-CZ" dirty="0"/>
          </a:p>
        </p:txBody>
      </p:sp>
      <p:pic>
        <p:nvPicPr>
          <p:cNvPr id="6" name="Picture 2" descr="http://upload.wikimedia.org/wikipedia/commons/thumb/d/d2/Zonmar-cs.svg/493px-Zonmar-c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0407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jde o řeky, </a:t>
            </a:r>
            <a:r>
              <a:rPr lang="cs-CZ" dirty="0" smtClean="0"/>
              <a:t>které protékají více </a:t>
            </a:r>
            <a:r>
              <a:rPr lang="cs-CZ" dirty="0"/>
              <a:t>státy a na </a:t>
            </a:r>
            <a:r>
              <a:rPr lang="cs-CZ" dirty="0" smtClean="0"/>
              <a:t>základě mezinárodní dohody </a:t>
            </a:r>
            <a:r>
              <a:rPr lang="cs-CZ" dirty="0"/>
              <a:t>byly „zmezinárodněny“, tj. jsou </a:t>
            </a:r>
            <a:r>
              <a:rPr lang="cs-CZ" dirty="0" smtClean="0"/>
              <a:t>přístupné pro obchodní lodě všech </a:t>
            </a:r>
            <a:r>
              <a:rPr lang="cs-CZ" dirty="0"/>
              <a:t>států/ všech států, přes </a:t>
            </a:r>
            <a:r>
              <a:rPr lang="cs-CZ" dirty="0" smtClean="0"/>
              <a:t>které protékají</a:t>
            </a:r>
            <a:endParaRPr lang="cs-CZ" dirty="0"/>
          </a:p>
          <a:p>
            <a:r>
              <a:rPr lang="cs-CZ" dirty="0" smtClean="0"/>
              <a:t>Nejdůležitější jsou </a:t>
            </a:r>
          </a:p>
          <a:p>
            <a:pPr lvl="1"/>
            <a:r>
              <a:rPr lang="cs-CZ" dirty="0" smtClean="0"/>
              <a:t>Dunaj</a:t>
            </a:r>
            <a:r>
              <a:rPr lang="cs-CZ" dirty="0"/>
              <a:t>, Kongo, Niger,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Odra</a:t>
            </a:r>
            <a:r>
              <a:rPr lang="cs-CZ" dirty="0"/>
              <a:t>, Rýn a Senegal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60247"/>
            <a:ext cx="4456112" cy="276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2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://upload.wikimedia.org/wikipedia/commons/7/7c/Niger_river_mapf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725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2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Antarktida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Mezinárodní od </a:t>
            </a:r>
            <a:r>
              <a:rPr lang="cs-CZ" dirty="0"/>
              <a:t>roku 1961</a:t>
            </a:r>
          </a:p>
          <a:p>
            <a:r>
              <a:rPr lang="it-IT" dirty="0"/>
              <a:t>tento statut se </a:t>
            </a:r>
            <a:r>
              <a:rPr lang="it-IT" dirty="0" smtClean="0"/>
              <a:t>týká</a:t>
            </a:r>
            <a:r>
              <a:rPr lang="cs-CZ" dirty="0" smtClean="0"/>
              <a:t> </a:t>
            </a:r>
            <a:r>
              <a:rPr lang="it-IT" dirty="0" smtClean="0"/>
              <a:t>i ostrovů</a:t>
            </a:r>
            <a:r>
              <a:rPr lang="cs-CZ" dirty="0" smtClean="0"/>
              <a:t> </a:t>
            </a:r>
            <a:r>
              <a:rPr lang="it-IT" dirty="0" smtClean="0"/>
              <a:t>jižně</a:t>
            </a:r>
            <a:r>
              <a:rPr lang="cs-CZ" dirty="0" smtClean="0"/>
              <a:t> </a:t>
            </a:r>
            <a:r>
              <a:rPr lang="it-IT" dirty="0" smtClean="0"/>
              <a:t>od </a:t>
            </a:r>
            <a:r>
              <a:rPr lang="it-IT" dirty="0"/>
              <a:t>60</a:t>
            </a:r>
            <a:r>
              <a:rPr lang="it-IT" dirty="0" smtClean="0"/>
              <a:t>°</a:t>
            </a:r>
            <a:r>
              <a:rPr lang="cs-CZ" dirty="0" smtClean="0"/>
              <a:t> </a:t>
            </a:r>
            <a:r>
              <a:rPr lang="it-IT" dirty="0" smtClean="0"/>
              <a:t>j</a:t>
            </a:r>
            <a:r>
              <a:rPr lang="it-IT" dirty="0"/>
              <a:t>. š. </a:t>
            </a:r>
          </a:p>
          <a:p>
            <a:r>
              <a:rPr lang="cs-CZ" dirty="0" smtClean="0"/>
              <a:t>Úplná svoboda </a:t>
            </a:r>
            <a:r>
              <a:rPr lang="cs-CZ" dirty="0"/>
              <a:t>vědeckého výzkumu, </a:t>
            </a:r>
            <a:r>
              <a:rPr lang="cs-CZ" dirty="0" smtClean="0"/>
              <a:t>omezení hospodářského využití a </a:t>
            </a:r>
            <a:r>
              <a:rPr lang="cs-CZ" dirty="0"/>
              <a:t>úplný zákaz vojenského využití</a:t>
            </a:r>
          </a:p>
          <a:p>
            <a:r>
              <a:rPr lang="cs-CZ" dirty="0" smtClean="0"/>
              <a:t>Tradiční územní nároky </a:t>
            </a:r>
            <a:r>
              <a:rPr lang="cs-CZ" dirty="0"/>
              <a:t>jsou po dobu platnosti smlouvy </a:t>
            </a:r>
            <a:r>
              <a:rPr lang="cs-CZ" dirty="0" smtClean="0"/>
              <a:t>neplatné a nové nesmějí být </a:t>
            </a:r>
            <a:r>
              <a:rPr lang="cs-CZ" dirty="0"/>
              <a:t>vznášeny</a:t>
            </a:r>
          </a:p>
          <a:p>
            <a:endParaRPr lang="cs-CZ" dirty="0"/>
          </a:p>
        </p:txBody>
      </p:sp>
      <p:pic>
        <p:nvPicPr>
          <p:cNvPr id="7170" name="Picture 2" descr="http://upload.wikimedia.org/wikipedia/commons/thumb/e/e0/Antarctica_6400px_from_Blue_Marble.jpg/220px-Antarctica_6400px_from_Blue_Mar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6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90513"/>
            <a:ext cx="49434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2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livingstone.cz/gallery/0/0/78/big/antarktida_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08" y="278083"/>
            <a:ext cx="8424936" cy="6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9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Pouze neformálně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…</a:t>
            </a:r>
            <a:r>
              <a:rPr lang="cs-CZ" dirty="0" smtClean="0"/>
              <a:t>nadnárodní korporace</a:t>
            </a:r>
            <a:endParaRPr lang="cs-CZ" dirty="0"/>
          </a:p>
          <a:p>
            <a:r>
              <a:rPr lang="cs-CZ" dirty="0"/>
              <a:t>jejich faktický vliv však může být značný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geology.cz/aplikace/fotoarchiv/sobr.php?r=700&amp;id=18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95692" cy="62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8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 5 bodů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Rozsah A4, do 14.10.</a:t>
            </a:r>
          </a:p>
          <a:p>
            <a:r>
              <a:rPr lang="cs-CZ" dirty="0" smtClean="0"/>
              <a:t>1/3 – kdo, kde, co, proč</a:t>
            </a:r>
          </a:p>
          <a:p>
            <a:r>
              <a:rPr lang="cs-CZ" dirty="0" smtClean="0"/>
              <a:t>1/3 – konflikty</a:t>
            </a:r>
          </a:p>
          <a:p>
            <a:r>
              <a:rPr lang="cs-CZ" dirty="0" smtClean="0"/>
              <a:t>1/3 – návrh řešení a mezinárodní důsledky</a:t>
            </a:r>
          </a:p>
          <a:p>
            <a:r>
              <a:rPr lang="cs-CZ" dirty="0" smtClean="0"/>
              <a:t>Témata:</a:t>
            </a:r>
          </a:p>
          <a:p>
            <a:pPr lvl="1"/>
            <a:r>
              <a:rPr lang="cs-CZ" dirty="0" smtClean="0"/>
              <a:t>Abcházie</a:t>
            </a:r>
          </a:p>
          <a:p>
            <a:pPr lvl="1"/>
            <a:r>
              <a:rPr lang="cs-CZ" dirty="0" smtClean="0"/>
              <a:t>Jižní </a:t>
            </a:r>
            <a:r>
              <a:rPr lang="cs-CZ" dirty="0" err="1" smtClean="0"/>
              <a:t>Osetie</a:t>
            </a:r>
            <a:endParaRPr lang="cs-CZ" dirty="0" smtClean="0"/>
          </a:p>
          <a:p>
            <a:pPr lvl="1"/>
            <a:r>
              <a:rPr lang="cs-CZ" dirty="0" smtClean="0"/>
              <a:t>Doněcká lidová republika</a:t>
            </a:r>
          </a:p>
          <a:p>
            <a:pPr lvl="1"/>
            <a:r>
              <a:rPr lang="cs-CZ" dirty="0" smtClean="0"/>
              <a:t>Taiwan</a:t>
            </a:r>
          </a:p>
          <a:p>
            <a:pPr lvl="1"/>
            <a:r>
              <a:rPr lang="cs-CZ" dirty="0" smtClean="0"/>
              <a:t>Severní Kypr</a:t>
            </a:r>
          </a:p>
          <a:p>
            <a:pPr lvl="1"/>
            <a:r>
              <a:rPr lang="cs-CZ" dirty="0" smtClean="0"/>
              <a:t>Západní Sahara</a:t>
            </a:r>
          </a:p>
          <a:p>
            <a:pPr lvl="1"/>
            <a:r>
              <a:rPr lang="cs-CZ" dirty="0" smtClean="0"/>
              <a:t>Náhorní Karabach</a:t>
            </a:r>
          </a:p>
          <a:p>
            <a:pPr lvl="1"/>
            <a:r>
              <a:rPr lang="cs-CZ" dirty="0" smtClean="0"/>
              <a:t>Palestina</a:t>
            </a:r>
          </a:p>
          <a:p>
            <a:pPr lvl="1"/>
            <a:r>
              <a:rPr lang="cs-CZ" dirty="0" err="1" smtClean="0"/>
              <a:t>Podněstří</a:t>
            </a: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Celkem subjektů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Státy – cca 200</a:t>
            </a:r>
          </a:p>
          <a:p>
            <a:r>
              <a:rPr lang="cs-CZ" dirty="0" smtClean="0"/>
              <a:t>Organizace – cca 500</a:t>
            </a:r>
          </a:p>
          <a:p>
            <a:endParaRPr lang="cs-CZ" dirty="0"/>
          </a:p>
          <a:p>
            <a:r>
              <a:rPr lang="cs-CZ" dirty="0" smtClean="0"/>
              <a:t>Stát</a:t>
            </a:r>
          </a:p>
          <a:p>
            <a:pPr lvl="1"/>
            <a:r>
              <a:rPr lang="cs-CZ" dirty="0" smtClean="0"/>
              <a:t>slovo </a:t>
            </a:r>
            <a:r>
              <a:rPr lang="cs-CZ" b="1" i="1" dirty="0" smtClean="0"/>
              <a:t>stát </a:t>
            </a:r>
            <a:r>
              <a:rPr lang="cs-CZ" dirty="0" smtClean="0"/>
              <a:t>má základ </a:t>
            </a:r>
            <a:r>
              <a:rPr lang="cs-CZ" dirty="0"/>
              <a:t>v latinském </a:t>
            </a:r>
            <a:r>
              <a:rPr lang="cs-CZ" b="1" i="1" dirty="0" smtClean="0"/>
              <a:t>status </a:t>
            </a:r>
            <a:r>
              <a:rPr lang="cs-CZ" dirty="0" smtClean="0"/>
              <a:t>(</a:t>
            </a:r>
            <a:r>
              <a:rPr lang="cs-CZ" dirty="0"/>
              <a:t>stav, ústava, </a:t>
            </a:r>
            <a:r>
              <a:rPr lang="cs-CZ" dirty="0" smtClean="0"/>
              <a:t>řád)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dnešním smyslu se začalo slovo status používat v </a:t>
            </a:r>
            <a:r>
              <a:rPr lang="cs-CZ" dirty="0" smtClean="0"/>
              <a:t>období italských </a:t>
            </a:r>
            <a:r>
              <a:rPr lang="cs-CZ" dirty="0"/>
              <a:t>městských států</a:t>
            </a:r>
          </a:p>
          <a:p>
            <a:pPr lvl="1"/>
            <a:r>
              <a:rPr lang="cs-CZ" dirty="0"/>
              <a:t>do </a:t>
            </a:r>
            <a:r>
              <a:rPr lang="cs-CZ" dirty="0" smtClean="0"/>
              <a:t>odborné terminologie </a:t>
            </a:r>
            <a:r>
              <a:rPr lang="cs-CZ" dirty="0"/>
              <a:t>ji zavedl Machiavelli v díle </a:t>
            </a:r>
            <a:r>
              <a:rPr lang="cs-CZ" b="1" i="1" dirty="0" smtClean="0"/>
              <a:t>Vladař</a:t>
            </a:r>
          </a:p>
          <a:p>
            <a:pPr lvl="1"/>
            <a:r>
              <a:rPr lang="cs-CZ" b="1" i="1" dirty="0" smtClean="0"/>
              <a:t>Definice: </a:t>
            </a:r>
            <a:r>
              <a:rPr lang="cs-CZ" b="1" i="1" dirty="0"/>
              <a:t>Stát je institucionalizovaná forma společenského života na určitém území, která působí na společenské vztahy prostřednictvím všeobecně závazných pravidel chování, za kterými stojí jeho mocenská autorita. 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65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Označení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K odlišení/ identifikaci </a:t>
            </a:r>
            <a:r>
              <a:rPr lang="cs-CZ" dirty="0" smtClean="0"/>
              <a:t>států slouží řada </a:t>
            </a:r>
            <a:r>
              <a:rPr lang="cs-CZ" dirty="0"/>
              <a:t>symbolů</a:t>
            </a:r>
            <a:r>
              <a:rPr lang="cs-CZ" dirty="0" smtClean="0"/>
              <a:t>: hlava </a:t>
            </a:r>
            <a:r>
              <a:rPr lang="cs-CZ" dirty="0"/>
              <a:t>státu (osoba, </a:t>
            </a:r>
            <a:r>
              <a:rPr lang="cs-CZ" dirty="0" smtClean="0"/>
              <a:t>která „</a:t>
            </a:r>
            <a:r>
              <a:rPr lang="cs-CZ" dirty="0"/>
              <a:t>zastupuje stát navenek“)</a:t>
            </a:r>
          </a:p>
          <a:p>
            <a:r>
              <a:rPr lang="cs-CZ" dirty="0"/>
              <a:t>název státu </a:t>
            </a:r>
          </a:p>
          <a:p>
            <a:r>
              <a:rPr lang="cs-CZ" dirty="0"/>
              <a:t>vlajka </a:t>
            </a:r>
          </a:p>
          <a:p>
            <a:r>
              <a:rPr lang="cs-CZ" dirty="0"/>
              <a:t>znak </a:t>
            </a:r>
          </a:p>
          <a:p>
            <a:r>
              <a:rPr lang="cs-CZ" dirty="0"/>
              <a:t>hymna 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Tyto symboly </a:t>
            </a:r>
            <a:r>
              <a:rPr lang="cs-CZ" dirty="0" smtClean="0"/>
              <a:t>neslouží jen </a:t>
            </a:r>
            <a:r>
              <a:rPr lang="cs-CZ" dirty="0"/>
              <a:t>k </a:t>
            </a:r>
            <a:r>
              <a:rPr lang="cs-CZ" dirty="0" smtClean="0"/>
              <a:t>odlišení států navzájem</a:t>
            </a:r>
            <a:r>
              <a:rPr lang="cs-CZ" dirty="0"/>
              <a:t>, ale </a:t>
            </a:r>
            <a:r>
              <a:rPr lang="cs-CZ" dirty="0" smtClean="0"/>
              <a:t>také k upevnění (případně možnosti </a:t>
            </a:r>
            <a:r>
              <a:rPr lang="cs-CZ" dirty="0"/>
              <a:t>vyjádření) sounáležitosti obyvatelstva s jinak </a:t>
            </a:r>
            <a:r>
              <a:rPr lang="cs-CZ" dirty="0" smtClean="0"/>
              <a:t>poměrně abstraktní institucí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00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musí mít…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</a:t>
            </a:r>
          </a:p>
        </p:txBody>
      </p:sp>
      <p:pic>
        <p:nvPicPr>
          <p:cNvPr id="3074" name="Picture 2" descr="http://www.climatetechwiki.org/sites/climatetechwiki.org/files/images/teaser/grazing-land-overlooking-the-oyce-and-costa-hill-236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1867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7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musí mít…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  <a:p>
            <a:endParaRPr lang="cs-CZ" dirty="0"/>
          </a:p>
        </p:txBody>
      </p:sp>
      <p:pic>
        <p:nvPicPr>
          <p:cNvPr id="7170" name="Picture 2" descr="http://i.idnes.cz/08/073/cl6/PJE248df9_pro88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00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0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331</TotalTime>
  <Words>2142</Words>
  <Application>Microsoft Office PowerPoint</Application>
  <PresentationFormat>Předvádění na obrazovce (4:3)</PresentationFormat>
  <Paragraphs>252</Paragraphs>
  <Slides>51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Došky</vt:lpstr>
      <vt:lpstr>Geopolitika </vt:lpstr>
      <vt:lpstr>Subjekty mezinárodního práva</vt:lpstr>
      <vt:lpstr>Hlavní subjekty mezinárodního práva</vt:lpstr>
      <vt:lpstr>Další formální subjekty mezinárodního práva</vt:lpstr>
      <vt:lpstr>Pouze neformálně …</vt:lpstr>
      <vt:lpstr>Celkem subjektů</vt:lpstr>
      <vt:lpstr>Označení státu</vt:lpstr>
      <vt:lpstr>Stát musí mít…</vt:lpstr>
      <vt:lpstr>Stát musí mít…</vt:lpstr>
      <vt:lpstr>Stát musí mít…</vt:lpstr>
      <vt:lpstr>Státní moc</vt:lpstr>
      <vt:lpstr>Snímek 12</vt:lpstr>
      <vt:lpstr>Snímek 13</vt:lpstr>
      <vt:lpstr>Stát musí mít…</vt:lpstr>
      <vt:lpstr>Počet nezávislých států?</vt:lpstr>
      <vt:lpstr>Státy, které uznává jen část mezinárodního společenství</vt:lpstr>
      <vt:lpstr>Kosovo </vt:lpstr>
      <vt:lpstr>Státy podle vztahu ke Kosovu</vt:lpstr>
      <vt:lpstr>Taiwan </vt:lpstr>
      <vt:lpstr>Západní Sahara / Saharská arabská demokratická republika (SADR)</vt:lpstr>
      <vt:lpstr>Snímek 21</vt:lpstr>
      <vt:lpstr>Palestina </vt:lpstr>
      <vt:lpstr>Snímek 23</vt:lpstr>
      <vt:lpstr>Snímek 24</vt:lpstr>
      <vt:lpstr>Snímek 25</vt:lpstr>
      <vt:lpstr>Uznáni nejsou zdaleka všichni…</vt:lpstr>
      <vt:lpstr>Snímek 27</vt:lpstr>
      <vt:lpstr>Snímek 28</vt:lpstr>
      <vt:lpstr>Uznáni nejsou zdaleka všichni…</vt:lpstr>
      <vt:lpstr>Národy</vt:lpstr>
      <vt:lpstr>Národní suverenita</vt:lpstr>
      <vt:lpstr>Rozdíly mezi národy...ekonomika, hodnoty…</vt:lpstr>
      <vt:lpstr>Snímek 33</vt:lpstr>
      <vt:lpstr>Kolonialismus</vt:lpstr>
      <vt:lpstr>Typy kolonií</vt:lpstr>
      <vt:lpstr>Kolonie podle formy vlastnictví</vt:lpstr>
      <vt:lpstr>Právní formy závislých území</vt:lpstr>
      <vt:lpstr>Závislá území obecně nejsou (i když mají některé společné znaky)…</vt:lpstr>
      <vt:lpstr>Současná závislá území</vt:lpstr>
      <vt:lpstr>Snímek 40</vt:lpstr>
      <vt:lpstr>Snímek 41</vt:lpstr>
      <vt:lpstr>Mezinárodní území</vt:lpstr>
      <vt:lpstr>Mezinárodní vody</vt:lpstr>
      <vt:lpstr>Mezinárodní vody</vt:lpstr>
      <vt:lpstr>Mezinárodní řeky</vt:lpstr>
      <vt:lpstr>Snímek 46</vt:lpstr>
      <vt:lpstr>Antarktida </vt:lpstr>
      <vt:lpstr>Snímek 48</vt:lpstr>
      <vt:lpstr>Snímek 49</vt:lpstr>
      <vt:lpstr>Snímek 50</vt:lpstr>
      <vt:lpstr>Za 5 bodů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Schlixbierova</cp:lastModifiedBy>
  <cp:revision>27</cp:revision>
  <dcterms:created xsi:type="dcterms:W3CDTF">2014-10-01T07:49:46Z</dcterms:created>
  <dcterms:modified xsi:type="dcterms:W3CDTF">2015-10-07T14:38:56Z</dcterms:modified>
</cp:coreProperties>
</file>