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5" r:id="rId2"/>
    <p:sldId id="316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9" r:id="rId14"/>
    <p:sldId id="330" r:id="rId15"/>
    <p:sldId id="331" r:id="rId16"/>
    <p:sldId id="332" r:id="rId17"/>
    <p:sldId id="333" r:id="rId18"/>
    <p:sldId id="334" r:id="rId19"/>
    <p:sldId id="337" r:id="rId20"/>
    <p:sldId id="33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C301510-C640-4796-B973-BF03C8BE0799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Geopolitika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Hranice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Demarkace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Vyznačení hranic v terénu tak, aby byl jejich průběh snadno identifikovatelný</a:t>
            </a:r>
          </a:p>
          <a:p>
            <a:endParaRPr lang="cs-CZ" dirty="0"/>
          </a:p>
        </p:txBody>
      </p:sp>
      <p:pic>
        <p:nvPicPr>
          <p:cNvPr id="3074" name="Picture 2" descr="http://wiki.rvp.cz/@api/deki/files/9091/=hrani%C4%8Dn%C3%AD%20k%C3%A1men.jpg?size=web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501008"/>
            <a:ext cx="3096344" cy="2325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Administrace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Údržba a pravidelná obnova hraničních znaků</a:t>
            </a:r>
          </a:p>
          <a:p>
            <a:r>
              <a:rPr lang="cs-CZ" dirty="0" smtClean="0"/>
              <a:t>Sledování přirozených změn hranice</a:t>
            </a:r>
          </a:p>
          <a:p>
            <a:r>
              <a:rPr lang="cs-CZ" dirty="0" smtClean="0"/>
              <a:t>Regulace hraničních vodních toků</a:t>
            </a:r>
          </a:p>
        </p:txBody>
      </p:sp>
      <p:pic>
        <p:nvPicPr>
          <p:cNvPr id="2050" name="Picture 2" descr="http://img3.rajce.idnes.cz/d0303/1/1597/1597017_db956d581d69f9dc8e9e09682bdf8b4a/images/026_Rozvadov_-_hranicni_prechod_-_opustena_celn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861048"/>
            <a:ext cx="3115105" cy="233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při vytyčování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Nesplavné řeky: hranice vede ve středu </a:t>
            </a:r>
            <a:r>
              <a:rPr lang="cs-CZ" dirty="0" smtClean="0"/>
              <a:t>toku (</a:t>
            </a:r>
            <a:r>
              <a:rPr lang="cs-CZ" dirty="0" err="1" smtClean="0"/>
              <a:t>medianline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Splavné toky: hranice vede středem plavební oblasti </a:t>
            </a:r>
            <a:r>
              <a:rPr lang="cs-CZ" dirty="0" smtClean="0"/>
              <a:t>toku (</a:t>
            </a:r>
            <a:r>
              <a:rPr lang="cs-CZ" dirty="0" err="1" smtClean="0"/>
              <a:t>hloubnice</a:t>
            </a:r>
            <a:r>
              <a:rPr lang="cs-CZ" dirty="0" smtClean="0"/>
              <a:t> – </a:t>
            </a:r>
            <a:r>
              <a:rPr lang="cs-CZ" dirty="0" err="1" smtClean="0"/>
              <a:t>thalweg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Problém – ostrov </a:t>
            </a:r>
            <a:r>
              <a:rPr lang="cs-CZ" dirty="0" err="1" smtClean="0"/>
              <a:t>Talpatti</a:t>
            </a:r>
            <a:endParaRPr lang="cs-CZ" dirty="0" smtClean="0"/>
          </a:p>
          <a:p>
            <a:pPr lvl="1"/>
            <a:r>
              <a:rPr lang="it-IT" sz="1600" dirty="0" smtClean="0"/>
              <a:t>Ostrov se vytvořil v roce 1970 po cyklónu Bhola</a:t>
            </a:r>
          </a:p>
          <a:p>
            <a:pPr lvl="1"/>
            <a:r>
              <a:rPr lang="cs-CZ" sz="1600" dirty="0" smtClean="0"/>
              <a:t>Je blíž indickému břehu, než bangladéšskému</a:t>
            </a:r>
          </a:p>
          <a:p>
            <a:pPr lvl="1"/>
            <a:r>
              <a:rPr lang="cs-CZ" sz="1600" dirty="0" smtClean="0"/>
              <a:t>Na základě </a:t>
            </a:r>
            <a:r>
              <a:rPr lang="cs-CZ" sz="1600" i="1" dirty="0" err="1" smtClean="0"/>
              <a:t>Thalweg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Doctrine</a:t>
            </a:r>
            <a:r>
              <a:rPr lang="cs-CZ" sz="1600" i="1" dirty="0" smtClean="0"/>
              <a:t> byl přidělen Bangladéši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b="1" i="1" dirty="0" smtClean="0"/>
          </a:p>
          <a:p>
            <a:endParaRPr lang="cs-CZ" dirty="0"/>
          </a:p>
        </p:txBody>
      </p:sp>
      <p:pic>
        <p:nvPicPr>
          <p:cNvPr id="4" name="Picture 2" descr="http://www.geog.ucsb.edu/img/news/2012/South-Talpatti-Island-500x3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89040"/>
            <a:ext cx="2515093" cy="1911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sz="2800" dirty="0" smtClean="0"/>
          </a:p>
          <a:p>
            <a:r>
              <a:rPr lang="cs-CZ" dirty="0" smtClean="0"/>
              <a:t>jezera: hranice vede po </a:t>
            </a:r>
            <a:r>
              <a:rPr lang="cs-CZ" dirty="0" err="1" smtClean="0"/>
              <a:t>ekvidistantě</a:t>
            </a:r>
            <a:r>
              <a:rPr lang="cs-CZ" dirty="0" smtClean="0"/>
              <a:t>, platí ale zásada, že zdroje pohraničních jezer mají být využívány pohraničními státy rovnoměrně</a:t>
            </a:r>
          </a:p>
          <a:p>
            <a:r>
              <a:rPr lang="cs-CZ" sz="2200" dirty="0" smtClean="0"/>
              <a:t>Problém: </a:t>
            </a:r>
          </a:p>
          <a:p>
            <a:pPr lvl="1"/>
            <a:r>
              <a:rPr lang="cs-CZ" dirty="0" smtClean="0"/>
              <a:t>Kaspické moře pokud by se jednalo o moře, rozdělily by si ho pobřežní státy na EEZ, </a:t>
            </a:r>
          </a:p>
          <a:p>
            <a:pPr lvl="1"/>
            <a:r>
              <a:rPr lang="cs-CZ" dirty="0" smtClean="0"/>
              <a:t>pokud jde o jezero, participovaly by na využití přírodního bohatství všechny</a:t>
            </a:r>
          </a:p>
          <a:p>
            <a:pPr lvl="1"/>
            <a:r>
              <a:rPr lang="cs-CZ" dirty="0" smtClean="0"/>
              <a:t>ruský kompromisní návrh: dno se rozdělí jako u EEZ, vody budou jako u jezera (návrh podporuje jen Rusko)</a:t>
            </a:r>
          </a:p>
          <a:p>
            <a:r>
              <a:rPr lang="it-IT" sz="2800" dirty="0" smtClean="0"/>
              <a:t>pohoří: hranice vede po rozvodnici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Vyznačení hranic v terénu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Hraniční znaky</a:t>
            </a:r>
          </a:p>
          <a:p>
            <a:r>
              <a:rPr lang="cs-CZ" dirty="0" smtClean="0"/>
              <a:t>Hraniční ploty*</a:t>
            </a:r>
          </a:p>
          <a:p>
            <a:r>
              <a:rPr lang="cs-CZ" dirty="0" smtClean="0"/>
              <a:t>Hraniční valy*</a:t>
            </a:r>
          </a:p>
          <a:p>
            <a:r>
              <a:rPr lang="cs-CZ" dirty="0" smtClean="0"/>
              <a:t>hraniční zdi*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ki.rvp.cz/@api/deki/files/9091/=hrani%C4%8Dn%C3%AD%20k%C3%A1men.jpg?size=web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7863343" cy="5904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Ceuta</a:t>
            </a:r>
            <a:r>
              <a:rPr lang="cs-CZ" dirty="0" smtClean="0"/>
              <a:t> a </a:t>
            </a:r>
            <a:r>
              <a:rPr lang="cs-CZ" dirty="0" err="1" smtClean="0"/>
              <a:t>Melilla</a:t>
            </a:r>
            <a:endParaRPr lang="cs-CZ" dirty="0"/>
          </a:p>
        </p:txBody>
      </p:sp>
      <p:pic>
        <p:nvPicPr>
          <p:cNvPr id="26626" name="Picture 2" descr="http://en.ria.ru/images/19474/79/194747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7704856" cy="4366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Tradiční, ale značně kritizované a metodologicky sporné je dělení hranic na:</a:t>
            </a:r>
          </a:p>
          <a:p>
            <a:pPr lvl="1"/>
            <a:r>
              <a:rPr lang="cs-CZ" dirty="0" smtClean="0"/>
              <a:t>Přírodní hranice </a:t>
            </a:r>
          </a:p>
          <a:p>
            <a:pPr lvl="1"/>
            <a:r>
              <a:rPr lang="cs-CZ" dirty="0" smtClean="0"/>
              <a:t>Umělé hranice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Přírodní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Vázány </a:t>
            </a:r>
            <a:r>
              <a:rPr lang="cs-CZ" dirty="0" smtClean="0"/>
              <a:t>na překážku v terénu:</a:t>
            </a:r>
          </a:p>
          <a:p>
            <a:pPr lvl="1"/>
            <a:r>
              <a:rPr lang="cs-CZ" dirty="0" smtClean="0"/>
              <a:t>Pohoří</a:t>
            </a:r>
          </a:p>
          <a:p>
            <a:pPr lvl="1"/>
            <a:r>
              <a:rPr lang="cs-CZ" dirty="0" smtClean="0"/>
              <a:t>Řeka</a:t>
            </a:r>
          </a:p>
          <a:p>
            <a:pPr lvl="1"/>
            <a:r>
              <a:rPr lang="cs-CZ" dirty="0" smtClean="0"/>
              <a:t>Bažina</a:t>
            </a:r>
          </a:p>
          <a:p>
            <a:pPr lvl="1"/>
            <a:r>
              <a:rPr lang="cs-CZ" dirty="0" smtClean="0"/>
              <a:t>Poušť</a:t>
            </a:r>
          </a:p>
          <a:p>
            <a:pPr lvl="1"/>
            <a:r>
              <a:rPr lang="cs-CZ" dirty="0" smtClean="0"/>
              <a:t>Mořské pobřeží</a:t>
            </a:r>
          </a:p>
          <a:p>
            <a:r>
              <a:rPr lang="cs-CZ" dirty="0" smtClean="0"/>
              <a:t>do poloviny 20. století jednoznačná tendence preferovat přírodní hranice</a:t>
            </a:r>
          </a:p>
          <a:p>
            <a:r>
              <a:rPr lang="cs-CZ" dirty="0" smtClean="0"/>
              <a:t>Limitem použití principu byla znalost </a:t>
            </a:r>
            <a:r>
              <a:rPr lang="cs-CZ" dirty="0" smtClean="0"/>
              <a:t>terénu (např. Afrika)</a:t>
            </a:r>
          </a:p>
          <a:p>
            <a:r>
              <a:rPr lang="cs-CZ" dirty="0" smtClean="0"/>
              <a:t>Nikdy </a:t>
            </a:r>
            <a:r>
              <a:rPr lang="cs-CZ" dirty="0" smtClean="0"/>
              <a:t>nemají zcela liniový </a:t>
            </a:r>
            <a:r>
              <a:rPr lang="cs-CZ" dirty="0" smtClean="0"/>
              <a:t>charakter</a:t>
            </a:r>
          </a:p>
          <a:p>
            <a:r>
              <a:rPr lang="cs-CZ" dirty="0" smtClean="0"/>
              <a:t>Problém </a:t>
            </a:r>
            <a:r>
              <a:rPr lang="cs-CZ" dirty="0" smtClean="0"/>
              <a:t>umělých </a:t>
            </a:r>
            <a:r>
              <a:rPr lang="cs-CZ" dirty="0" smtClean="0"/>
              <a:t>úprav + mění se vlivem podmínek</a:t>
            </a:r>
          </a:p>
          <a:p>
            <a:r>
              <a:rPr lang="cs-CZ" dirty="0" smtClean="0"/>
              <a:t>Primárně brání pohybu lidí</a:t>
            </a:r>
          </a:p>
          <a:p>
            <a:r>
              <a:rPr lang="cs-CZ" dirty="0" smtClean="0"/>
              <a:t>Snadno lokalizovatelné</a:t>
            </a:r>
          </a:p>
          <a:p>
            <a:r>
              <a:rPr lang="cs-CZ" dirty="0" smtClean="0"/>
              <a:t>Dříve vhodné k obraně(s rozvojem letectví a při použití raket tato výhoda odpadá)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Umělé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Jednoduché, často ale nepřirozeně kříží průběh liniových </a:t>
            </a:r>
            <a:r>
              <a:rPr lang="cs-CZ" dirty="0" err="1" smtClean="0"/>
              <a:t>fyzickogeografických</a:t>
            </a:r>
            <a:r>
              <a:rPr lang="cs-CZ" dirty="0" smtClean="0"/>
              <a:t> prvků</a:t>
            </a:r>
          </a:p>
          <a:p>
            <a:r>
              <a:rPr lang="cs-CZ" dirty="0" smtClean="0"/>
              <a:t>obtížná obrana</a:t>
            </a:r>
          </a:p>
          <a:p>
            <a:r>
              <a:rPr lang="cs-CZ" dirty="0" smtClean="0"/>
              <a:t>Problém </a:t>
            </a:r>
            <a:r>
              <a:rPr lang="cs-CZ" dirty="0" err="1" smtClean="0"/>
              <a:t>loxodoroma</a:t>
            </a:r>
            <a:r>
              <a:rPr lang="cs-CZ" dirty="0" smtClean="0"/>
              <a:t> X </a:t>
            </a:r>
            <a:r>
              <a:rPr lang="cs-CZ" dirty="0" err="1" smtClean="0"/>
              <a:t>ortodroma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Definice: Státní hranice jsou smluvní linie v terénu, které oddělují území jednoho suverénního státu od území jiného suverénního státu nebo od území, které nepodléhá suverenitě žádného státu</a:t>
            </a:r>
          </a:p>
          <a:p>
            <a:r>
              <a:rPr lang="cs-CZ" dirty="0" smtClean="0"/>
              <a:t>Jde o místa přímého kontaktu specifických právních řádů jednotlivých států, které mohou být vzájemně </a:t>
            </a:r>
            <a:r>
              <a:rPr lang="cs-CZ" dirty="0" smtClean="0"/>
              <a:t>konfliktní</a:t>
            </a:r>
          </a:p>
          <a:p>
            <a:r>
              <a:rPr lang="cs-CZ" dirty="0" smtClean="0"/>
              <a:t>Státní hranice ve skutečnosti není linie, ale plocha ohraničující „prostor suverenity“ daného státu (hranice přirozeně probíhá i v atmosféře a v geologickém podloží)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typy umělých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Etnické</a:t>
            </a:r>
          </a:p>
          <a:p>
            <a:r>
              <a:rPr lang="cs-CZ" dirty="0" smtClean="0"/>
              <a:t>Historické</a:t>
            </a:r>
          </a:p>
          <a:p>
            <a:r>
              <a:rPr lang="cs-CZ" dirty="0" smtClean="0"/>
              <a:t>Astronomické hranice</a:t>
            </a:r>
          </a:p>
          <a:p>
            <a:r>
              <a:rPr lang="cs-CZ" smtClean="0"/>
              <a:t>Geometrické hranice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Starověk a středověk: neexistovaly hraniční linie, ale (po)hraniční pásy (</a:t>
            </a:r>
            <a:r>
              <a:rPr lang="cs-CZ" i="1" dirty="0" err="1" smtClean="0"/>
              <a:t>terranullius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Hraniční pásy byly zpravidla vylidněné a často měly i obrannou funkci</a:t>
            </a:r>
          </a:p>
          <a:p>
            <a:r>
              <a:rPr lang="cs-CZ" dirty="0" smtClean="0"/>
              <a:t>Široké byly v neproduktivních oblastech, zužovaly se se vzrůstající hustotou </a:t>
            </a:r>
            <a:r>
              <a:rPr lang="cs-CZ" dirty="0" smtClean="0"/>
              <a:t>zalidnění</a:t>
            </a:r>
          </a:p>
          <a:p>
            <a:r>
              <a:rPr lang="cs-CZ" dirty="0" smtClean="0"/>
              <a:t>Důsledek: státy nebyly ve vzájemném „fyzickém“kontaktu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Klasický (po)hraniční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Od 15. století do roku 1870 bylo zakázáno osidlování 50–90 km širokého pásu oddělujícího Čínu a Koreu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1659 tzv. pyrenejská smlouva – první oficiální liniová hranice</a:t>
            </a:r>
          </a:p>
          <a:p>
            <a:r>
              <a:rPr lang="cs-CZ" dirty="0" smtClean="0"/>
              <a:t>Pozůstatky v současnosti: </a:t>
            </a:r>
          </a:p>
          <a:p>
            <a:pPr lvl="1"/>
            <a:r>
              <a:rPr lang="cs-CZ" dirty="0" smtClean="0"/>
              <a:t>„hranice“na Arabském poloostrově, demilitarizovaná hraniční pásma, neutrální hraniční zóny a v podstatě i nárazníkové státy</a:t>
            </a:r>
          </a:p>
          <a:p>
            <a:pPr lvl="1"/>
            <a:r>
              <a:rPr lang="cs-CZ" dirty="0" smtClean="0"/>
              <a:t>„strach“ států z neobydlených nebo nepřístupných příhraničních </a:t>
            </a:r>
            <a:r>
              <a:rPr lang="cs-CZ" dirty="0" smtClean="0"/>
              <a:t>pásů - </a:t>
            </a:r>
            <a:r>
              <a:rPr lang="cs-CZ" dirty="0" smtClean="0"/>
              <a:t>řada </a:t>
            </a:r>
            <a:r>
              <a:rPr lang="cs-CZ" dirty="0" smtClean="0"/>
              <a:t>zemí aktivně osidluje prázdné prostory nebo málo zalidněné pohraniční oblasti (Čína, Rusko, Egypt, Izrael, Venezuela …)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politických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…probíhá ve 4 fázích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Alokace</a:t>
            </a:r>
          </a:p>
          <a:p>
            <a:r>
              <a:rPr lang="cs-CZ" dirty="0" smtClean="0"/>
              <a:t>Delimitace</a:t>
            </a:r>
          </a:p>
          <a:p>
            <a:r>
              <a:rPr lang="cs-CZ" dirty="0" smtClean="0"/>
              <a:t>Demarkace</a:t>
            </a:r>
          </a:p>
          <a:p>
            <a:r>
              <a:rPr lang="cs-CZ" dirty="0" smtClean="0"/>
              <a:t>Administrace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Politické rozhodnutí o příslušnosti určitého území</a:t>
            </a:r>
          </a:p>
          <a:p>
            <a:r>
              <a:rPr lang="cs-CZ" dirty="0" smtClean="0"/>
              <a:t>Popis průběhu nové hranice na základě význačných bodů(vrcholy, křižovatky, soutoky), přírodních (řeky, pohoří), společenských a historických útvarů(reliktní hranice, sídla, komunikace)</a:t>
            </a:r>
          </a:p>
          <a:p>
            <a:r>
              <a:rPr lang="cs-CZ" dirty="0" smtClean="0"/>
              <a:t>Alokace hranic má zpravidla podobu písemné smlouvy (např. mírová smlouva, kupní smlouva apod.)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Ukázka popisu hranice v mírové smlouvě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8424936" cy="447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Delimitace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Určení přesného průběhu hranic na mapách velkých měřítek</a:t>
            </a:r>
          </a:p>
          <a:p>
            <a:r>
              <a:rPr lang="cs-CZ" dirty="0" smtClean="0"/>
              <a:t>Většinou spojeno s terénním šetřením, ověřováním majetkových poměrů, dopravní dostupnosti apod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Časově náročná činnost, vždy s jistým zpožděním po alokaci hranic </a:t>
            </a:r>
          </a:p>
          <a:p>
            <a:r>
              <a:rPr lang="cs-CZ" dirty="0" smtClean="0"/>
              <a:t>Většinou prováděna smíšenými komisemi složenými ze zástupců sousedních států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378</TotalTime>
  <Words>629</Words>
  <Application>Microsoft Office PowerPoint</Application>
  <PresentationFormat>Předvádění na obrazovce (4:3)</PresentationFormat>
  <Paragraphs>102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Došky</vt:lpstr>
      <vt:lpstr>Geopolitika </vt:lpstr>
      <vt:lpstr>Státní hranice</vt:lpstr>
      <vt:lpstr>Vývoj hranic</vt:lpstr>
      <vt:lpstr>Klasický (po)hraniční pás</vt:lpstr>
      <vt:lpstr>Vývoj hranic</vt:lpstr>
      <vt:lpstr>Stanovení politických hranic</vt:lpstr>
      <vt:lpstr>Alokace </vt:lpstr>
      <vt:lpstr>Ukázka popisu hranice v mírové smlouvě</vt:lpstr>
      <vt:lpstr>Delimitace </vt:lpstr>
      <vt:lpstr>Demarkace </vt:lpstr>
      <vt:lpstr>Administrace hranic</vt:lpstr>
      <vt:lpstr>Pravidla při vytyčování hranic</vt:lpstr>
      <vt:lpstr>Snímek 13</vt:lpstr>
      <vt:lpstr>Vyznačení hranic v terénu</vt:lpstr>
      <vt:lpstr>Snímek 15</vt:lpstr>
      <vt:lpstr>Ceuta a Melilla</vt:lpstr>
      <vt:lpstr>Typologie hranice</vt:lpstr>
      <vt:lpstr>Přírodní hranice</vt:lpstr>
      <vt:lpstr>Umělé hranice</vt:lpstr>
      <vt:lpstr>Zvláštní typy umělých hranic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Geopolitika</dc:title>
  <dc:creator>ASUS</dc:creator>
  <cp:lastModifiedBy>Schlixbierova</cp:lastModifiedBy>
  <cp:revision>29</cp:revision>
  <dcterms:created xsi:type="dcterms:W3CDTF">2014-10-01T07:49:46Z</dcterms:created>
  <dcterms:modified xsi:type="dcterms:W3CDTF">2015-10-07T11:02:41Z</dcterms:modified>
</cp:coreProperties>
</file>