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75" r:id="rId5"/>
    <p:sldId id="258" r:id="rId6"/>
    <p:sldId id="259" r:id="rId7"/>
    <p:sldId id="276" r:id="rId8"/>
    <p:sldId id="277" r:id="rId9"/>
    <p:sldId id="278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70" r:id="rId19"/>
    <p:sldId id="279" r:id="rId20"/>
    <p:sldId id="280" r:id="rId21"/>
    <p:sldId id="271" r:id="rId22"/>
    <p:sldId id="281" r:id="rId23"/>
    <p:sldId id="272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293" r:id="rId43"/>
    <p:sldId id="292" r:id="rId44"/>
    <p:sldId id="310" r:id="rId45"/>
    <p:sldId id="302" r:id="rId46"/>
    <p:sldId id="303" r:id="rId47"/>
    <p:sldId id="304" r:id="rId48"/>
    <p:sldId id="311" r:id="rId49"/>
    <p:sldId id="305" r:id="rId50"/>
    <p:sldId id="306" r:id="rId51"/>
    <p:sldId id="307" r:id="rId52"/>
    <p:sldId id="308" r:id="rId53"/>
    <p:sldId id="309" r:id="rId5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E2FAC-4EF4-4574-A7BF-98FAF9C6B843}" type="datetimeFigureOut">
              <a:rPr lang="cs-CZ" smtClean="0"/>
              <a:pPr/>
              <a:t>11.11.2015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5E52-8833-48BC-AA78-7535F57A3A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E2FAC-4EF4-4574-A7BF-98FAF9C6B843}" type="datetimeFigureOut">
              <a:rPr lang="cs-CZ" smtClean="0"/>
              <a:pPr/>
              <a:t>11.11.2015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5E52-8833-48BC-AA78-7535F57A3A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E2FAC-4EF4-4574-A7BF-98FAF9C6B843}" type="datetimeFigureOut">
              <a:rPr lang="cs-CZ" smtClean="0"/>
              <a:pPr/>
              <a:t>11.11.2015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5E52-8833-48BC-AA78-7535F57A3A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E2FAC-4EF4-4574-A7BF-98FAF9C6B843}" type="datetimeFigureOut">
              <a:rPr lang="cs-CZ" smtClean="0"/>
              <a:pPr/>
              <a:t>11.11.2015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5E52-8833-48BC-AA78-7535F57A3A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E2FAC-4EF4-4574-A7BF-98FAF9C6B843}" type="datetimeFigureOut">
              <a:rPr lang="cs-CZ" smtClean="0"/>
              <a:pPr/>
              <a:t>11.11.2015</a:t>
            </a:fld>
            <a:endParaRPr lang="cs-CZ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5E52-8833-48BC-AA78-7535F57A3A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E2FAC-4EF4-4574-A7BF-98FAF9C6B843}" type="datetimeFigureOut">
              <a:rPr lang="cs-CZ" smtClean="0"/>
              <a:pPr/>
              <a:t>11.11.2015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5E52-8833-48BC-AA78-7535F57A3A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E2FAC-4EF4-4574-A7BF-98FAF9C6B843}" type="datetimeFigureOut">
              <a:rPr lang="cs-CZ" smtClean="0"/>
              <a:pPr/>
              <a:t>11.11.2015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5E52-8833-48BC-AA78-7535F57A3A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E2FAC-4EF4-4574-A7BF-98FAF9C6B843}" type="datetimeFigureOut">
              <a:rPr lang="cs-CZ" smtClean="0"/>
              <a:pPr/>
              <a:t>11.11.2015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5E52-8833-48BC-AA78-7535F57A3A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E2FAC-4EF4-4574-A7BF-98FAF9C6B843}" type="datetimeFigureOut">
              <a:rPr lang="cs-CZ" smtClean="0"/>
              <a:pPr/>
              <a:t>11.11.2015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5E52-8833-48BC-AA78-7535F57A3A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E2FAC-4EF4-4574-A7BF-98FAF9C6B843}" type="datetimeFigureOut">
              <a:rPr lang="cs-CZ" smtClean="0"/>
              <a:pPr/>
              <a:t>11.11.2015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5E52-8833-48BC-AA78-7535F57A3A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E2FAC-4EF4-4574-A7BF-98FAF9C6B843}" type="datetimeFigureOut">
              <a:rPr lang="cs-CZ" smtClean="0"/>
              <a:pPr/>
              <a:t>11.11.2015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5E52-8833-48BC-AA78-7535F57A3A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41E2FAC-4EF4-4574-A7BF-98FAF9C6B843}" type="datetimeFigureOut">
              <a:rPr lang="cs-CZ" smtClean="0"/>
              <a:pPr/>
              <a:t>11.11.2015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0895E52-8833-48BC-AA78-7535F57A3A4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Geopolitika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Konflikty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883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Hranice soutěž x konflikt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Hranice </a:t>
            </a:r>
            <a:r>
              <a:rPr lang="cs-CZ" dirty="0"/>
              <a:t>je </a:t>
            </a:r>
            <a:r>
              <a:rPr lang="cs-CZ" dirty="0" smtClean="0"/>
              <a:t>nevýrazná</a:t>
            </a:r>
          </a:p>
          <a:p>
            <a:r>
              <a:rPr lang="cs-CZ" dirty="0" smtClean="0"/>
              <a:t>Soutěž přerůstá v </a:t>
            </a:r>
            <a:r>
              <a:rPr lang="cs-CZ" dirty="0"/>
              <a:t>konflikt zejména tehdy, když</a:t>
            </a:r>
            <a:r>
              <a:rPr lang="cs-CZ" dirty="0" smtClean="0"/>
              <a:t>: </a:t>
            </a:r>
          </a:p>
          <a:p>
            <a:pPr lvl="1"/>
            <a:r>
              <a:rPr lang="cs-CZ" dirty="0" smtClean="0"/>
              <a:t>Jedna </a:t>
            </a:r>
            <a:r>
              <a:rPr lang="cs-CZ" dirty="0"/>
              <a:t>ze stan (</a:t>
            </a:r>
            <a:r>
              <a:rPr lang="cs-CZ" dirty="0" smtClean="0"/>
              <a:t>z)hodnotí pravidla </a:t>
            </a:r>
            <a:r>
              <a:rPr lang="cs-CZ" dirty="0"/>
              <a:t>jako </a:t>
            </a:r>
            <a:r>
              <a:rPr lang="cs-CZ" dirty="0" smtClean="0"/>
              <a:t>příliš omezující</a:t>
            </a:r>
            <a:endParaRPr lang="cs-CZ" dirty="0"/>
          </a:p>
          <a:p>
            <a:pPr lvl="1"/>
            <a:r>
              <a:rPr lang="cs-CZ" dirty="0"/>
              <a:t>Šance na </a:t>
            </a:r>
            <a:r>
              <a:rPr lang="cs-CZ" dirty="0" smtClean="0"/>
              <a:t>vítězství v </a:t>
            </a:r>
            <a:r>
              <a:rPr lang="cs-CZ" dirty="0"/>
              <a:t>soutěži jsou velmi nevyrovnané</a:t>
            </a:r>
          </a:p>
          <a:p>
            <a:pPr lvl="1"/>
            <a:r>
              <a:rPr lang="cs-CZ" dirty="0"/>
              <a:t>Pokud </a:t>
            </a:r>
            <a:r>
              <a:rPr lang="cs-CZ" dirty="0" smtClean="0"/>
              <a:t>některá strana </a:t>
            </a:r>
            <a:r>
              <a:rPr lang="cs-CZ" dirty="0"/>
              <a:t>v rámci pravidel vůbec nemůže dosáhnout vítězství</a:t>
            </a:r>
          </a:p>
          <a:p>
            <a:pPr lvl="1"/>
            <a:r>
              <a:rPr lang="cs-CZ" dirty="0"/>
              <a:t>Pokud </a:t>
            </a:r>
            <a:r>
              <a:rPr lang="cs-CZ" dirty="0" smtClean="0"/>
              <a:t>zmizí autorita dbající na dodržování pravidel </a:t>
            </a:r>
            <a:r>
              <a:rPr lang="cs-CZ" dirty="0"/>
              <a:t>(např. ve zhroucených státech, po revolucích nebo převratech </a:t>
            </a:r>
            <a:r>
              <a:rPr lang="cs-CZ" dirty="0" smtClean="0"/>
              <a:t>– Irák</a:t>
            </a:r>
            <a:r>
              <a:rPr lang="cs-CZ" dirty="0"/>
              <a:t>, Albánie </a:t>
            </a:r>
            <a:r>
              <a:rPr lang="cs-CZ" dirty="0" smtClean="0"/>
              <a:t>…)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9407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Fáze konfliktu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/>
          </a:p>
          <a:p>
            <a:r>
              <a:rPr lang="cs-CZ" dirty="0"/>
              <a:t>Jde o dynamický proces vývoje konfliktu, </a:t>
            </a:r>
            <a:r>
              <a:rPr lang="cs-CZ" dirty="0" smtClean="0"/>
              <a:t>jednotlivá stádia </a:t>
            </a:r>
            <a:r>
              <a:rPr lang="cs-CZ" dirty="0"/>
              <a:t>se mohou opakovat, konflikt se může vracet do nižších stádií, ale zpravidla se </a:t>
            </a:r>
            <a:r>
              <a:rPr lang="cs-CZ" dirty="0" smtClean="0"/>
              <a:t>žádné stádium </a:t>
            </a:r>
            <a:r>
              <a:rPr lang="cs-CZ" dirty="0"/>
              <a:t>nepřeskakuje</a:t>
            </a:r>
          </a:p>
          <a:p>
            <a:r>
              <a:rPr lang="cs-CZ" dirty="0" smtClean="0"/>
              <a:t>Některá řešení mohou </a:t>
            </a:r>
            <a:r>
              <a:rPr lang="cs-CZ" dirty="0"/>
              <a:t>být jen </a:t>
            </a:r>
            <a:r>
              <a:rPr lang="cs-CZ" dirty="0" smtClean="0"/>
              <a:t>dočasná nebo </a:t>
            </a:r>
            <a:r>
              <a:rPr lang="cs-CZ" dirty="0"/>
              <a:t>zdánlivá, pak dojde k </a:t>
            </a:r>
            <a:r>
              <a:rPr lang="cs-CZ" dirty="0" smtClean="0"/>
              <a:t>opakování celého </a:t>
            </a:r>
            <a:r>
              <a:rPr lang="cs-CZ" dirty="0"/>
              <a:t>cyklu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86701"/>
            <a:ext cx="42481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0848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Fáze konfliktu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b="1" dirty="0" smtClean="0"/>
              <a:t>Latentní fáze </a:t>
            </a:r>
            <a:r>
              <a:rPr lang="cs-CZ" dirty="0" smtClean="0"/>
              <a:t>(existují podmínky </a:t>
            </a:r>
            <a:r>
              <a:rPr lang="cs-CZ" dirty="0"/>
              <a:t>pro vznik konfliktu, ale konflikt se neprojevuje)</a:t>
            </a:r>
          </a:p>
          <a:p>
            <a:r>
              <a:rPr lang="cs-CZ" b="1" dirty="0" smtClean="0"/>
              <a:t>Manifestace </a:t>
            </a:r>
            <a:r>
              <a:rPr lang="cs-CZ" dirty="0" smtClean="0"/>
              <a:t>(</a:t>
            </a:r>
            <a:r>
              <a:rPr lang="cs-CZ" dirty="0"/>
              <a:t>jedna </a:t>
            </a:r>
            <a:r>
              <a:rPr lang="cs-CZ" dirty="0" smtClean="0"/>
              <a:t>ze </a:t>
            </a:r>
            <a:r>
              <a:rPr lang="cs-CZ" dirty="0"/>
              <a:t>stran </a:t>
            </a:r>
            <a:r>
              <a:rPr lang="cs-CZ" dirty="0" smtClean="0"/>
              <a:t>jasně artikuluje </a:t>
            </a:r>
            <a:r>
              <a:rPr lang="cs-CZ" dirty="0"/>
              <a:t>svoje požadavky a záměr je </a:t>
            </a:r>
            <a:r>
              <a:rPr lang="cs-CZ" dirty="0" smtClean="0"/>
              <a:t>aktivně prosazovat </a:t>
            </a:r>
            <a:r>
              <a:rPr lang="cs-CZ" dirty="0"/>
              <a:t>na úkor strany druhé)</a:t>
            </a:r>
          </a:p>
          <a:p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86701"/>
            <a:ext cx="42481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6328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Fáze konfliktu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Eskalace </a:t>
            </a:r>
            <a:r>
              <a:rPr lang="cs-CZ" dirty="0"/>
              <a:t>(často </a:t>
            </a:r>
            <a:r>
              <a:rPr lang="cs-CZ" dirty="0" smtClean="0"/>
              <a:t>zapojení armády</a:t>
            </a:r>
            <a:r>
              <a:rPr lang="cs-CZ" dirty="0"/>
              <a:t>, </a:t>
            </a:r>
            <a:r>
              <a:rPr lang="cs-CZ" dirty="0" smtClean="0"/>
              <a:t>rozšíření sporů o další témata</a:t>
            </a:r>
            <a:r>
              <a:rPr lang="cs-CZ" dirty="0"/>
              <a:t>)</a:t>
            </a:r>
          </a:p>
          <a:p>
            <a:r>
              <a:rPr lang="cs-CZ" b="1" dirty="0" smtClean="0"/>
              <a:t>Deeskalace </a:t>
            </a:r>
            <a:r>
              <a:rPr lang="cs-CZ" dirty="0" smtClean="0"/>
              <a:t>nastane </a:t>
            </a:r>
            <a:r>
              <a:rPr lang="cs-CZ" dirty="0"/>
              <a:t>ve chvíli, kdy</a:t>
            </a:r>
            <a:r>
              <a:rPr lang="cs-CZ" dirty="0" smtClean="0"/>
              <a:t>: </a:t>
            </a:r>
          </a:p>
          <a:p>
            <a:pPr lvl="1"/>
            <a:r>
              <a:rPr lang="cs-CZ" dirty="0" smtClean="0"/>
              <a:t>Jeden </a:t>
            </a:r>
            <a:r>
              <a:rPr lang="cs-CZ" dirty="0"/>
              <a:t>protivník </a:t>
            </a:r>
            <a:r>
              <a:rPr lang="cs-CZ" dirty="0" smtClean="0"/>
              <a:t>získá výraznou </a:t>
            </a:r>
            <a:r>
              <a:rPr lang="cs-CZ" dirty="0"/>
              <a:t>převahu (druhý se pak </a:t>
            </a:r>
            <a:r>
              <a:rPr lang="cs-CZ" dirty="0" smtClean="0"/>
              <a:t>musí podřídit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Konflikt dospěje do </a:t>
            </a:r>
            <a:r>
              <a:rPr lang="cs-CZ" b="1" dirty="0"/>
              <a:t>mrtvého </a:t>
            </a:r>
            <a:r>
              <a:rPr lang="cs-CZ" b="1" dirty="0" smtClean="0"/>
              <a:t>bodu </a:t>
            </a:r>
            <a:r>
              <a:rPr lang="cs-CZ" dirty="0" smtClean="0"/>
              <a:t>(</a:t>
            </a:r>
            <a:r>
              <a:rPr lang="cs-CZ" dirty="0"/>
              <a:t>dosáhne se rovnováhy sil a ukáže se, že konflikt „dosavadními prostředky</a:t>
            </a:r>
            <a:r>
              <a:rPr lang="cs-CZ" dirty="0" smtClean="0"/>
              <a:t>“ řešitelný </a:t>
            </a:r>
            <a:r>
              <a:rPr lang="cs-CZ" dirty="0"/>
              <a:t>není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b="1" dirty="0"/>
              <a:t>Ukončení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cs-CZ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86701"/>
            <a:ext cx="42481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4222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Eskalace konfliktů – 24 stupňů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552" y="1700808"/>
            <a:ext cx="8515240" cy="429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1880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Eskalace konfliktů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Krejčí, O. – Mezinárodní politika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" y="1933575"/>
            <a:ext cx="81153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4027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Klasifikace ozbrojených konfliktů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/>
          </a:p>
          <a:p>
            <a:r>
              <a:rPr lang="cs-CZ" b="1" u="sng" dirty="0"/>
              <a:t>Násilné/ </a:t>
            </a:r>
            <a:r>
              <a:rPr lang="cs-CZ" b="1" u="sng" dirty="0" smtClean="0"/>
              <a:t>ozbrojené konflikty</a:t>
            </a:r>
          </a:p>
          <a:p>
            <a:r>
              <a:rPr lang="cs-CZ" dirty="0" smtClean="0"/>
              <a:t>Alespoň jeden </a:t>
            </a:r>
            <a:r>
              <a:rPr lang="cs-CZ" dirty="0"/>
              <a:t>z </a:t>
            </a:r>
            <a:r>
              <a:rPr lang="cs-CZ" dirty="0" smtClean="0"/>
              <a:t>aktérů použije ozbrojené násilí</a:t>
            </a:r>
            <a:endParaRPr lang="cs-CZ" dirty="0"/>
          </a:p>
          <a:p>
            <a:r>
              <a:rPr lang="cs-CZ" dirty="0" smtClean="0"/>
              <a:t>Těší se větší pozornosti </a:t>
            </a:r>
            <a:r>
              <a:rPr lang="cs-CZ" dirty="0"/>
              <a:t>veřejnosti a </a:t>
            </a:r>
            <a:r>
              <a:rPr lang="cs-CZ" dirty="0" smtClean="0"/>
              <a:t>také výraznějším </a:t>
            </a:r>
            <a:r>
              <a:rPr lang="cs-CZ" dirty="0"/>
              <a:t>snahám je řešit</a:t>
            </a:r>
          </a:p>
          <a:p>
            <a:endParaRPr lang="cs-CZ" dirty="0"/>
          </a:p>
          <a:p>
            <a:r>
              <a:rPr lang="cs-CZ" b="1" u="sng" dirty="0" smtClean="0"/>
              <a:t>Nenásilné</a:t>
            </a:r>
          </a:p>
          <a:p>
            <a:r>
              <a:rPr lang="cs-CZ" dirty="0" smtClean="0"/>
              <a:t>Nepoužije </a:t>
            </a:r>
            <a:r>
              <a:rPr lang="cs-CZ" dirty="0"/>
              <a:t>se </a:t>
            </a:r>
            <a:r>
              <a:rPr lang="cs-CZ" dirty="0" smtClean="0"/>
              <a:t>ozbrojené násilí</a:t>
            </a:r>
            <a:r>
              <a:rPr lang="cs-CZ" dirty="0"/>
              <a:t>, konflikt </a:t>
            </a:r>
            <a:r>
              <a:rPr lang="cs-CZ" dirty="0" smtClean="0"/>
              <a:t>probíhá za použití hospodářských</a:t>
            </a:r>
            <a:r>
              <a:rPr lang="cs-CZ" dirty="0"/>
              <a:t>, politických nebo ekonomických prostředků</a:t>
            </a:r>
          </a:p>
          <a:p>
            <a:r>
              <a:rPr lang="cs-CZ" dirty="0"/>
              <a:t>Může jít i o </a:t>
            </a:r>
            <a:r>
              <a:rPr lang="cs-CZ" dirty="0" smtClean="0"/>
              <a:t>první fáze </a:t>
            </a:r>
            <a:r>
              <a:rPr lang="cs-CZ" dirty="0"/>
              <a:t>eskalace konfliktu, který </a:t>
            </a:r>
            <a:r>
              <a:rPr lang="cs-CZ" dirty="0" smtClean="0"/>
              <a:t>následně přeroste </a:t>
            </a:r>
            <a:r>
              <a:rPr lang="cs-CZ" dirty="0"/>
              <a:t>v ozbrojený</a:t>
            </a:r>
          </a:p>
          <a:p>
            <a:r>
              <a:rPr lang="cs-CZ" dirty="0"/>
              <a:t>…ale </a:t>
            </a:r>
            <a:r>
              <a:rPr lang="cs-CZ" dirty="0" smtClean="0"/>
              <a:t>také o </a:t>
            </a:r>
            <a:r>
              <a:rPr lang="cs-CZ" dirty="0"/>
              <a:t>„šedou zónu</a:t>
            </a:r>
            <a:r>
              <a:rPr lang="cs-CZ" dirty="0" smtClean="0"/>
              <a:t>“ kolem </a:t>
            </a:r>
            <a:r>
              <a:rPr lang="cs-CZ" dirty="0"/>
              <a:t>hranice konflikt x soutěž</a:t>
            </a:r>
          </a:p>
          <a:p>
            <a:r>
              <a:rPr lang="cs-CZ" dirty="0"/>
              <a:t>Jsou sledovány méně, </a:t>
            </a:r>
            <a:r>
              <a:rPr lang="cs-CZ" dirty="0" smtClean="0"/>
              <a:t>hlavně se </a:t>
            </a:r>
            <a:r>
              <a:rPr lang="cs-CZ" dirty="0"/>
              <a:t>studuje </a:t>
            </a:r>
            <a:r>
              <a:rPr lang="cs-CZ" dirty="0" smtClean="0"/>
              <a:t>nebezpečí jejich další eskalace</a:t>
            </a:r>
            <a:endParaRPr lang="cs-CZ" dirty="0"/>
          </a:p>
          <a:p>
            <a:r>
              <a:rPr lang="cs-CZ" dirty="0"/>
              <a:t>Přesto mohou mít </a:t>
            </a:r>
            <a:r>
              <a:rPr lang="cs-CZ" dirty="0" smtClean="0"/>
              <a:t>závažné hospodářské nebo politické důsledky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3880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Podle ztrát na životech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 smtClean="0"/>
              <a:t>Konflikty nízké intenzity </a:t>
            </a:r>
          </a:p>
          <a:p>
            <a:pPr lvl="1"/>
            <a:r>
              <a:rPr lang="cs-CZ" b="1" dirty="0" smtClean="0"/>
              <a:t>Malý </a:t>
            </a:r>
            <a:r>
              <a:rPr lang="cs-CZ" b="1" dirty="0"/>
              <a:t>ozbrojený konflikt </a:t>
            </a:r>
            <a:endParaRPr lang="cs-CZ" b="1" dirty="0" smtClean="0"/>
          </a:p>
          <a:p>
            <a:pPr lvl="2"/>
            <a:r>
              <a:rPr lang="cs-CZ" dirty="0" smtClean="0"/>
              <a:t>více než 25 lidí za </a:t>
            </a:r>
            <a:r>
              <a:rPr lang="cs-CZ" dirty="0"/>
              <a:t>rok zemře v boji, v průběhu celého konfliktu ale do 1000 </a:t>
            </a:r>
            <a:r>
              <a:rPr lang="cs-CZ" dirty="0" smtClean="0"/>
              <a:t>lidí</a:t>
            </a:r>
            <a:endParaRPr lang="cs-CZ" dirty="0"/>
          </a:p>
          <a:p>
            <a:pPr lvl="1"/>
            <a:r>
              <a:rPr lang="cs-CZ" b="1" dirty="0" smtClean="0"/>
              <a:t>Střední ozbrojený konflikt </a:t>
            </a:r>
          </a:p>
          <a:p>
            <a:pPr lvl="2"/>
            <a:r>
              <a:rPr lang="cs-CZ" dirty="0" smtClean="0"/>
              <a:t>za </a:t>
            </a:r>
            <a:r>
              <a:rPr lang="cs-CZ" dirty="0"/>
              <a:t>rok zemře 25–1000 lidí, v celém konfliktu více než1000</a:t>
            </a:r>
          </a:p>
          <a:p>
            <a:pPr marL="365760" lvl="1" indent="0">
              <a:buNone/>
            </a:pPr>
            <a:endParaRPr lang="cs-CZ" dirty="0"/>
          </a:p>
          <a:p>
            <a:r>
              <a:rPr lang="cs-CZ" sz="2800" b="1" dirty="0"/>
              <a:t>Konflikty </a:t>
            </a:r>
            <a:r>
              <a:rPr lang="cs-CZ" sz="2800" b="1" dirty="0" smtClean="0"/>
              <a:t>vysoké intenzity</a:t>
            </a:r>
          </a:p>
          <a:p>
            <a:pPr lvl="2"/>
            <a:r>
              <a:rPr lang="cs-CZ" sz="1800" b="1" dirty="0" smtClean="0"/>
              <a:t>Válka </a:t>
            </a:r>
            <a:r>
              <a:rPr lang="cs-CZ" sz="1800" dirty="0" smtClean="0"/>
              <a:t>nejméně1000 obětí za </a:t>
            </a:r>
            <a:r>
              <a:rPr lang="cs-CZ" sz="1800" dirty="0"/>
              <a:t>rok 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8194" name="Picture 2" descr="http://www.rwc-clan.estranky.cz/img/mid/39/vietco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49080"/>
            <a:ext cx="2592288" cy="193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385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Podle geografie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b="1" dirty="0" smtClean="0"/>
              <a:t>Lokální války </a:t>
            </a:r>
            <a:r>
              <a:rPr lang="cs-CZ" dirty="0" smtClean="0"/>
              <a:t>(uvnitř státu</a:t>
            </a:r>
            <a:r>
              <a:rPr lang="cs-CZ" dirty="0"/>
              <a:t>, nebo mezi 2 státy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Např</a:t>
            </a:r>
            <a:r>
              <a:rPr lang="cs-CZ" dirty="0"/>
              <a:t>. </a:t>
            </a:r>
            <a:r>
              <a:rPr lang="cs-CZ" dirty="0" smtClean="0"/>
              <a:t>irácko-íránská válka</a:t>
            </a:r>
            <a:r>
              <a:rPr lang="cs-CZ" dirty="0"/>
              <a:t>, válka v </a:t>
            </a:r>
            <a:r>
              <a:rPr lang="cs-CZ" dirty="0" smtClean="0"/>
              <a:t>Jižní </a:t>
            </a:r>
            <a:r>
              <a:rPr lang="cs-CZ" dirty="0" err="1" smtClean="0"/>
              <a:t>Osetii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42" name="Picture 2" descr="http://i.idnes.cz/11/023/vidw/DP24fde5_Gtro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96952"/>
            <a:ext cx="600075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828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Regionální války </a:t>
            </a:r>
            <a:r>
              <a:rPr lang="cs-CZ" dirty="0"/>
              <a:t>(více států jednoho regionu)</a:t>
            </a:r>
          </a:p>
          <a:p>
            <a:pPr lvl="1"/>
            <a:r>
              <a:rPr lang="cs-CZ" dirty="0"/>
              <a:t>např. izraelsko-arabská válka 1948–49, válka v Kongu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1266" name="Picture 2" descr="http://www.docktad.com/images/con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88062"/>
            <a:ext cx="5770984" cy="378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443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pojmu konflikt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3 základní druhy mezilidských </a:t>
            </a:r>
            <a:r>
              <a:rPr lang="cs-CZ" dirty="0" smtClean="0"/>
              <a:t>interakcí</a:t>
            </a:r>
          </a:p>
          <a:p>
            <a:pPr lvl="1"/>
            <a:r>
              <a:rPr lang="cs-CZ" b="1" dirty="0" smtClean="0"/>
              <a:t>Spolupráce </a:t>
            </a:r>
            <a:r>
              <a:rPr lang="cs-CZ" dirty="0" smtClean="0"/>
              <a:t>– společně se </a:t>
            </a:r>
            <a:r>
              <a:rPr lang="cs-CZ" dirty="0"/>
              <a:t>dosahuje určitý cíl, nebo </a:t>
            </a:r>
            <a:r>
              <a:rPr lang="cs-CZ" dirty="0" smtClean="0"/>
              <a:t>prosazují společné zájmy</a:t>
            </a:r>
            <a:endParaRPr lang="cs-CZ" dirty="0"/>
          </a:p>
          <a:p>
            <a:endParaRPr lang="cs-CZ" b="1" dirty="0" smtClean="0"/>
          </a:p>
        </p:txBody>
      </p:sp>
      <p:pic>
        <p:nvPicPr>
          <p:cNvPr id="1026" name="Picture 2" descr="http://www.pujckapenize.cz/images/spoluprace-pujck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64904"/>
            <a:ext cx="3810000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237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Globální válka</a:t>
            </a:r>
            <a:r>
              <a:rPr lang="cs-CZ" dirty="0"/>
              <a:t>(větší množství zemí z různých regionů a kontinentů)</a:t>
            </a:r>
          </a:p>
          <a:p>
            <a:pPr lvl="1"/>
            <a:r>
              <a:rPr lang="cs-CZ" dirty="0"/>
              <a:t>Obě světové války</a:t>
            </a:r>
          </a:p>
          <a:p>
            <a:endParaRPr lang="cs-CZ" dirty="0"/>
          </a:p>
        </p:txBody>
      </p:sp>
      <p:pic>
        <p:nvPicPr>
          <p:cNvPr id="12290" name="Picture 2" descr="http://www.zsskolnikaplice.cz/files/zaci/web9/web2010/walter/files/triumf_vu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3061" y="2204864"/>
            <a:ext cx="5420017" cy="394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857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Podle délky trvání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b="1" dirty="0" smtClean="0"/>
              <a:t>Krátké války</a:t>
            </a:r>
          </a:p>
          <a:p>
            <a:pPr lvl="1"/>
            <a:r>
              <a:rPr lang="cs-CZ" dirty="0" smtClean="0"/>
              <a:t>rozhodne </a:t>
            </a:r>
            <a:r>
              <a:rPr lang="cs-CZ" dirty="0"/>
              <a:t>je zpravidla jedna bitva, </a:t>
            </a:r>
            <a:r>
              <a:rPr lang="cs-CZ" dirty="0" smtClean="0"/>
              <a:t>trvají do </a:t>
            </a:r>
            <a:r>
              <a:rPr lang="cs-CZ" dirty="0"/>
              <a:t>1 roku</a:t>
            </a:r>
          </a:p>
          <a:p>
            <a:pPr lvl="1"/>
            <a:r>
              <a:rPr lang="cs-CZ" dirty="0"/>
              <a:t>Obvykle </a:t>
            </a:r>
            <a:r>
              <a:rPr lang="cs-CZ" dirty="0" smtClean="0"/>
              <a:t>má jeden soupeř výraznou </a:t>
            </a:r>
            <a:r>
              <a:rPr lang="cs-CZ" dirty="0"/>
              <a:t>převahu</a:t>
            </a:r>
          </a:p>
          <a:p>
            <a:pPr lvl="1"/>
            <a:r>
              <a:rPr lang="cs-CZ" dirty="0"/>
              <a:t>Např. </a:t>
            </a:r>
            <a:r>
              <a:rPr lang="cs-CZ" dirty="0" smtClean="0"/>
              <a:t>první válka </a:t>
            </a:r>
            <a:r>
              <a:rPr lang="cs-CZ" dirty="0"/>
              <a:t>v Zálivu (1990–1991), válka v </a:t>
            </a:r>
            <a:r>
              <a:rPr lang="cs-CZ" dirty="0" smtClean="0"/>
              <a:t>Jižní </a:t>
            </a:r>
            <a:r>
              <a:rPr lang="cs-CZ" dirty="0" err="1" smtClean="0"/>
              <a:t>Osetii</a:t>
            </a:r>
            <a:r>
              <a:rPr lang="cs-CZ" dirty="0"/>
              <a:t>, </a:t>
            </a:r>
            <a:r>
              <a:rPr lang="cs-CZ" dirty="0" smtClean="0"/>
              <a:t>šestidenní válka </a:t>
            </a:r>
            <a:r>
              <a:rPr lang="cs-CZ" dirty="0"/>
              <a:t>(1967), </a:t>
            </a:r>
            <a:r>
              <a:rPr lang="cs-CZ" dirty="0" smtClean="0"/>
              <a:t>dobytí Francie </a:t>
            </a:r>
            <a:r>
              <a:rPr lang="cs-CZ" dirty="0"/>
              <a:t>(1940)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3314" name="Picture 2" descr="http://img.ceskatelevize.cz/program/porady/10282929552/foto09/210382547010018_gal_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933056"/>
            <a:ext cx="4640949" cy="263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131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Vleklé války </a:t>
            </a:r>
          </a:p>
          <a:p>
            <a:pPr lvl="1"/>
            <a:r>
              <a:rPr lang="cs-CZ" dirty="0"/>
              <a:t>řada bitev, trvají přes 1 rok, někdy i celá desetiletí</a:t>
            </a:r>
          </a:p>
          <a:p>
            <a:pPr lvl="1"/>
            <a:r>
              <a:rPr lang="cs-CZ" dirty="0"/>
              <a:t>Obvykle jsou síly přibližně vyrovnané</a:t>
            </a:r>
          </a:p>
          <a:p>
            <a:pPr lvl="1"/>
            <a:r>
              <a:rPr lang="cs-CZ" dirty="0"/>
              <a:t>Např. irácko-íránská válka, indicko-pákistánský konflikt, v minulosti „stoletá“, třicetiletá, sedmiletá válka, války s Osmanskou říší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9035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Podle intenzity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smtClean="0"/>
              <a:t>Omezené války</a:t>
            </a:r>
            <a:endParaRPr lang="cs-CZ" b="1" dirty="0"/>
          </a:p>
          <a:p>
            <a:pPr lvl="1"/>
            <a:r>
              <a:rPr lang="cs-CZ" dirty="0" smtClean="0"/>
              <a:t>pro dosažení omezených </a:t>
            </a:r>
            <a:r>
              <a:rPr lang="cs-CZ" dirty="0"/>
              <a:t>politických cílů–např. kvůli </a:t>
            </a:r>
            <a:r>
              <a:rPr lang="cs-CZ" dirty="0" smtClean="0"/>
              <a:t>připojení určitého území</a:t>
            </a:r>
            <a:endParaRPr lang="cs-CZ" dirty="0"/>
          </a:p>
          <a:p>
            <a:pPr lvl="1"/>
            <a:r>
              <a:rPr lang="cs-CZ" dirty="0"/>
              <a:t>nejsou mobilizovány všechny </a:t>
            </a:r>
            <a:r>
              <a:rPr lang="cs-CZ" dirty="0" smtClean="0"/>
              <a:t>zdroje</a:t>
            </a:r>
            <a:endParaRPr lang="cs-CZ" dirty="0"/>
          </a:p>
          <a:p>
            <a:pPr lvl="1"/>
            <a:r>
              <a:rPr lang="cs-CZ" dirty="0" smtClean="0"/>
              <a:t>Civilisté většinou </a:t>
            </a:r>
            <a:r>
              <a:rPr lang="cs-CZ" dirty="0"/>
              <a:t>mimo –např. </a:t>
            </a:r>
            <a:r>
              <a:rPr lang="cs-CZ" dirty="0" smtClean="0"/>
              <a:t>prusko-rakouská válka </a:t>
            </a:r>
            <a:r>
              <a:rPr lang="cs-CZ" dirty="0"/>
              <a:t>(1866)</a:t>
            </a:r>
          </a:p>
          <a:p>
            <a:endParaRPr lang="cs-CZ" dirty="0"/>
          </a:p>
          <a:p>
            <a:r>
              <a:rPr lang="cs-CZ" b="1" dirty="0" smtClean="0"/>
              <a:t>Totální války</a:t>
            </a:r>
            <a:endParaRPr lang="cs-CZ" dirty="0"/>
          </a:p>
          <a:p>
            <a:pPr lvl="1"/>
            <a:r>
              <a:rPr lang="cs-CZ" dirty="0" smtClean="0"/>
              <a:t>Dosažení absolutního cíle</a:t>
            </a:r>
            <a:endParaRPr lang="cs-CZ" dirty="0"/>
          </a:p>
          <a:p>
            <a:pPr lvl="1"/>
            <a:r>
              <a:rPr lang="cs-CZ" dirty="0" smtClean="0"/>
              <a:t>Mobilizují se veškeré zdroje státu</a:t>
            </a:r>
            <a:endParaRPr lang="cs-CZ" dirty="0"/>
          </a:p>
          <a:p>
            <a:pPr lvl="1"/>
            <a:r>
              <a:rPr lang="cs-CZ" dirty="0" smtClean="0"/>
              <a:t>Přímé dopady </a:t>
            </a:r>
            <a:r>
              <a:rPr lang="cs-CZ" dirty="0"/>
              <a:t>na civilisty –např. </a:t>
            </a:r>
            <a:r>
              <a:rPr lang="cs-CZ" dirty="0" smtClean="0"/>
              <a:t>světové války</a:t>
            </a:r>
            <a:r>
              <a:rPr lang="cs-CZ" dirty="0"/>
              <a:t>, </a:t>
            </a:r>
            <a:r>
              <a:rPr lang="cs-CZ" dirty="0" smtClean="0"/>
              <a:t>americká občanská válka</a:t>
            </a:r>
          </a:p>
          <a:p>
            <a:endParaRPr lang="cs-CZ" dirty="0"/>
          </a:p>
          <a:p>
            <a:r>
              <a:rPr lang="cs-CZ" dirty="0" smtClean="0"/>
              <a:t>Omezené války </a:t>
            </a:r>
            <a:r>
              <a:rPr lang="cs-CZ" dirty="0"/>
              <a:t>často </a:t>
            </a:r>
            <a:r>
              <a:rPr lang="cs-CZ" dirty="0" smtClean="0"/>
              <a:t>končí nerozhodně nebo kompromisem</a:t>
            </a:r>
          </a:p>
          <a:p>
            <a:r>
              <a:rPr lang="cs-CZ" dirty="0" smtClean="0"/>
              <a:t>Totální války </a:t>
            </a:r>
            <a:r>
              <a:rPr lang="cs-CZ" dirty="0"/>
              <a:t>zpravidla </a:t>
            </a:r>
            <a:r>
              <a:rPr lang="cs-CZ" dirty="0" smtClean="0"/>
              <a:t>není možné ukončit </a:t>
            </a:r>
            <a:r>
              <a:rPr lang="cs-CZ" dirty="0"/>
              <a:t>dohodou, ale jen </a:t>
            </a:r>
            <a:r>
              <a:rPr lang="cs-CZ" dirty="0" smtClean="0"/>
              <a:t>porážkou</a:t>
            </a:r>
          </a:p>
          <a:p>
            <a:r>
              <a:rPr lang="cs-CZ" dirty="0" smtClean="0"/>
              <a:t>Totálním </a:t>
            </a:r>
            <a:r>
              <a:rPr lang="cs-CZ" dirty="0"/>
              <a:t>cílem je </a:t>
            </a:r>
            <a:r>
              <a:rPr lang="cs-CZ" dirty="0" smtClean="0"/>
              <a:t>obecně zničení protivníka</a:t>
            </a:r>
            <a:r>
              <a:rPr lang="cs-CZ" dirty="0"/>
              <a:t>, např. </a:t>
            </a:r>
            <a:r>
              <a:rPr lang="cs-CZ" dirty="0" smtClean="0"/>
              <a:t>bezpodmínečná kapitulace </a:t>
            </a:r>
            <a:r>
              <a:rPr lang="cs-CZ" dirty="0"/>
              <a:t>(velmi vzácný jev!!!), okupace celého státu, </a:t>
            </a:r>
            <a:r>
              <a:rPr lang="cs-CZ" dirty="0" smtClean="0"/>
              <a:t>svržení vlády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68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Podle způsobu vedení války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Pravidelná válka</a:t>
            </a:r>
            <a:endParaRPr lang="cs-CZ" dirty="0"/>
          </a:p>
          <a:p>
            <a:pPr lvl="1"/>
            <a:r>
              <a:rPr lang="cs-CZ" dirty="0" smtClean="0"/>
              <a:t>válka </a:t>
            </a:r>
            <a:r>
              <a:rPr lang="cs-CZ" dirty="0"/>
              <a:t>je </a:t>
            </a:r>
            <a:r>
              <a:rPr lang="cs-CZ" dirty="0" smtClean="0"/>
              <a:t>formálně vyhlášena </a:t>
            </a:r>
            <a:r>
              <a:rPr lang="cs-CZ" dirty="0"/>
              <a:t>subjektem mezinárodního </a:t>
            </a:r>
            <a:r>
              <a:rPr lang="cs-CZ" dirty="0" smtClean="0"/>
              <a:t>práva</a:t>
            </a:r>
          </a:p>
          <a:p>
            <a:pPr lvl="1"/>
            <a:r>
              <a:rPr lang="cs-CZ" dirty="0" smtClean="0"/>
              <a:t>bojuje </a:t>
            </a:r>
            <a:r>
              <a:rPr lang="cs-CZ" dirty="0"/>
              <a:t>armáda, </a:t>
            </a:r>
            <a:r>
              <a:rPr lang="cs-CZ" dirty="0" smtClean="0"/>
              <a:t>civilisté mimo</a:t>
            </a:r>
            <a:endParaRPr lang="cs-CZ" dirty="0"/>
          </a:p>
          <a:p>
            <a:pPr lvl="1"/>
            <a:r>
              <a:rPr lang="cs-CZ" dirty="0" smtClean="0"/>
              <a:t>Dodržují se </a:t>
            </a:r>
            <a:r>
              <a:rPr lang="cs-CZ" dirty="0"/>
              <a:t>zvyklosti </a:t>
            </a:r>
            <a:r>
              <a:rPr lang="cs-CZ" dirty="0" smtClean="0"/>
              <a:t>vedení boje </a:t>
            </a:r>
            <a:r>
              <a:rPr lang="cs-CZ" dirty="0"/>
              <a:t>a </a:t>
            </a:r>
            <a:r>
              <a:rPr lang="cs-CZ" dirty="0" smtClean="0"/>
              <a:t>zacházení se </a:t>
            </a:r>
            <a:r>
              <a:rPr lang="cs-CZ" dirty="0"/>
              <a:t>zajatci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http://media.novinky.cz/386/263863-top_foto1-r9c7a.jpg?13573000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12976"/>
            <a:ext cx="57150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726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Podle způsobu boje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Nepravidelná válka</a:t>
            </a:r>
          </a:p>
          <a:p>
            <a:pPr lvl="1"/>
            <a:r>
              <a:rPr lang="cs-CZ" dirty="0"/>
              <a:t>válka není formálně vyhlášena, nebo někteří aktéři nejsou státy</a:t>
            </a:r>
          </a:p>
          <a:p>
            <a:pPr lvl="1"/>
            <a:r>
              <a:rPr lang="cs-CZ" dirty="0"/>
              <a:t>Bojují i nepravidelné ozbrojené formace, často zapojeni do bojů civilisté</a:t>
            </a:r>
          </a:p>
          <a:p>
            <a:pPr lvl="1"/>
            <a:r>
              <a:rPr lang="cs-CZ" dirty="0"/>
              <a:t>Dodržování zvyklostí vedení boje a zacházení se zajatci je problematické (Kdo je příslušník bojující strany a kdo civilista? Jaké je právní postavení bojujících stran?)</a:t>
            </a:r>
          </a:p>
          <a:p>
            <a:pPr lvl="1"/>
            <a:r>
              <a:rPr lang="cs-CZ" dirty="0"/>
              <a:t>Specifické jsou metody boje:</a:t>
            </a:r>
          </a:p>
          <a:p>
            <a:pPr lvl="2"/>
            <a:r>
              <a:rPr lang="cs-CZ" dirty="0"/>
              <a:t>Vyhýbání se přímému boji</a:t>
            </a:r>
          </a:p>
          <a:p>
            <a:pPr lvl="2"/>
            <a:r>
              <a:rPr lang="cs-CZ" dirty="0"/>
              <a:t>Překvapivé útoky ze zálohy</a:t>
            </a:r>
          </a:p>
          <a:p>
            <a:pPr lvl="2"/>
            <a:r>
              <a:rPr lang="cs-CZ" dirty="0"/>
              <a:t>útoky na pečlivě vybírané cíle (infrastruktura, významní činitelé)</a:t>
            </a:r>
          </a:p>
          <a:p>
            <a:pPr marL="617220" lvl="1" indent="-342900"/>
            <a:r>
              <a:rPr lang="cs-CZ" dirty="0"/>
              <a:t>Nepravidelná válka je typická pro národně osvobozenecká hnutí a různé revoluční skupiny, může však být i doplňkem pravidelné války – např. partyzánské hnutí u nás nebo v SSR v týlu nepřítele)</a:t>
            </a:r>
          </a:p>
          <a:p>
            <a:endParaRPr lang="cs-CZ" dirty="0"/>
          </a:p>
        </p:txBody>
      </p:sp>
      <p:pic>
        <p:nvPicPr>
          <p:cNvPr id="2050" name="Picture 2" descr="http://upload.wikimedia.org/wikipedia/commons/thumb/0/0d/Soviet_guerilla.jpg/274px-Soviet_gueril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648"/>
            <a:ext cx="26098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848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http://1.bp.blogspot.com/-Ay-6GDDHvTk/TxuuupEh7nI/AAAAAAAAORk/ZFDO5mGDTCo/s1600/Che-Guevara-Hot-Wallpapers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16416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710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Příčiny konfliktů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nejběžnější:</a:t>
            </a:r>
          </a:p>
          <a:p>
            <a:r>
              <a:rPr lang="cs-CZ" b="1" dirty="0" smtClean="0"/>
              <a:t>války </a:t>
            </a:r>
            <a:r>
              <a:rPr lang="cs-CZ" b="1" dirty="0"/>
              <a:t>pro </a:t>
            </a:r>
            <a:r>
              <a:rPr lang="cs-CZ" b="1" dirty="0" smtClean="0"/>
              <a:t>zisk </a:t>
            </a:r>
            <a:r>
              <a:rPr lang="cs-CZ" dirty="0" smtClean="0"/>
              <a:t>(</a:t>
            </a:r>
            <a:r>
              <a:rPr lang="cs-CZ" dirty="0"/>
              <a:t>suroviny, území, </a:t>
            </a:r>
            <a:r>
              <a:rPr lang="cs-CZ" dirty="0" smtClean="0"/>
              <a:t>strategická výhoda</a:t>
            </a:r>
            <a:r>
              <a:rPr lang="cs-CZ" dirty="0"/>
              <a:t>, </a:t>
            </a:r>
            <a:r>
              <a:rPr lang="cs-CZ" dirty="0" smtClean="0"/>
              <a:t>dopravní koridor</a:t>
            </a:r>
            <a:r>
              <a:rPr lang="cs-CZ" dirty="0"/>
              <a:t>)</a:t>
            </a:r>
          </a:p>
          <a:p>
            <a:r>
              <a:rPr lang="cs-CZ" b="1" dirty="0"/>
              <a:t>války ze </a:t>
            </a:r>
            <a:r>
              <a:rPr lang="cs-CZ" b="1" dirty="0" smtClean="0"/>
              <a:t>strachu </a:t>
            </a:r>
            <a:r>
              <a:rPr lang="cs-CZ" dirty="0" smtClean="0"/>
              <a:t>(</a:t>
            </a:r>
            <a:r>
              <a:rPr lang="cs-CZ" dirty="0"/>
              <a:t>většina </a:t>
            </a:r>
            <a:r>
              <a:rPr lang="cs-CZ" dirty="0" smtClean="0"/>
              <a:t>států se cítí subjektivně ohrožena </a:t>
            </a:r>
            <a:r>
              <a:rPr lang="cs-CZ" dirty="0"/>
              <a:t>–proto </a:t>
            </a:r>
            <a:r>
              <a:rPr lang="cs-CZ" dirty="0" smtClean="0"/>
              <a:t>vznikají „preventivní války</a:t>
            </a:r>
            <a:r>
              <a:rPr lang="cs-CZ" dirty="0"/>
              <a:t>“, cílem je odstranit </a:t>
            </a:r>
            <a:r>
              <a:rPr lang="cs-CZ" dirty="0" smtClean="0"/>
              <a:t>skutečné nebo domnělé ohrožení ze </a:t>
            </a:r>
            <a:r>
              <a:rPr lang="cs-CZ" dirty="0"/>
              <a:t>strany protivníka)</a:t>
            </a:r>
          </a:p>
          <a:p>
            <a:r>
              <a:rPr lang="cs-CZ" b="1" dirty="0"/>
              <a:t>války ze zásady </a:t>
            </a:r>
            <a:r>
              <a:rPr lang="cs-CZ" dirty="0"/>
              <a:t>(cílem je </a:t>
            </a:r>
            <a:r>
              <a:rPr lang="cs-CZ" dirty="0" smtClean="0"/>
              <a:t>šíření ideologie – křižácké výpravy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4429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Příčiny jsou na úrovni…mezinárodních vztahů x států x rozhodnutí jednotlivců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u="sng" dirty="0" smtClean="0"/>
              <a:t>Mezinárodních vztahů?</a:t>
            </a:r>
          </a:p>
          <a:p>
            <a:endParaRPr lang="cs-CZ" dirty="0"/>
          </a:p>
          <a:p>
            <a:r>
              <a:rPr lang="cs-CZ" dirty="0"/>
              <a:t>změny v </a:t>
            </a:r>
            <a:r>
              <a:rPr lang="cs-CZ" dirty="0" smtClean="0"/>
              <a:t>rozložení moci</a:t>
            </a:r>
            <a:endParaRPr lang="cs-CZ" dirty="0"/>
          </a:p>
          <a:p>
            <a:r>
              <a:rPr lang="cs-CZ" dirty="0" smtClean="0"/>
              <a:t>r</a:t>
            </a:r>
            <a:r>
              <a:rPr lang="cs-CZ" dirty="0" smtClean="0"/>
              <a:t>egionální </a:t>
            </a:r>
            <a:r>
              <a:rPr lang="cs-CZ" dirty="0" smtClean="0"/>
              <a:t>rivality </a:t>
            </a:r>
            <a:r>
              <a:rPr lang="cs-CZ" dirty="0"/>
              <a:t>(konflikt v </a:t>
            </a:r>
            <a:r>
              <a:rPr lang="cs-CZ" dirty="0" smtClean="0"/>
              <a:t>sousední zemi - možnost přenesení v </a:t>
            </a:r>
            <a:r>
              <a:rPr lang="cs-CZ" dirty="0"/>
              <a:t>případě, že </a:t>
            </a:r>
            <a:r>
              <a:rPr lang="cs-CZ" dirty="0" smtClean="0"/>
              <a:t>země jsou kulturně nebo </a:t>
            </a:r>
            <a:r>
              <a:rPr lang="cs-CZ" dirty="0"/>
              <a:t>ekonomicky </a:t>
            </a:r>
            <a:r>
              <a:rPr lang="cs-CZ" dirty="0" smtClean="0"/>
              <a:t>provázané)</a:t>
            </a:r>
          </a:p>
          <a:p>
            <a:r>
              <a:rPr lang="cs-CZ" dirty="0" smtClean="0"/>
              <a:t>růst množství zbraní a </a:t>
            </a:r>
            <a:r>
              <a:rPr lang="cs-CZ" dirty="0"/>
              <a:t>jejich inovace (</a:t>
            </a:r>
            <a:r>
              <a:rPr lang="cs-CZ" dirty="0" smtClean="0"/>
              <a:t>bezpečnostní dilema!)</a:t>
            </a:r>
          </a:p>
          <a:p>
            <a:r>
              <a:rPr lang="cs-CZ" dirty="0" smtClean="0"/>
              <a:t>g</a:t>
            </a:r>
            <a:r>
              <a:rPr lang="cs-CZ" dirty="0" smtClean="0"/>
              <a:t>lobální </a:t>
            </a:r>
            <a:r>
              <a:rPr lang="cs-CZ" dirty="0" smtClean="0"/>
              <a:t>nevojenské hrozby</a:t>
            </a:r>
            <a:r>
              <a:rPr lang="cs-CZ" dirty="0"/>
              <a:t>: </a:t>
            </a:r>
            <a:r>
              <a:rPr lang="cs-CZ" dirty="0" smtClean="0"/>
              <a:t>mezinárodní kriminální gangy</a:t>
            </a:r>
            <a:r>
              <a:rPr lang="cs-CZ" dirty="0"/>
              <a:t>, </a:t>
            </a:r>
            <a:r>
              <a:rPr lang="cs-CZ" dirty="0" smtClean="0"/>
              <a:t>teroristické skupiny</a:t>
            </a:r>
            <a:r>
              <a:rPr lang="cs-CZ" dirty="0"/>
              <a:t>, </a:t>
            </a:r>
            <a:r>
              <a:rPr lang="cs-CZ" dirty="0" smtClean="0"/>
              <a:t>ekonomická destabilizace</a:t>
            </a:r>
            <a:r>
              <a:rPr lang="cs-CZ" dirty="0"/>
              <a:t>, </a:t>
            </a:r>
            <a:r>
              <a:rPr lang="cs-CZ" dirty="0" smtClean="0"/>
              <a:t>environmentální degradace</a:t>
            </a:r>
            <a:r>
              <a:rPr lang="cs-CZ" dirty="0"/>
              <a:t>, nedostatek přírodních zdrojů</a:t>
            </a:r>
            <a:r>
              <a:rPr lang="cs-CZ" dirty="0" smtClean="0"/>
              <a:t>…)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05165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u="sng" dirty="0" smtClean="0"/>
              <a:t>Států?</a:t>
            </a:r>
          </a:p>
          <a:p>
            <a:endParaRPr lang="cs-CZ" dirty="0" smtClean="0"/>
          </a:p>
          <a:p>
            <a:r>
              <a:rPr lang="cs-CZ" dirty="0" smtClean="0"/>
              <a:t>kolaps </a:t>
            </a:r>
            <a:r>
              <a:rPr lang="cs-CZ" dirty="0"/>
              <a:t>státu</a:t>
            </a:r>
          </a:p>
          <a:p>
            <a:r>
              <a:rPr lang="cs-CZ" dirty="0"/>
              <a:t>změny politických režimů</a:t>
            </a:r>
          </a:p>
          <a:p>
            <a:r>
              <a:rPr lang="cs-CZ" b="1" dirty="0"/>
              <a:t>nacionalismus, náboženský extremismus</a:t>
            </a:r>
            <a:endParaRPr lang="cs-CZ" dirty="0"/>
          </a:p>
          <a:p>
            <a:r>
              <a:rPr lang="cs-CZ" dirty="0"/>
              <a:t>spory o </a:t>
            </a:r>
            <a:r>
              <a:rPr lang="cs-CZ" dirty="0" smtClean="0"/>
              <a:t>přírodní zdroje</a:t>
            </a:r>
            <a:endParaRPr lang="cs-CZ" dirty="0"/>
          </a:p>
          <a:p>
            <a:r>
              <a:rPr lang="cs-CZ" dirty="0"/>
              <a:t>dopady kolonialismu</a:t>
            </a:r>
          </a:p>
          <a:p>
            <a:r>
              <a:rPr lang="cs-CZ" dirty="0"/>
              <a:t>nerovnoměrný rozvoj (</a:t>
            </a:r>
            <a:r>
              <a:rPr lang="cs-CZ" dirty="0" smtClean="0"/>
              <a:t>zvlášť nebezpečná je </a:t>
            </a:r>
            <a:r>
              <a:rPr lang="cs-CZ" dirty="0"/>
              <a:t>nezaměstnanost mládeže)</a:t>
            </a:r>
          </a:p>
          <a:p>
            <a:r>
              <a:rPr lang="cs-CZ" dirty="0" smtClean="0"/>
              <a:t>r</a:t>
            </a:r>
            <a:r>
              <a:rPr lang="cs-CZ" dirty="0" smtClean="0"/>
              <a:t>epresivní </a:t>
            </a:r>
            <a:r>
              <a:rPr lang="cs-CZ" dirty="0" smtClean="0"/>
              <a:t>režimy</a:t>
            </a:r>
            <a:endParaRPr lang="cs-CZ" dirty="0"/>
          </a:p>
          <a:p>
            <a:r>
              <a:rPr lang="cs-CZ" dirty="0"/>
              <a:t>historie, </a:t>
            </a:r>
            <a:r>
              <a:rPr lang="cs-CZ" dirty="0" smtClean="0"/>
              <a:t>předchozí konflikty </a:t>
            </a:r>
            <a:r>
              <a:rPr lang="cs-CZ" dirty="0"/>
              <a:t>(konflikt stát ekonomicky </a:t>
            </a:r>
            <a:r>
              <a:rPr lang="cs-CZ" dirty="0" smtClean="0"/>
              <a:t>vyčerpá - je náchylnější k </a:t>
            </a:r>
            <a:r>
              <a:rPr lang="cs-CZ" dirty="0"/>
              <a:t>dalšímu konfliktu)</a:t>
            </a:r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9058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b="1" dirty="0"/>
              <a:t>Soutěž </a:t>
            </a:r>
            <a:r>
              <a:rPr lang="cs-CZ" dirty="0"/>
              <a:t>– aktéři se snaží dosáhnout téhož cíle na úkor ostatních, ale v rámci pravidel platných pro všechny, jejichž dodržování stojí nad zájmy aktérů (dodržení pravidel je důležitější než dosažení cíle)</a:t>
            </a:r>
          </a:p>
          <a:p>
            <a:endParaRPr lang="cs-CZ" b="1" dirty="0"/>
          </a:p>
          <a:p>
            <a:endParaRPr lang="cs-CZ" dirty="0"/>
          </a:p>
        </p:txBody>
      </p:sp>
      <p:pic>
        <p:nvPicPr>
          <p:cNvPr id="2050" name="Picture 2" descr="http://www.ardentsupporttech.com/blog/wp-content/uploads/2014/03/Running-Imag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52936"/>
            <a:ext cx="497542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127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Kontroverznější příčiny válek na úrovni států:</a:t>
            </a:r>
          </a:p>
          <a:p>
            <a:endParaRPr lang="cs-CZ" dirty="0"/>
          </a:p>
          <a:p>
            <a:pPr lvl="1"/>
            <a:r>
              <a:rPr lang="cs-CZ" dirty="0" smtClean="0"/>
              <a:t>míra </a:t>
            </a:r>
            <a:r>
              <a:rPr lang="cs-CZ" dirty="0"/>
              <a:t>rizik a možných </a:t>
            </a:r>
            <a:r>
              <a:rPr lang="cs-CZ" dirty="0" smtClean="0"/>
              <a:t>zisků spojených </a:t>
            </a:r>
            <a:r>
              <a:rPr lang="cs-CZ" dirty="0"/>
              <a:t>s válkou (státy „uvažují</a:t>
            </a:r>
            <a:r>
              <a:rPr lang="cs-CZ" dirty="0" smtClean="0"/>
              <a:t>“ ekonomicky</a:t>
            </a:r>
            <a:r>
              <a:rPr lang="cs-CZ" dirty="0"/>
              <a:t>, k válce se uchýlí, </a:t>
            </a:r>
            <a:r>
              <a:rPr lang="cs-CZ" dirty="0" smtClean="0"/>
              <a:t>když je </a:t>
            </a:r>
            <a:r>
              <a:rPr lang="cs-CZ" dirty="0"/>
              <a:t>riziko prohry </a:t>
            </a:r>
            <a:r>
              <a:rPr lang="cs-CZ" dirty="0" smtClean="0"/>
              <a:t>malé a </a:t>
            </a:r>
            <a:r>
              <a:rPr lang="cs-CZ" dirty="0"/>
              <a:t>zisk lákavý </a:t>
            </a:r>
            <a:endParaRPr lang="cs-CZ" dirty="0" smtClean="0"/>
          </a:p>
          <a:p>
            <a:pPr lvl="1"/>
            <a:r>
              <a:rPr lang="cs-CZ" dirty="0" smtClean="0"/>
              <a:t>chudoba </a:t>
            </a:r>
            <a:r>
              <a:rPr lang="cs-CZ" dirty="0"/>
              <a:t>(státy </a:t>
            </a:r>
            <a:r>
              <a:rPr lang="cs-CZ" dirty="0" smtClean="0"/>
              <a:t>chtějí válkami </a:t>
            </a:r>
            <a:r>
              <a:rPr lang="cs-CZ" dirty="0"/>
              <a:t>vyřešit problém chudoby</a:t>
            </a:r>
            <a:r>
              <a:rPr lang="cs-CZ" dirty="0" smtClean="0"/>
              <a:t>)</a:t>
            </a:r>
          </a:p>
          <a:p>
            <a:pPr lvl="1"/>
            <a:r>
              <a:rPr lang="cs-CZ" dirty="0"/>
              <a:t>hypotéza obětního beránka (před vnitropolitickými boji a nejednotou stát ochrání nejlépe společný vnější nepřítel, válka s ním odvrací pozornost od vnitřních </a:t>
            </a:r>
            <a:r>
              <a:rPr lang="cs-CZ" dirty="0" smtClean="0"/>
              <a:t>problémů</a:t>
            </a:r>
            <a:endParaRPr lang="cs-CZ" dirty="0"/>
          </a:p>
          <a:p>
            <a:pPr lvl="1"/>
            <a:r>
              <a:rPr lang="cs-CZ" dirty="0"/>
              <a:t>povaha vládnoucího režimu (nikdy proti </a:t>
            </a:r>
            <a:r>
              <a:rPr lang="cs-CZ" dirty="0" smtClean="0"/>
              <a:t>sobě nebojují demokratické státy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5150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074" y="1628800"/>
            <a:ext cx="8350678" cy="481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5255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 smtClean="0"/>
              <a:t>Rozhodnutí jednotlivců?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l</a:t>
            </a:r>
            <a:r>
              <a:rPr lang="cs-CZ" dirty="0" smtClean="0"/>
              <a:t>idská </a:t>
            </a:r>
            <a:r>
              <a:rPr lang="cs-CZ" dirty="0" smtClean="0"/>
              <a:t>přirozenost</a:t>
            </a:r>
            <a:endParaRPr lang="cs-CZ" dirty="0"/>
          </a:p>
          <a:p>
            <a:r>
              <a:rPr lang="cs-CZ" dirty="0" smtClean="0"/>
              <a:t>c</a:t>
            </a:r>
            <a:r>
              <a:rPr lang="cs-CZ" dirty="0" smtClean="0"/>
              <a:t>hybné </a:t>
            </a:r>
            <a:r>
              <a:rPr lang="cs-CZ" dirty="0" smtClean="0"/>
              <a:t>vnímání protivníka</a:t>
            </a:r>
            <a:r>
              <a:rPr lang="cs-CZ" dirty="0"/>
              <a:t>, </a:t>
            </a:r>
            <a:r>
              <a:rPr lang="cs-CZ" dirty="0" smtClean="0"/>
              <a:t>nesprávná interpretace</a:t>
            </a:r>
            <a:r>
              <a:rPr lang="cs-CZ" dirty="0"/>
              <a:t>, </a:t>
            </a:r>
            <a:r>
              <a:rPr lang="cs-CZ" dirty="0" smtClean="0"/>
              <a:t>komunikační problémy</a:t>
            </a:r>
            <a:endParaRPr lang="cs-CZ" dirty="0"/>
          </a:p>
          <a:p>
            <a:r>
              <a:rPr lang="cs-CZ" dirty="0"/>
              <a:t>nekvalitní/ </a:t>
            </a:r>
            <a:r>
              <a:rPr lang="cs-CZ" dirty="0" smtClean="0"/>
              <a:t>nekompetentní vedení</a:t>
            </a:r>
            <a:endParaRPr lang="cs-CZ" dirty="0"/>
          </a:p>
          <a:p>
            <a:r>
              <a:rPr lang="cs-CZ" dirty="0"/>
              <a:t>hypotéza </a:t>
            </a:r>
            <a:r>
              <a:rPr lang="cs-CZ" dirty="0" smtClean="0"/>
              <a:t>kazisvětů (</a:t>
            </a:r>
            <a:r>
              <a:rPr lang="cs-CZ" dirty="0"/>
              <a:t>při politických rozhodováních </a:t>
            </a:r>
            <a:r>
              <a:rPr lang="cs-CZ" dirty="0" smtClean="0"/>
              <a:t>dokáží zastánci </a:t>
            </a:r>
            <a:r>
              <a:rPr lang="cs-CZ" dirty="0"/>
              <a:t>silových </a:t>
            </a:r>
            <a:r>
              <a:rPr lang="cs-CZ" dirty="0" smtClean="0"/>
              <a:t>řešení lépe </a:t>
            </a:r>
            <a:r>
              <a:rPr lang="cs-CZ" dirty="0"/>
              <a:t>prosadit </a:t>
            </a:r>
            <a:r>
              <a:rPr lang="cs-CZ" dirty="0" smtClean="0"/>
              <a:t>své názory</a:t>
            </a:r>
            <a:r>
              <a:rPr lang="cs-CZ" dirty="0"/>
              <a:t>) </a:t>
            </a:r>
          </a:p>
          <a:p>
            <a:endParaRPr lang="cs-CZ" dirty="0"/>
          </a:p>
          <a:p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xmlns="" val="139623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Dlouhodobé trendy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Je válek stále více?</a:t>
            </a:r>
          </a:p>
          <a:p>
            <a:r>
              <a:rPr lang="cs-CZ" dirty="0" smtClean="0"/>
              <a:t>Které typy </a:t>
            </a:r>
            <a:r>
              <a:rPr lang="cs-CZ" dirty="0"/>
              <a:t>ozbrojených </a:t>
            </a:r>
            <a:r>
              <a:rPr lang="cs-CZ" dirty="0" smtClean="0"/>
              <a:t>konfliktů převažují</a:t>
            </a:r>
            <a:r>
              <a:rPr lang="cs-CZ" dirty="0"/>
              <a:t>?</a:t>
            </a:r>
          </a:p>
          <a:p>
            <a:r>
              <a:rPr lang="cs-CZ" dirty="0" smtClean="0"/>
              <a:t>Jaká je regionální distribuce </a:t>
            </a:r>
            <a:r>
              <a:rPr lang="cs-CZ" dirty="0"/>
              <a:t>ozbrojených konfliktů?</a:t>
            </a:r>
          </a:p>
          <a:p>
            <a:r>
              <a:rPr lang="cs-CZ" dirty="0"/>
              <a:t>Jsou války stále více destruktivní?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1893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Počet ozbrojených konfliktů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6984776" cy="506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0392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Zemřelí v boji 1946 - 2002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776864" cy="504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359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Uprchlíci ve světě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0749"/>
            <a:ext cx="7632848" cy="494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8237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Konflikty 1900 - 1918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Koloniální konflikty, občanské války</a:t>
            </a:r>
          </a:p>
          <a:p>
            <a:r>
              <a:rPr lang="cs-CZ" dirty="0" smtClean="0"/>
              <a:t>Mezinárodní konflikty – střety národů</a:t>
            </a:r>
            <a:endParaRPr lang="cs-CZ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4"/>
            <a:ext cx="7560840" cy="3760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6398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Konflikty 1919 - 1945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Spíše mezinárodní konflikty, konflikty ideologií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7833396" cy="370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7826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Konflikty 1946 - 1989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Přesun v VS do RZ, občanské války</a:t>
            </a:r>
          </a:p>
          <a:p>
            <a:r>
              <a:rPr lang="cs-CZ" dirty="0" smtClean="0"/>
              <a:t>Konflikty s odlišnou ideologií, aktéři USA a SSSR – podpora, ekonomické, politické cíle</a:t>
            </a:r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2936"/>
            <a:ext cx="7272808" cy="355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4597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-274320"/>
            <a:r>
              <a:rPr lang="cs-CZ" b="1" dirty="0"/>
              <a:t>Konflikt </a:t>
            </a:r>
            <a:r>
              <a:rPr lang="cs-CZ" dirty="0"/>
              <a:t>– aktéři se snaží dosáhnout téhož cíle na úkor ostatních, jejich pozornost je ale upřena přednostně na konkurenty, nikoliv na dosažení cíle jako při soutěži</a:t>
            </a:r>
          </a:p>
          <a:p>
            <a:endParaRPr lang="cs-CZ" dirty="0"/>
          </a:p>
        </p:txBody>
      </p:sp>
      <p:pic>
        <p:nvPicPr>
          <p:cNvPr id="3074" name="Picture 2" descr="http://data.kratzberg.de/images/2011/06/30/3-4e0c6c7e353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01552"/>
            <a:ext cx="5256584" cy="337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711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Konflikty po roce 1990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Aktéry spojují kulturní znaky (jazyk, náboženství), zásahy VS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245" y="2420888"/>
            <a:ext cx="7820144" cy="372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3132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Současnost </a:t>
            </a: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1484784"/>
            <a:ext cx="824298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4496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Vývoj počtu obětí z řad humanitárních pracovníků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 descr="http://www.cepsr.com/img/nedvedicka201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334" y="1556792"/>
            <a:ext cx="8452155" cy="475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439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o některých trendech se vedou spory, na jednom se ale všechny studie shodují</a:t>
            </a:r>
            <a:r>
              <a:rPr lang="cs-CZ" dirty="0" smtClean="0"/>
              <a:t>:</a:t>
            </a:r>
          </a:p>
          <a:p>
            <a:r>
              <a:rPr lang="cs-CZ" dirty="0" smtClean="0"/>
              <a:t>Před </a:t>
            </a:r>
            <a:r>
              <a:rPr lang="cs-CZ" dirty="0"/>
              <a:t>rokem1950: 80% všech </a:t>
            </a:r>
            <a:r>
              <a:rPr lang="cs-CZ" dirty="0" smtClean="0"/>
              <a:t>obětí válečných konfliktů byli </a:t>
            </a:r>
            <a:r>
              <a:rPr lang="cs-CZ" dirty="0"/>
              <a:t>vojáci</a:t>
            </a:r>
          </a:p>
          <a:p>
            <a:r>
              <a:rPr lang="cs-CZ" dirty="0"/>
              <a:t>Po roce 1950: 75</a:t>
            </a:r>
            <a:r>
              <a:rPr lang="cs-CZ" dirty="0" smtClean="0"/>
              <a:t>% obětí tvoří civilisté</a:t>
            </a:r>
            <a:endParaRPr lang="cs-CZ" dirty="0"/>
          </a:p>
          <a:p>
            <a:r>
              <a:rPr lang="cs-CZ" dirty="0"/>
              <a:t>Současnost: </a:t>
            </a:r>
            <a:r>
              <a:rPr lang="cs-CZ" dirty="0" smtClean="0"/>
              <a:t>až 90 </a:t>
            </a:r>
            <a:r>
              <a:rPr lang="cs-CZ" dirty="0"/>
              <a:t>% </a:t>
            </a:r>
            <a:r>
              <a:rPr lang="cs-CZ" dirty="0" smtClean="0"/>
              <a:t>obětí jsou </a:t>
            </a:r>
            <a:r>
              <a:rPr lang="cs-CZ" dirty="0"/>
              <a:t>civilisté</a:t>
            </a:r>
          </a:p>
          <a:p>
            <a:endParaRPr lang="cs-CZ" dirty="0"/>
          </a:p>
          <a:p>
            <a:r>
              <a:rPr lang="cs-CZ" dirty="0" smtClean="0"/>
              <a:t>Nejméně 2/3 </a:t>
            </a:r>
            <a:r>
              <a:rPr lang="cs-CZ" dirty="0"/>
              <a:t>současných </a:t>
            </a:r>
            <a:r>
              <a:rPr lang="cs-CZ" dirty="0" smtClean="0"/>
              <a:t>konfliktů má kořeny </a:t>
            </a:r>
            <a:r>
              <a:rPr lang="cs-CZ" dirty="0"/>
              <a:t>v etnických nebo náboženských rozdílech </a:t>
            </a:r>
          </a:p>
          <a:p>
            <a:endParaRPr lang="cs-CZ" dirty="0"/>
          </a:p>
        </p:txBody>
      </p:sp>
      <p:pic>
        <p:nvPicPr>
          <p:cNvPr id="14338" name="Picture 2" descr="http://newsimg.bbc.co.uk/media/images/40919000/jpg/_40919326_bluehelmet_203af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56992"/>
            <a:ext cx="1933575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960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za 5 bodů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 současném světě často do probíhajících konfliktů vstupují třetí strany (velmoci, organizace), které se snaží pomoci řešení daného konfliktu. Je to skutečně vhodný postup?</a:t>
            </a:r>
          </a:p>
          <a:p>
            <a:r>
              <a:rPr lang="cs-CZ" dirty="0" smtClean="0"/>
              <a:t>Rozdělte se na dvě skupiny, každá skupina si potom určí mluvčího</a:t>
            </a:r>
          </a:p>
          <a:p>
            <a:pPr lvl="1"/>
            <a:r>
              <a:rPr lang="cs-CZ" dirty="0" smtClean="0"/>
              <a:t>Jedna skupina brání názor, že konflikt si mají aktéři vyřídit pouze mezi sebou</a:t>
            </a:r>
          </a:p>
          <a:p>
            <a:pPr lvl="1"/>
            <a:r>
              <a:rPr lang="cs-CZ" dirty="0" smtClean="0"/>
              <a:t>Druhá skupina – zásahy velmocí (společenství) jsou nutné a vhodné</a:t>
            </a:r>
          </a:p>
          <a:p>
            <a:r>
              <a:rPr lang="cs-CZ" dirty="0" smtClean="0"/>
              <a:t>Při přípravě obhajoby svého  názoru se zaměřte na: vznik konfliktu, průběh konfliktu, řešení a důsledky jednotlivých postupů - oběti, území, ekonomika apod.</a:t>
            </a:r>
          </a:p>
          <a:p>
            <a:r>
              <a:rPr lang="cs-CZ" dirty="0" smtClean="0"/>
              <a:t>Vaším úkolem je během diskuse vždy primárně vyvrátit (zpochybnit) obhajobu druhé skupiny pomocí argumentů (argument – není to správné se nebere v potaz)</a:t>
            </a:r>
          </a:p>
          <a:p>
            <a:r>
              <a:rPr lang="cs-CZ" dirty="0" smtClean="0"/>
              <a:t>Na přípravu máte 20 min</a:t>
            </a:r>
          </a:p>
        </p:txBody>
      </p:sp>
    </p:spTree>
    <p:extLst>
      <p:ext uri="{BB962C8B-B14F-4D97-AF65-F5344CB8AC3E}">
        <p14:creationId xmlns:p14="http://schemas.microsoft.com/office/powerpoint/2010/main" xmlns="" val="146058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 konfliktu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cs-CZ" dirty="0"/>
          </a:p>
          <a:p>
            <a:r>
              <a:rPr lang="cs-CZ" b="1" dirty="0" smtClean="0"/>
              <a:t>Únik</a:t>
            </a:r>
            <a:endParaRPr lang="cs-CZ" dirty="0"/>
          </a:p>
          <a:p>
            <a:pPr lvl="1"/>
            <a:r>
              <a:rPr lang="cs-CZ" dirty="0" smtClean="0"/>
              <a:t>jedna </a:t>
            </a:r>
            <a:r>
              <a:rPr lang="cs-CZ" dirty="0"/>
              <a:t>ze stran se </a:t>
            </a:r>
            <a:r>
              <a:rPr lang="cs-CZ" dirty="0" smtClean="0"/>
              <a:t>dobrovolně separuje </a:t>
            </a:r>
            <a:r>
              <a:rPr lang="cs-CZ" dirty="0"/>
              <a:t>od druhé, styky jsou přerušeny</a:t>
            </a:r>
          </a:p>
          <a:p>
            <a:r>
              <a:rPr lang="cs-CZ" b="1" dirty="0" smtClean="0"/>
              <a:t>Ústupek</a:t>
            </a:r>
          </a:p>
          <a:p>
            <a:pPr lvl="1"/>
            <a:r>
              <a:rPr lang="cs-CZ" dirty="0" smtClean="0"/>
              <a:t>jedna </a:t>
            </a:r>
            <a:r>
              <a:rPr lang="cs-CZ" dirty="0"/>
              <a:t>ze stran </a:t>
            </a:r>
            <a:r>
              <a:rPr lang="cs-CZ" dirty="0" smtClean="0"/>
              <a:t>změní své cíle</a:t>
            </a:r>
            <a:r>
              <a:rPr lang="cs-CZ" dirty="0"/>
              <a:t>, by udržela </a:t>
            </a:r>
            <a:r>
              <a:rPr lang="cs-CZ" dirty="0" smtClean="0"/>
              <a:t>dobré vztahy </a:t>
            </a:r>
            <a:r>
              <a:rPr lang="cs-CZ" dirty="0"/>
              <a:t>s protivníkem</a:t>
            </a:r>
          </a:p>
          <a:p>
            <a:r>
              <a:rPr lang="cs-CZ" b="1" dirty="0" smtClean="0"/>
              <a:t>Útok</a:t>
            </a:r>
          </a:p>
          <a:p>
            <a:pPr lvl="1"/>
            <a:r>
              <a:rPr lang="cs-CZ" dirty="0" smtClean="0"/>
              <a:t>Dosažení cíle </a:t>
            </a:r>
            <a:r>
              <a:rPr lang="cs-CZ" dirty="0"/>
              <a:t>je důležitější, </a:t>
            </a:r>
            <a:r>
              <a:rPr lang="cs-CZ" dirty="0" smtClean="0"/>
              <a:t>než narušení</a:t>
            </a:r>
            <a:r>
              <a:rPr lang="cs-CZ" dirty="0"/>
              <a:t>/ </a:t>
            </a:r>
            <a:r>
              <a:rPr lang="cs-CZ" dirty="0" smtClean="0"/>
              <a:t>zničení vztahů s </a:t>
            </a:r>
            <a:r>
              <a:rPr lang="cs-CZ" dirty="0"/>
              <a:t>protivníkem</a:t>
            </a:r>
          </a:p>
          <a:p>
            <a:r>
              <a:rPr lang="cs-CZ" b="1" dirty="0"/>
              <a:t>Kompromis </a:t>
            </a:r>
            <a:endParaRPr lang="cs-CZ" dirty="0"/>
          </a:p>
          <a:p>
            <a:pPr lvl="1"/>
            <a:r>
              <a:rPr lang="cs-CZ" dirty="0" smtClean="0"/>
              <a:t>Obě strany částečně sleví ze </a:t>
            </a:r>
            <a:r>
              <a:rPr lang="cs-CZ" dirty="0"/>
              <a:t>svých cílů, aby </a:t>
            </a:r>
            <a:r>
              <a:rPr lang="cs-CZ" dirty="0" smtClean="0"/>
              <a:t>obě mohly </a:t>
            </a:r>
            <a:r>
              <a:rPr lang="cs-CZ" dirty="0"/>
              <a:t>být </a:t>
            </a:r>
            <a:r>
              <a:rPr lang="cs-CZ" dirty="0" smtClean="0"/>
              <a:t>částečně uspokojeny </a:t>
            </a:r>
            <a:r>
              <a:rPr lang="cs-CZ" dirty="0"/>
              <a:t>(chápáno jako „nejspravedlivější</a:t>
            </a:r>
            <a:r>
              <a:rPr lang="cs-CZ" dirty="0" smtClean="0"/>
              <a:t>“ –</a:t>
            </a:r>
            <a:r>
              <a:rPr lang="cs-CZ" dirty="0"/>
              <a:t>v praxi ale může vést k tomu, že jsou </a:t>
            </a:r>
            <a:r>
              <a:rPr lang="cs-CZ" dirty="0" smtClean="0"/>
              <a:t>obě strany </a:t>
            </a:r>
            <a:r>
              <a:rPr lang="cs-CZ" dirty="0"/>
              <a:t>ukřivděny)</a:t>
            </a:r>
          </a:p>
          <a:p>
            <a:r>
              <a:rPr lang="cs-CZ" b="1" dirty="0" smtClean="0"/>
              <a:t>Dohoda</a:t>
            </a:r>
            <a:endParaRPr lang="cs-CZ" dirty="0"/>
          </a:p>
          <a:p>
            <a:pPr lvl="1"/>
            <a:r>
              <a:rPr lang="cs-CZ" dirty="0" smtClean="0"/>
              <a:t>Hledá se </a:t>
            </a:r>
            <a:r>
              <a:rPr lang="cs-CZ" dirty="0"/>
              <a:t>řešení, </a:t>
            </a:r>
            <a:r>
              <a:rPr lang="cs-CZ" dirty="0" smtClean="0"/>
              <a:t>které obě strany považují za výhodné (</a:t>
            </a:r>
            <a:r>
              <a:rPr lang="cs-CZ" dirty="0"/>
              <a:t>na rozdíl od „čistého</a:t>
            </a:r>
            <a:r>
              <a:rPr lang="cs-CZ" dirty="0" smtClean="0"/>
              <a:t>“ kompromisu nezanechává pocit </a:t>
            </a:r>
            <a:r>
              <a:rPr lang="cs-CZ" dirty="0"/>
              <a:t>křivdy, je východiskem k možným dobrým vztahům obou stran)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9548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Reálně…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dirty="0"/>
              <a:t>strany se dohodnou</a:t>
            </a:r>
          </a:p>
          <a:p>
            <a:r>
              <a:rPr lang="cs-CZ" dirty="0" smtClean="0"/>
              <a:t>Silnější strana </a:t>
            </a:r>
            <a:r>
              <a:rPr lang="cs-CZ" dirty="0"/>
              <a:t>vyhraje</a:t>
            </a:r>
          </a:p>
          <a:p>
            <a:r>
              <a:rPr lang="cs-CZ" dirty="0"/>
              <a:t>zásahem </a:t>
            </a:r>
            <a:r>
              <a:rPr lang="cs-CZ" dirty="0" smtClean="0"/>
              <a:t>třetí strany </a:t>
            </a:r>
            <a:r>
              <a:rPr lang="cs-CZ" dirty="0"/>
              <a:t>je stranám vnuceno řešení</a:t>
            </a:r>
          </a:p>
          <a:p>
            <a:r>
              <a:rPr lang="cs-CZ" dirty="0" smtClean="0"/>
              <a:t>Zmizí předmět </a:t>
            </a:r>
            <a:r>
              <a:rPr lang="cs-CZ" dirty="0"/>
              <a:t>sporu (např. zdroj surovin) nebo aktéři zjistí, že jeho </a:t>
            </a:r>
            <a:r>
              <a:rPr lang="cs-CZ" dirty="0" smtClean="0"/>
              <a:t>rozdělení je </a:t>
            </a:r>
            <a:r>
              <a:rPr lang="cs-CZ" dirty="0"/>
              <a:t>efektivnější, </a:t>
            </a:r>
            <a:r>
              <a:rPr lang="cs-CZ" dirty="0" smtClean="0"/>
              <a:t>než vedení sporu</a:t>
            </a:r>
            <a:endParaRPr lang="cs-CZ" dirty="0"/>
          </a:p>
          <a:p>
            <a:r>
              <a:rPr lang="cs-CZ" dirty="0"/>
              <a:t>u </a:t>
            </a:r>
            <a:r>
              <a:rPr lang="cs-CZ" dirty="0" smtClean="0"/>
              <a:t>konfliktů s </a:t>
            </a:r>
            <a:r>
              <a:rPr lang="cs-CZ" dirty="0"/>
              <a:t>více příčinami dojde k </a:t>
            </a:r>
            <a:r>
              <a:rPr lang="cs-CZ" dirty="0" smtClean="0"/>
              <a:t>výměně „</a:t>
            </a:r>
            <a:r>
              <a:rPr lang="cs-CZ" dirty="0"/>
              <a:t>kus za kus</a:t>
            </a:r>
            <a:r>
              <a:rPr lang="cs-CZ" dirty="0" smtClean="0"/>
              <a:t>“ (</a:t>
            </a:r>
            <a:r>
              <a:rPr lang="cs-CZ" dirty="0"/>
              <a:t>jeden protivník </a:t>
            </a:r>
            <a:r>
              <a:rPr lang="cs-CZ" dirty="0" smtClean="0"/>
              <a:t>získá A</a:t>
            </a:r>
            <a:r>
              <a:rPr lang="cs-CZ" dirty="0"/>
              <a:t>, druhý </a:t>
            </a:r>
            <a:r>
              <a:rPr lang="cs-CZ" dirty="0" smtClean="0"/>
              <a:t>získá B</a:t>
            </a:r>
            <a:r>
              <a:rPr lang="cs-CZ" dirty="0"/>
              <a:t>)</a:t>
            </a:r>
          </a:p>
          <a:p>
            <a:r>
              <a:rPr lang="cs-CZ" dirty="0" smtClean="0"/>
              <a:t>Změní se </a:t>
            </a:r>
            <a:r>
              <a:rPr lang="cs-CZ" dirty="0"/>
              <a:t>priority zájmu některého z </a:t>
            </a:r>
            <a:r>
              <a:rPr lang="cs-CZ" dirty="0" smtClean="0"/>
              <a:t>aktérů (</a:t>
            </a:r>
            <a:r>
              <a:rPr lang="cs-CZ" dirty="0"/>
              <a:t>např. </a:t>
            </a:r>
            <a:r>
              <a:rPr lang="cs-CZ" dirty="0" smtClean="0"/>
              <a:t>po výměně politických </a:t>
            </a:r>
            <a:r>
              <a:rPr lang="cs-CZ" dirty="0"/>
              <a:t>elit), podstata sporu přestane být aktuální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62481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Role mezinárodních společenství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obecným cílem je napomoci </a:t>
            </a:r>
            <a:r>
              <a:rPr lang="cs-CZ" dirty="0" smtClean="0"/>
              <a:t>řešení </a:t>
            </a:r>
          </a:p>
          <a:p>
            <a:r>
              <a:rPr lang="cs-CZ" dirty="0" smtClean="0"/>
              <a:t>Proč ale </a:t>
            </a:r>
            <a:r>
              <a:rPr lang="cs-CZ" dirty="0"/>
              <a:t>ne taktika: „Nechme je vyřídit si to mezi sebou</a:t>
            </a:r>
            <a:r>
              <a:rPr lang="cs-CZ" dirty="0" smtClean="0"/>
              <a:t>!“ event</a:t>
            </a:r>
            <a:r>
              <a:rPr lang="cs-CZ" dirty="0"/>
              <a:t>. zasahovat vůbec?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146" name="Picture 2" descr="http://www.fotoaparat.cz/g/09/04/07/624415_49c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284984"/>
            <a:ext cx="4509120" cy="3006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3922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mírové/nenásilné řešení preferováno vůči válce/násilnému řešení</a:t>
            </a:r>
          </a:p>
          <a:p>
            <a:r>
              <a:rPr lang="cs-CZ" dirty="0" smtClean="0"/>
              <a:t>Klíčové otázky: </a:t>
            </a:r>
          </a:p>
          <a:p>
            <a:pPr lvl="1"/>
            <a:r>
              <a:rPr lang="cs-CZ" dirty="0" smtClean="0"/>
              <a:t>Lze skutečně trvale řešit každý z probíhajících konfliktů?</a:t>
            </a:r>
          </a:p>
          <a:p>
            <a:pPr lvl="1"/>
            <a:r>
              <a:rPr lang="cs-CZ" dirty="0" smtClean="0"/>
              <a:t>Co je to vlastně mír? Jaké řešení považovat za „úspěšné“?</a:t>
            </a:r>
          </a:p>
          <a:p>
            <a:endParaRPr lang="cs-CZ" dirty="0"/>
          </a:p>
        </p:txBody>
      </p:sp>
      <p:pic>
        <p:nvPicPr>
          <p:cNvPr id="68610" name="Picture 2" descr="http://img.cz.prg.cmestatic.com/media/images/original/Sep2013/1560315.jpg?d41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717032"/>
            <a:ext cx="3744416" cy="25845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Role mezinárodních společenství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třeba odlišovat:</a:t>
            </a:r>
          </a:p>
          <a:p>
            <a:pPr lvl="1"/>
            <a:r>
              <a:rPr lang="cs-CZ" sz="2400" b="1" dirty="0" smtClean="0"/>
              <a:t>Řešení konfliktu </a:t>
            </a:r>
            <a:r>
              <a:rPr lang="cs-CZ" dirty="0" smtClean="0"/>
              <a:t>= </a:t>
            </a:r>
            <a:r>
              <a:rPr lang="cs-CZ" dirty="0"/>
              <a:t>snaha o </a:t>
            </a:r>
            <a:r>
              <a:rPr lang="cs-CZ" dirty="0" smtClean="0"/>
              <a:t>ukončení bojů/násilí a zároveň o odstranění příčin </a:t>
            </a:r>
            <a:r>
              <a:rPr lang="cs-CZ" dirty="0"/>
              <a:t>konfliktu (sporu o </a:t>
            </a:r>
            <a:r>
              <a:rPr lang="cs-CZ" dirty="0" smtClean="0"/>
              <a:t>statky/hodnoty)</a:t>
            </a:r>
          </a:p>
          <a:p>
            <a:pPr lvl="2"/>
            <a:r>
              <a:rPr lang="cs-CZ" dirty="0" smtClean="0"/>
              <a:t>Uspokojení základních požadavků obou </a:t>
            </a:r>
            <a:r>
              <a:rPr lang="cs-CZ" dirty="0"/>
              <a:t>stran; </a:t>
            </a:r>
            <a:r>
              <a:rPr lang="cs-CZ" dirty="0" smtClean="0"/>
              <a:t>důležité jsou </a:t>
            </a:r>
            <a:r>
              <a:rPr lang="cs-CZ" dirty="0"/>
              <a:t>často </a:t>
            </a:r>
            <a:r>
              <a:rPr lang="cs-CZ" dirty="0" smtClean="0"/>
              <a:t>institucionální změny</a:t>
            </a:r>
            <a:r>
              <a:rPr lang="cs-CZ" dirty="0"/>
              <a:t>, </a:t>
            </a:r>
            <a:r>
              <a:rPr lang="cs-CZ" dirty="0" smtClean="0"/>
              <a:t>nové sociální vztahy vedoucí k odstranění „</a:t>
            </a:r>
            <a:r>
              <a:rPr lang="cs-CZ" dirty="0"/>
              <a:t>obrazu nepřítele</a:t>
            </a:r>
            <a:r>
              <a:rPr lang="cs-CZ" dirty="0" smtClean="0"/>
              <a:t>“ (</a:t>
            </a:r>
            <a:r>
              <a:rPr lang="cs-CZ" dirty="0"/>
              <a:t>např. vznik EU mj. jako </a:t>
            </a:r>
            <a:r>
              <a:rPr lang="cs-CZ" dirty="0" smtClean="0"/>
              <a:t>řešení francouzsko-německého </a:t>
            </a:r>
            <a:r>
              <a:rPr lang="cs-CZ" dirty="0"/>
              <a:t>konfliktu)</a:t>
            </a:r>
          </a:p>
          <a:p>
            <a:pPr lvl="1"/>
            <a:endParaRPr lang="cs-CZ" dirty="0"/>
          </a:p>
          <a:p>
            <a:pPr lvl="1"/>
            <a:r>
              <a:rPr lang="cs-CZ" sz="2400" b="1" dirty="0"/>
              <a:t>Management </a:t>
            </a:r>
            <a:r>
              <a:rPr lang="cs-CZ" sz="2400" b="1" dirty="0" smtClean="0"/>
              <a:t>konfliktu </a:t>
            </a:r>
            <a:r>
              <a:rPr lang="cs-CZ" dirty="0" smtClean="0"/>
              <a:t>= </a:t>
            </a:r>
            <a:r>
              <a:rPr lang="cs-CZ" dirty="0"/>
              <a:t>(pouze) snaha o </a:t>
            </a:r>
            <a:r>
              <a:rPr lang="cs-CZ" dirty="0" smtClean="0"/>
              <a:t>ukončení bojů/násilí</a:t>
            </a:r>
            <a:r>
              <a:rPr lang="cs-CZ" dirty="0"/>
              <a:t>, </a:t>
            </a:r>
            <a:r>
              <a:rPr lang="cs-CZ" dirty="0" smtClean="0"/>
              <a:t>případně snaha </a:t>
            </a:r>
            <a:r>
              <a:rPr lang="cs-CZ" dirty="0"/>
              <a:t>o redukci jejich destruktivnosti, prevence dalšího nárůstu konfliktu (např. </a:t>
            </a:r>
            <a:r>
              <a:rPr lang="cs-CZ" dirty="0" smtClean="0"/>
              <a:t>odsun/vyhnání Němců z </a:t>
            </a:r>
            <a:r>
              <a:rPr lang="cs-CZ" dirty="0"/>
              <a:t>ČSR po 2. </a:t>
            </a:r>
            <a:r>
              <a:rPr lang="cs-CZ" dirty="0" smtClean="0"/>
              <a:t>světové válce</a:t>
            </a:r>
            <a:r>
              <a:rPr lang="cs-CZ" dirty="0"/>
              <a:t>) 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5481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Konflikt je…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…</a:t>
            </a:r>
            <a:r>
              <a:rPr lang="cs-CZ" dirty="0" smtClean="0"/>
              <a:t>sociální situace</a:t>
            </a:r>
            <a:r>
              <a:rPr lang="cs-CZ" dirty="0"/>
              <a:t>, kdy v </a:t>
            </a:r>
            <a:r>
              <a:rPr lang="cs-CZ" dirty="0" smtClean="0"/>
              <a:t>tomtéž okamžiku minimálně dva </a:t>
            </a:r>
            <a:r>
              <a:rPr lang="cs-CZ" dirty="0"/>
              <a:t>aktéři </a:t>
            </a:r>
            <a:r>
              <a:rPr lang="cs-CZ" dirty="0" smtClean="0"/>
              <a:t>usilují o získání téhož statku/hodnoty</a:t>
            </a:r>
            <a:r>
              <a:rPr lang="cs-CZ" dirty="0"/>
              <a:t>, </a:t>
            </a:r>
            <a:r>
              <a:rPr lang="cs-CZ" dirty="0" smtClean="0"/>
              <a:t>přičemž tohoto </a:t>
            </a:r>
            <a:r>
              <a:rPr lang="cs-CZ" dirty="0"/>
              <a:t>statku/hodnoty </a:t>
            </a:r>
            <a:r>
              <a:rPr lang="cs-CZ" dirty="0" smtClean="0"/>
              <a:t>není dostatek</a:t>
            </a:r>
            <a:r>
              <a:rPr lang="cs-CZ" dirty="0"/>
              <a:t>, aby uspokojil poptávku všech aktérů</a:t>
            </a:r>
          </a:p>
          <a:p>
            <a:r>
              <a:rPr lang="cs-CZ" dirty="0"/>
              <a:t>Konflikt </a:t>
            </a:r>
            <a:r>
              <a:rPr lang="cs-CZ" dirty="0" smtClean="0"/>
              <a:t>má 4 základní aspekty</a:t>
            </a:r>
            <a:r>
              <a:rPr lang="cs-CZ" dirty="0"/>
              <a:t>. Při </a:t>
            </a:r>
            <a:r>
              <a:rPr lang="cs-CZ" dirty="0" smtClean="0"/>
              <a:t>konfliktu </a:t>
            </a:r>
          </a:p>
          <a:p>
            <a:pPr lvl="1"/>
            <a:r>
              <a:rPr lang="cs-CZ" b="1" i="1" dirty="0" smtClean="0"/>
              <a:t>aktéři</a:t>
            </a:r>
            <a:endParaRPr lang="cs-CZ" dirty="0"/>
          </a:p>
          <a:p>
            <a:pPr lvl="1"/>
            <a:r>
              <a:rPr lang="cs-CZ" b="1" i="1" dirty="0"/>
              <a:t>jednají</a:t>
            </a:r>
            <a:r>
              <a:rPr lang="cs-CZ" dirty="0"/>
              <a:t>, aby</a:t>
            </a:r>
          </a:p>
          <a:p>
            <a:pPr lvl="1"/>
            <a:r>
              <a:rPr lang="cs-CZ" dirty="0"/>
              <a:t>prosadili </a:t>
            </a:r>
            <a:r>
              <a:rPr lang="cs-CZ" dirty="0" smtClean="0"/>
              <a:t>své </a:t>
            </a:r>
            <a:r>
              <a:rPr lang="cs-CZ" b="1" i="1" dirty="0" smtClean="0"/>
              <a:t>zájmy </a:t>
            </a:r>
            <a:r>
              <a:rPr lang="cs-CZ" dirty="0" smtClean="0"/>
              <a:t>a </a:t>
            </a:r>
            <a:r>
              <a:rPr lang="cs-CZ" dirty="0"/>
              <a:t>hodnoty, </a:t>
            </a:r>
            <a:r>
              <a:rPr lang="cs-CZ" dirty="0" smtClean="0"/>
              <a:t>které jsou</a:t>
            </a:r>
            <a:endParaRPr lang="cs-CZ" dirty="0"/>
          </a:p>
          <a:p>
            <a:pPr lvl="1"/>
            <a:r>
              <a:rPr lang="cs-CZ" b="1" i="1" dirty="0"/>
              <a:t>neslučitelné.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098" name="Picture 2" descr="https://encrypted-tbn3.gstatic.com/images?q=tbn:ANd9GcR9uHMkHSDlfPsao4Jjm7pEyPmdSJnKlNLSmFE8pf3hxuL_tZlxMqHfxxh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77072"/>
            <a:ext cx="26003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162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 konfliktu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/>
          </a:p>
          <a:p>
            <a:r>
              <a:rPr lang="cs-CZ" dirty="0" smtClean="0"/>
              <a:t>řešení konfliktu - je </a:t>
            </a:r>
            <a:r>
              <a:rPr lang="cs-CZ" dirty="0"/>
              <a:t>dosažen tzv. </a:t>
            </a:r>
            <a:r>
              <a:rPr lang="cs-CZ" b="1" i="1" dirty="0" smtClean="0"/>
              <a:t>pozitivní mír</a:t>
            </a:r>
            <a:endParaRPr lang="cs-CZ" dirty="0"/>
          </a:p>
          <a:p>
            <a:r>
              <a:rPr lang="cs-CZ" dirty="0" smtClean="0"/>
              <a:t>Management konfliktu – často bojující strany </a:t>
            </a:r>
            <a:r>
              <a:rPr lang="cs-CZ" dirty="0"/>
              <a:t>jen odděleny za </a:t>
            </a:r>
            <a:r>
              <a:rPr lang="cs-CZ" dirty="0" smtClean="0"/>
              <a:t>použití vojenské síly </a:t>
            </a:r>
            <a:r>
              <a:rPr lang="cs-CZ" dirty="0"/>
              <a:t>z vnějšku </a:t>
            </a:r>
            <a:r>
              <a:rPr lang="cs-CZ" dirty="0" smtClean="0"/>
              <a:t>– tzv</a:t>
            </a:r>
            <a:r>
              <a:rPr lang="cs-CZ" dirty="0"/>
              <a:t>. </a:t>
            </a:r>
            <a:r>
              <a:rPr lang="cs-CZ" b="1" i="1" dirty="0" smtClean="0"/>
              <a:t>negativní mír</a:t>
            </a:r>
            <a:endParaRPr lang="cs-CZ" dirty="0"/>
          </a:p>
          <a:p>
            <a:r>
              <a:rPr lang="cs-CZ" b="1" dirty="0"/>
              <a:t>do 90. let</a:t>
            </a:r>
            <a:r>
              <a:rPr lang="cs-CZ" dirty="0"/>
              <a:t>: </a:t>
            </a:r>
            <a:r>
              <a:rPr lang="cs-CZ" dirty="0" smtClean="0"/>
              <a:t>jednoznačně převládal </a:t>
            </a:r>
            <a:r>
              <a:rPr lang="cs-CZ" dirty="0"/>
              <a:t>názor, že </a:t>
            </a:r>
            <a:r>
              <a:rPr lang="cs-CZ" dirty="0" smtClean="0"/>
              <a:t>mezinárodní společenství se má do konfliktů „</a:t>
            </a:r>
            <a:r>
              <a:rPr lang="cs-CZ" dirty="0"/>
              <a:t>vměšovat</a:t>
            </a:r>
            <a:r>
              <a:rPr lang="cs-CZ" dirty="0" smtClean="0"/>
              <a:t>“ jen </a:t>
            </a:r>
            <a:r>
              <a:rPr lang="cs-CZ" dirty="0"/>
              <a:t>ve smyslu managementu </a:t>
            </a:r>
            <a:r>
              <a:rPr lang="cs-CZ" dirty="0" smtClean="0"/>
              <a:t>konfliktu</a:t>
            </a:r>
          </a:p>
          <a:p>
            <a:pPr lvl="1"/>
            <a:r>
              <a:rPr lang="cs-CZ" dirty="0" smtClean="0"/>
              <a:t>Nejefektivnější management </a:t>
            </a:r>
            <a:r>
              <a:rPr lang="cs-CZ" dirty="0"/>
              <a:t>konfliktu je </a:t>
            </a:r>
            <a:r>
              <a:rPr lang="cs-CZ" b="1" dirty="0"/>
              <a:t>separace </a:t>
            </a:r>
            <a:r>
              <a:rPr lang="cs-CZ" b="1" dirty="0" smtClean="0"/>
              <a:t>aktérů konfliktu</a:t>
            </a:r>
            <a:endParaRPr lang="cs-CZ" dirty="0"/>
          </a:p>
          <a:p>
            <a:endParaRPr lang="cs-CZ" dirty="0"/>
          </a:p>
          <a:p>
            <a:r>
              <a:rPr lang="cs-CZ" dirty="0"/>
              <a:t>v současnosti preference </a:t>
            </a:r>
            <a:r>
              <a:rPr lang="cs-CZ" dirty="0" smtClean="0"/>
              <a:t>odstranění příčin</a:t>
            </a:r>
            <a:r>
              <a:rPr lang="cs-CZ" dirty="0"/>
              <a:t>, naopak separace je chápána jako </a:t>
            </a:r>
            <a:r>
              <a:rPr lang="cs-CZ" dirty="0" smtClean="0"/>
              <a:t>nežádoucí/nepřípustný postup</a:t>
            </a:r>
          </a:p>
          <a:p>
            <a:pPr lvl="1"/>
            <a:r>
              <a:rPr lang="cs-CZ" dirty="0" smtClean="0"/>
              <a:t>Nejefektivnější se </a:t>
            </a:r>
            <a:r>
              <a:rPr lang="cs-CZ" dirty="0"/>
              <a:t>zatím </a:t>
            </a:r>
            <a:r>
              <a:rPr lang="cs-CZ" dirty="0" smtClean="0"/>
              <a:t>jeví strategie </a:t>
            </a:r>
            <a:r>
              <a:rPr lang="cs-CZ" dirty="0"/>
              <a:t>„mír za rozvoj“–</a:t>
            </a:r>
            <a:r>
              <a:rPr lang="cs-CZ" dirty="0" smtClean="0"/>
              <a:t>masivní rozvojová pomoc </a:t>
            </a:r>
            <a:r>
              <a:rPr lang="cs-CZ" dirty="0"/>
              <a:t>„výměnou</a:t>
            </a:r>
            <a:r>
              <a:rPr lang="cs-CZ" dirty="0" smtClean="0"/>
              <a:t>“ za dodržování míru</a:t>
            </a:r>
            <a:endParaRPr lang="cs-CZ" dirty="0"/>
          </a:p>
          <a:p>
            <a:pPr lvl="1"/>
            <a:r>
              <a:rPr lang="cs-CZ" dirty="0"/>
              <a:t>Tento postup je ale drahý a efektivita </a:t>
            </a:r>
            <a:r>
              <a:rPr lang="cs-CZ" dirty="0" smtClean="0"/>
              <a:t>není jasná (právní prostředí v </a:t>
            </a:r>
            <a:r>
              <a:rPr lang="cs-CZ" dirty="0"/>
              <a:t>krizových oblastech apod.)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9925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má řešit konflikty?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Výzkumem </a:t>
            </a:r>
            <a:r>
              <a:rPr lang="cs-CZ" dirty="0" smtClean="0"/>
              <a:t>konfliktů se zabývá řada </a:t>
            </a:r>
            <a:r>
              <a:rPr lang="cs-CZ" dirty="0"/>
              <a:t>organizací, prostředky na jejich </a:t>
            </a:r>
            <a:r>
              <a:rPr lang="cs-CZ" dirty="0" smtClean="0"/>
              <a:t>řešení má jen </a:t>
            </a:r>
            <a:r>
              <a:rPr lang="cs-CZ" dirty="0"/>
              <a:t>několik aktérů</a:t>
            </a:r>
            <a:r>
              <a:rPr lang="cs-CZ" dirty="0" smtClean="0"/>
              <a:t>:</a:t>
            </a:r>
          </a:p>
          <a:p>
            <a:pPr>
              <a:buNone/>
            </a:pPr>
            <a:r>
              <a:rPr lang="cs-CZ" dirty="0" smtClean="0"/>
              <a:t> </a:t>
            </a:r>
          </a:p>
          <a:p>
            <a:r>
              <a:rPr lang="cs-CZ" dirty="0" smtClean="0"/>
              <a:t>aktéři </a:t>
            </a:r>
            <a:r>
              <a:rPr lang="cs-CZ" dirty="0"/>
              <a:t>konfliktu</a:t>
            </a:r>
          </a:p>
          <a:p>
            <a:r>
              <a:rPr lang="cs-CZ" dirty="0" smtClean="0"/>
              <a:t>Některé mezinárodní organizace </a:t>
            </a:r>
            <a:r>
              <a:rPr lang="cs-CZ" dirty="0"/>
              <a:t>(OSN, NATO, EU?)</a:t>
            </a:r>
          </a:p>
          <a:p>
            <a:r>
              <a:rPr lang="cs-CZ" dirty="0" smtClean="0"/>
              <a:t>Sousední země</a:t>
            </a:r>
            <a:r>
              <a:rPr lang="cs-CZ" dirty="0"/>
              <a:t>, </a:t>
            </a:r>
            <a:r>
              <a:rPr lang="cs-CZ" dirty="0" smtClean="0"/>
              <a:t>regionální mocnosti</a:t>
            </a:r>
            <a:endParaRPr lang="cs-CZ" dirty="0"/>
          </a:p>
          <a:p>
            <a:r>
              <a:rPr lang="cs-CZ" dirty="0"/>
              <a:t>Velmoci (USA, Rusko, Čína …)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02644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Mír vs. spravedlnost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Dosažení míru naráží na řadu morálních dilemat (jak v teorii, tak v „praktické“) rovině</a:t>
            </a:r>
            <a:r>
              <a:rPr lang="cs-CZ" dirty="0" smtClean="0"/>
              <a:t>:</a:t>
            </a:r>
          </a:p>
          <a:p>
            <a:pPr>
              <a:buNone/>
            </a:pPr>
            <a:endParaRPr lang="cs-CZ" dirty="0"/>
          </a:p>
          <a:p>
            <a:r>
              <a:rPr lang="cs-CZ" b="1" dirty="0" smtClean="0"/>
              <a:t>Usmíření </a:t>
            </a:r>
            <a:r>
              <a:rPr lang="cs-CZ" dirty="0" smtClean="0"/>
              <a:t>(</a:t>
            </a:r>
            <a:r>
              <a:rPr lang="cs-CZ" i="1" dirty="0" err="1"/>
              <a:t>Reconciliation</a:t>
            </a:r>
            <a:r>
              <a:rPr lang="cs-CZ" dirty="0"/>
              <a:t>)</a:t>
            </a:r>
          </a:p>
          <a:p>
            <a:r>
              <a:rPr lang="cs-CZ" b="1" dirty="0" smtClean="0"/>
              <a:t>Válečné zločiny </a:t>
            </a:r>
            <a:r>
              <a:rPr lang="cs-CZ" dirty="0" smtClean="0"/>
              <a:t>(</a:t>
            </a:r>
            <a:r>
              <a:rPr lang="cs-CZ" i="1" dirty="0" err="1" smtClean="0"/>
              <a:t>War</a:t>
            </a:r>
            <a:r>
              <a:rPr lang="cs-CZ" i="1" dirty="0" smtClean="0"/>
              <a:t> </a:t>
            </a:r>
            <a:r>
              <a:rPr lang="cs-CZ" i="1" dirty="0" err="1"/>
              <a:t>crimes</a:t>
            </a:r>
            <a:r>
              <a:rPr lang="cs-CZ" dirty="0"/>
              <a:t>) </a:t>
            </a:r>
            <a:r>
              <a:rPr lang="cs-CZ" dirty="0" smtClean="0"/>
              <a:t>– hraje </a:t>
            </a:r>
            <a:r>
              <a:rPr lang="cs-CZ" dirty="0"/>
              <a:t>stále </a:t>
            </a:r>
            <a:r>
              <a:rPr lang="cs-CZ" dirty="0" smtClean="0"/>
              <a:t>větší roli</a:t>
            </a:r>
            <a:r>
              <a:rPr lang="cs-CZ" dirty="0"/>
              <a:t>, protože roste podíl civilních </a:t>
            </a:r>
            <a:r>
              <a:rPr lang="cs-CZ" dirty="0" smtClean="0"/>
              <a:t>obětí konfliktů</a:t>
            </a:r>
            <a:endParaRPr lang="cs-CZ" dirty="0"/>
          </a:p>
          <a:p>
            <a:r>
              <a:rPr lang="cs-CZ" b="1" dirty="0" smtClean="0"/>
              <a:t>Individuální odpovědnost</a:t>
            </a:r>
            <a:endParaRPr lang="cs-CZ" dirty="0"/>
          </a:p>
          <a:p>
            <a:r>
              <a:rPr lang="cs-CZ" b="1" dirty="0" smtClean="0"/>
              <a:t>Řešení problému příslušníků ozbrojených </a:t>
            </a:r>
            <a:r>
              <a:rPr lang="cs-CZ" b="1" dirty="0"/>
              <a:t>složek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9104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 smtClean="0"/>
              <a:t>Méně patrná jsou morální dilemata </a:t>
            </a:r>
            <a:r>
              <a:rPr lang="cs-CZ" dirty="0"/>
              <a:t>míru v těch případech, kdy konflikt </a:t>
            </a:r>
            <a:r>
              <a:rPr lang="cs-CZ" dirty="0" smtClean="0"/>
              <a:t>skončí vítězstvím jedné strany</a:t>
            </a:r>
          </a:p>
          <a:p>
            <a:r>
              <a:rPr lang="cs-CZ" dirty="0" smtClean="0"/>
              <a:t>vítěz </a:t>
            </a:r>
            <a:r>
              <a:rPr lang="cs-CZ" dirty="0"/>
              <a:t>určuje, co je a co </a:t>
            </a:r>
            <a:r>
              <a:rPr lang="cs-CZ" dirty="0" smtClean="0"/>
              <a:t>není mravné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 descr="http://www.vlastnihlavou.cz/wp-content/uploads/mozna-posledni-vzkaz-od-deti-z-gaz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56992"/>
            <a:ext cx="5544616" cy="31188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5685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Konflikt nemusí být násilný ani společensky nežádoucí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spory a konflikty jsou přítomny ve všech společnostech a ve všech mezilidských vztazích </a:t>
            </a:r>
          </a:p>
          <a:p>
            <a:r>
              <a:rPr lang="cs-CZ" dirty="0"/>
              <a:t>ne všechny konflikty </a:t>
            </a:r>
            <a:r>
              <a:rPr lang="cs-CZ" dirty="0" smtClean="0"/>
              <a:t>obsahují prvky </a:t>
            </a:r>
            <a:r>
              <a:rPr lang="cs-CZ" dirty="0"/>
              <a:t>ozbrojeného násilí</a:t>
            </a:r>
            <a:r>
              <a:rPr lang="cs-CZ" dirty="0" smtClean="0"/>
              <a:t>: propaganda</a:t>
            </a:r>
            <a:r>
              <a:rPr lang="cs-CZ" dirty="0"/>
              <a:t>, demonstrace, sankce, </a:t>
            </a:r>
            <a:r>
              <a:rPr lang="cs-CZ" dirty="0" smtClean="0"/>
              <a:t>soudní pře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122" name="Picture 2" descr="http://img.blesk.cz/img/1/full/519690-img-demonstrace-vysoka-sko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77072"/>
            <a:ext cx="3454809" cy="242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.idnes.cz/12/103/cl6/MV46d97e_out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77072"/>
            <a:ext cx="4046172" cy="242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482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konflikty mohou být i produktivní a kreativní </a:t>
            </a:r>
          </a:p>
          <a:p>
            <a:r>
              <a:rPr lang="cs-CZ" dirty="0"/>
              <a:t>mnohé západní společnosti jsou postaveny na myšlence soutěže jako „hybatele pokroku“)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6146" name="Picture 2" descr="http://www.moderni-dejiny.cz/PublicFiles/UserFiles/image/Metodika/06_EVR_po1945/800x800_hri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35261"/>
            <a:ext cx="6048672" cy="350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279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mohou však být velice nákladné a mohou také mít drastické následky</a:t>
            </a:r>
          </a:p>
          <a:p>
            <a:endParaRPr lang="cs-CZ" dirty="0"/>
          </a:p>
        </p:txBody>
      </p:sp>
      <p:pic>
        <p:nvPicPr>
          <p:cNvPr id="7170" name="Picture 2" descr="http://imgs.idnes.cz/oprilohy/infografika/valka/17_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57057"/>
            <a:ext cx="5271120" cy="395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280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6" descr="http://i.idnes.cz/10/051/gal/JB32e062_vietnam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328279"/>
            <a:ext cx="8288794" cy="625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595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šky">
  <a:themeElements>
    <a:clrScheme name="Došky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ošky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223</TotalTime>
  <Words>2083</Words>
  <Application>Microsoft Office PowerPoint</Application>
  <PresentationFormat>Předvádění na obrazovce (4:3)</PresentationFormat>
  <Paragraphs>258</Paragraphs>
  <Slides>53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4" baseType="lpstr">
      <vt:lpstr>Došky</vt:lpstr>
      <vt:lpstr>Geopolitika </vt:lpstr>
      <vt:lpstr>Definice pojmu konflikt</vt:lpstr>
      <vt:lpstr>Snímek 3</vt:lpstr>
      <vt:lpstr>Snímek 4</vt:lpstr>
      <vt:lpstr>Konflikt je…</vt:lpstr>
      <vt:lpstr>Konflikt nemusí být násilný ani společensky nežádoucí</vt:lpstr>
      <vt:lpstr>Snímek 7</vt:lpstr>
      <vt:lpstr>Snímek 8</vt:lpstr>
      <vt:lpstr>Snímek 9</vt:lpstr>
      <vt:lpstr>Hranice soutěž x konflikt</vt:lpstr>
      <vt:lpstr>Fáze konfliktu</vt:lpstr>
      <vt:lpstr>Fáze konfliktu</vt:lpstr>
      <vt:lpstr>Fáze konfliktu</vt:lpstr>
      <vt:lpstr>Eskalace konfliktů – 24 stupňů</vt:lpstr>
      <vt:lpstr>Eskalace konfliktů</vt:lpstr>
      <vt:lpstr>Klasifikace ozbrojených konfliktů</vt:lpstr>
      <vt:lpstr>Podle ztrát na životech</vt:lpstr>
      <vt:lpstr>Podle geografie</vt:lpstr>
      <vt:lpstr>Snímek 19</vt:lpstr>
      <vt:lpstr>Snímek 20</vt:lpstr>
      <vt:lpstr>Podle délky trvání</vt:lpstr>
      <vt:lpstr>Snímek 22</vt:lpstr>
      <vt:lpstr>Podle intenzity</vt:lpstr>
      <vt:lpstr>Podle způsobu vedení války</vt:lpstr>
      <vt:lpstr>Podle způsobu boje</vt:lpstr>
      <vt:lpstr>Snímek 26</vt:lpstr>
      <vt:lpstr>Příčiny konfliktů</vt:lpstr>
      <vt:lpstr>Příčiny jsou na úrovni…mezinárodních vztahů x států x rozhodnutí jednotlivců</vt:lpstr>
      <vt:lpstr>Snímek 29</vt:lpstr>
      <vt:lpstr>Snímek 30</vt:lpstr>
      <vt:lpstr>Snímek 31</vt:lpstr>
      <vt:lpstr>Snímek 32</vt:lpstr>
      <vt:lpstr>Dlouhodobé trendy</vt:lpstr>
      <vt:lpstr>Počet ozbrojených konfliktů</vt:lpstr>
      <vt:lpstr>Zemřelí v boji 1946 - 2002</vt:lpstr>
      <vt:lpstr>Uprchlíci ve světě</vt:lpstr>
      <vt:lpstr>Konflikty 1900 - 1918</vt:lpstr>
      <vt:lpstr>Konflikty 1919 - 1945</vt:lpstr>
      <vt:lpstr>Konflikty 1946 - 1989</vt:lpstr>
      <vt:lpstr>Konflikty po roce 1990</vt:lpstr>
      <vt:lpstr>Současnost </vt:lpstr>
      <vt:lpstr>Vývoj počtu obětí z řad humanitárních pracovníků</vt:lpstr>
      <vt:lpstr>Snímek 43</vt:lpstr>
      <vt:lpstr>Úkol za 5 bodů</vt:lpstr>
      <vt:lpstr>Řešení konfliktu</vt:lpstr>
      <vt:lpstr>Reálně…</vt:lpstr>
      <vt:lpstr>Role mezinárodních společenství</vt:lpstr>
      <vt:lpstr>Snímek 48</vt:lpstr>
      <vt:lpstr>Role mezinárodních společenství</vt:lpstr>
      <vt:lpstr>Řešení konfliktu</vt:lpstr>
      <vt:lpstr>Kdo má řešit konflikty?</vt:lpstr>
      <vt:lpstr>Mír vs. spravedlnost </vt:lpstr>
      <vt:lpstr>Snímek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Geopolitika</dc:title>
  <dc:creator>ASUS</dc:creator>
  <cp:lastModifiedBy>Schlixbierova</cp:lastModifiedBy>
  <cp:revision>23</cp:revision>
  <dcterms:created xsi:type="dcterms:W3CDTF">2014-10-13T08:52:41Z</dcterms:created>
  <dcterms:modified xsi:type="dcterms:W3CDTF">2015-11-11T14:19:01Z</dcterms:modified>
</cp:coreProperties>
</file>