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71" r:id="rId13"/>
    <p:sldId id="272" r:id="rId14"/>
    <p:sldId id="269" r:id="rId15"/>
    <p:sldId id="270" r:id="rId16"/>
    <p:sldId id="268" r:id="rId17"/>
    <p:sldId id="273" r:id="rId18"/>
    <p:sldId id="312" r:id="rId19"/>
    <p:sldId id="329" r:id="rId20"/>
    <p:sldId id="276" r:id="rId21"/>
    <p:sldId id="274" r:id="rId22"/>
    <p:sldId id="275" r:id="rId23"/>
    <p:sldId id="277" r:id="rId24"/>
    <p:sldId id="278" r:id="rId25"/>
    <p:sldId id="280" r:id="rId26"/>
    <p:sldId id="279" r:id="rId27"/>
    <p:sldId id="281" r:id="rId28"/>
    <p:sldId id="282" r:id="rId29"/>
    <p:sldId id="283" r:id="rId30"/>
    <p:sldId id="284" r:id="rId31"/>
    <p:sldId id="297" r:id="rId32"/>
    <p:sldId id="285" r:id="rId33"/>
    <p:sldId id="286" r:id="rId34"/>
    <p:sldId id="287" r:id="rId35"/>
    <p:sldId id="288" r:id="rId36"/>
    <p:sldId id="289" r:id="rId37"/>
    <p:sldId id="290" r:id="rId38"/>
    <p:sldId id="293" r:id="rId39"/>
    <p:sldId id="291" r:id="rId40"/>
    <p:sldId id="294" r:id="rId41"/>
    <p:sldId id="295" r:id="rId42"/>
    <p:sldId id="292" r:id="rId43"/>
    <p:sldId id="296" r:id="rId44"/>
    <p:sldId id="298" r:id="rId45"/>
    <p:sldId id="299" r:id="rId46"/>
    <p:sldId id="300" r:id="rId47"/>
    <p:sldId id="301" r:id="rId48"/>
    <p:sldId id="303" r:id="rId49"/>
    <p:sldId id="302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32" r:id="rId58"/>
    <p:sldId id="311" r:id="rId59"/>
    <p:sldId id="317" r:id="rId60"/>
    <p:sldId id="313" r:id="rId61"/>
    <p:sldId id="314" r:id="rId62"/>
    <p:sldId id="315" r:id="rId63"/>
    <p:sldId id="334" r:id="rId64"/>
    <p:sldId id="316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6" r:id="rId73"/>
    <p:sldId id="325" r:id="rId74"/>
    <p:sldId id="327" r:id="rId75"/>
    <p:sldId id="328" r:id="rId76"/>
    <p:sldId id="330" r:id="rId77"/>
    <p:sldId id="333" r:id="rId78"/>
    <p:sldId id="331" r:id="rId79"/>
    <p:sldId id="335" r:id="rId80"/>
    <p:sldId id="336" r:id="rId81"/>
    <p:sldId id="337" r:id="rId82"/>
    <p:sldId id="339" r:id="rId83"/>
    <p:sldId id="338" r:id="rId84"/>
    <p:sldId id="340" r:id="rId85"/>
    <p:sldId id="341" r:id="rId8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37B-8484-4F44-B813-8F2125AC94E0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808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37B-8484-4F44-B813-8F2125AC94E0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387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37B-8484-4F44-B813-8F2125AC94E0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8538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37B-8484-4F44-B813-8F2125AC94E0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807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37B-8484-4F44-B813-8F2125AC94E0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4739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37B-8484-4F44-B813-8F2125AC94E0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419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37B-8484-4F44-B813-8F2125AC94E0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1903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37B-8484-4F44-B813-8F2125AC94E0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834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37B-8484-4F44-B813-8F2125AC94E0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790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37B-8484-4F44-B813-8F2125AC94E0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6656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9537B-8484-4F44-B813-8F2125AC94E0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691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9537B-8484-4F44-B813-8F2125AC94E0}" type="datetimeFigureOut">
              <a:rPr lang="cs-CZ" smtClean="0"/>
              <a:pPr/>
              <a:t>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3763B-310D-46A4-A5B3-1964346F26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255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7._%C5%99%C3%ADjen" TargetMode="External"/><Relationship Id="rId3" Type="http://schemas.openxmlformats.org/officeDocument/2006/relationships/hyperlink" Target="http://cs.wikipedia.org/wiki/1948" TargetMode="External"/><Relationship Id="rId7" Type="http://schemas.openxmlformats.org/officeDocument/2006/relationships/hyperlink" Target="http://cs.wikipedia.org/wiki/N%C4%9Bmeck%C3%A1_spolkov%C3%A1_republika" TargetMode="External"/><Relationship Id="rId2" Type="http://schemas.openxmlformats.org/officeDocument/2006/relationships/hyperlink" Target="http://cs.wikipedia.org/wiki/23._%C4%8Derve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1949" TargetMode="External"/><Relationship Id="rId5" Type="http://schemas.openxmlformats.org/officeDocument/2006/relationships/hyperlink" Target="http://cs.wikipedia.org/wiki/23._kv%C4%9Bten" TargetMode="External"/><Relationship Id="rId4" Type="http://schemas.openxmlformats.org/officeDocument/2006/relationships/hyperlink" Target="http://cs.wikipedia.org/wiki/Berl%C3%ADnsk%C3%A1_blok%C3%A1da" TargetMode="External"/><Relationship Id="rId9" Type="http://schemas.openxmlformats.org/officeDocument/2006/relationships/hyperlink" Target="http://cs.wikipedia.org/wiki/N%C4%9Bmeck%C3%A1_demokratick%C3%A1_republika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13._srpen" TargetMode="External"/><Relationship Id="rId7" Type="http://schemas.openxmlformats.org/officeDocument/2006/relationships/hyperlink" Target="http://cs.wikipedia.org/wiki/%C5%BDelezn%C3%A1_opona" TargetMode="External"/><Relationship Id="rId2" Type="http://schemas.openxmlformats.org/officeDocument/2006/relationships/hyperlink" Target="http://cs.wikipedia.org/wiki/12._srpe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V%C3%BDchodn%C3%AD_blok" TargetMode="External"/><Relationship Id="rId5" Type="http://schemas.openxmlformats.org/officeDocument/2006/relationships/hyperlink" Target="http://cs.wikipedia.org/wiki/16._srpen" TargetMode="External"/><Relationship Id="rId4" Type="http://schemas.openxmlformats.org/officeDocument/2006/relationships/hyperlink" Target="http://cs.wikipedia.org/wiki/Ostnat%C3%BD_dr%C3%A1t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St%C3%A1t" TargetMode="External"/><Relationship Id="rId13" Type="http://schemas.openxmlformats.org/officeDocument/2006/relationships/hyperlink" Target="https://cs.wikipedia.org/wiki/Stalinismus" TargetMode="External"/><Relationship Id="rId3" Type="http://schemas.openxmlformats.org/officeDocument/2006/relationships/hyperlink" Target="https://cs.wikipedia.org/wiki/Centr%C3%A1ln%C3%AD_pl%C3%A1nov%C3%A1n%C3%AD" TargetMode="External"/><Relationship Id="rId7" Type="http://schemas.openxmlformats.org/officeDocument/2006/relationships/hyperlink" Target="https://cs.wikipedia.org/wiki/Bohatstv%C3%AD" TargetMode="External"/><Relationship Id="rId12" Type="http://schemas.openxmlformats.org/officeDocument/2006/relationships/hyperlink" Target="https://cs.wikipedia.org/wiki/1920" TargetMode="External"/><Relationship Id="rId2" Type="http://schemas.openxmlformats.org/officeDocument/2006/relationships/hyperlink" Target="https://cs.wikipedia.org/wiki/%C5%A0ed%C3%A1_ekonomik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Nomenklatura_(politika)" TargetMode="External"/><Relationship Id="rId11" Type="http://schemas.openxmlformats.org/officeDocument/2006/relationships/hyperlink" Target="https://cs.wikipedia.org/wiki/1900" TargetMode="External"/><Relationship Id="rId5" Type="http://schemas.openxmlformats.org/officeDocument/2006/relationships/hyperlink" Target="https://cs.wikipedia.org/wiki/Korupce" TargetMode="External"/><Relationship Id="rId10" Type="http://schemas.openxmlformats.org/officeDocument/2006/relationships/hyperlink" Target="https://cs.wikipedia.org/w/index.php?title=Pr%C5%AFm%C4%9Brn%C3%BD_v%C4%9Bk&amp;action=edit&amp;redlink=1" TargetMode="External"/><Relationship Id="rId4" Type="http://schemas.openxmlformats.org/officeDocument/2006/relationships/hyperlink" Target="https://cs.wikipedia.org/wiki/%C5%BDivotn%C3%AD_%C3%BArove%C5%88" TargetMode="External"/><Relationship Id="rId9" Type="http://schemas.openxmlformats.org/officeDocument/2006/relationships/hyperlink" Target="https://cs.wikipedia.org/wiki/Ob%C4%8Danstv%C3%AD" TargetMode="External"/><Relationship Id="rId14" Type="http://schemas.openxmlformats.org/officeDocument/2006/relationships/hyperlink" Target="https://cs.wikipedia.org/wiki/Gerontokracie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zechfreepress.cz/tema-tydne/karibska" TargetMode="External"/><Relationship Id="rId2" Type="http://schemas.openxmlformats.org/officeDocument/2006/relationships/hyperlink" Target="http://kvmuz.cz/typ/soudobe-dejiny/kult-osobnosti-1-cast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Rusko v druhé polovině 20. století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8701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50000"/>
            <a:alphaModFix/>
          </a:blip>
          <a:srcRect/>
          <a:stretch>
            <a:fillRect/>
          </a:stretch>
        </p:blipFill>
        <p:spPr>
          <a:xfrm>
            <a:off x="944880" y="365125"/>
            <a:ext cx="10302240" cy="6492875"/>
          </a:xfrm>
        </p:spPr>
      </p:pic>
    </p:spTree>
    <p:extLst>
      <p:ext uri="{BB962C8B-B14F-4D97-AF65-F5344CB8AC3E}">
        <p14:creationId xmlns:p14="http://schemas.microsoft.com/office/powerpoint/2010/main" val="295765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50000"/>
            <a:alphaModFix/>
          </a:blip>
          <a:srcRect/>
          <a:stretch>
            <a:fillRect/>
          </a:stretch>
        </p:blipFill>
        <p:spPr>
          <a:xfrm>
            <a:off x="1300480" y="365124"/>
            <a:ext cx="10053320" cy="6492875"/>
          </a:xfrm>
        </p:spPr>
      </p:pic>
    </p:spTree>
    <p:extLst>
      <p:ext uri="{BB962C8B-B14F-4D97-AF65-F5344CB8AC3E}">
        <p14:creationId xmlns:p14="http://schemas.microsoft.com/office/powerpoint/2010/main" val="98763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50000"/>
            <a:alphaModFix/>
          </a:blip>
          <a:srcRect/>
          <a:stretch>
            <a:fillRect/>
          </a:stretch>
        </p:blipFill>
        <p:spPr>
          <a:xfrm>
            <a:off x="560062" y="365125"/>
            <a:ext cx="9533898" cy="6492875"/>
          </a:xfrm>
        </p:spPr>
      </p:pic>
    </p:spTree>
    <p:extLst>
      <p:ext uri="{BB962C8B-B14F-4D97-AF65-F5344CB8AC3E}">
        <p14:creationId xmlns:p14="http://schemas.microsoft.com/office/powerpoint/2010/main" val="419493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RVHP (Rada vzájemné hospodářské pomoci)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Rada vzájemné hospodářské pomoci vznikla v lednu 1949 v Moskvě, která byla jejím trvalým sídlem. Zakládajícími členy byly: SSSR, NDR, ČSSR, Maďarsko, Polsko, Rumunsko, Bulharsko a </a:t>
            </a:r>
            <a:r>
              <a:rPr lang="cs-CZ" dirty="0" err="1" smtClean="0"/>
              <a:t>Albánie.</a:t>
            </a:r>
            <a:r>
              <a:rPr lang="cs-CZ" dirty="0" err="1" smtClean="0">
                <a:solidFill>
                  <a:srgbClr val="FFFFFF"/>
                </a:solidFill>
              </a:rPr>
              <a:t>Ma</a:t>
            </a:r>
            <a:endParaRPr lang="cs-CZ" dirty="0" smtClean="0">
              <a:solidFill>
                <a:srgbClr val="FFFFFF"/>
              </a:solidFill>
            </a:endParaRP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Prvotním posláním RVHP bylo spojit síly SSSR a jeho satelitů proti ekonomické síle Západu a stát se soběstačným prostorem.</a:t>
            </a:r>
          </a:p>
          <a:p>
            <a:r>
              <a:rPr lang="cs-CZ" dirty="0" smtClean="0"/>
              <a:t>Technicky vyspělejší země, jako např. Československo, měly pomáhat méně vyspělým zemím budovat těžký průmysl.</a:t>
            </a:r>
          </a:p>
          <a:p>
            <a:r>
              <a:rPr lang="cs-CZ" dirty="0" smtClean="0"/>
              <a:t>Vzájemně propojená ekonomika, společný trh, plánované hospodářství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198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Varšavská smlouva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E6E6E6"/>
              </a:buClr>
              <a:buSzPct val="45000"/>
            </a:pPr>
            <a:r>
              <a:rPr lang="cs-CZ" dirty="0" smtClean="0"/>
              <a:t>Varšavská smlouva byl vojenský pakt evropských zemí tzv. východního bloku, existující v letech 1955 až 1991.</a:t>
            </a:r>
          </a:p>
          <a:p>
            <a:pPr>
              <a:buClr>
                <a:srgbClr val="E6E6E6"/>
              </a:buClr>
              <a:buSzPct val="45000"/>
            </a:pPr>
            <a:r>
              <a:rPr lang="cs-CZ" dirty="0" smtClean="0"/>
              <a:t>Členské státy: Albánie, Bulharsko, Československo, Maďarsko, NDR, Polsko, Rumunsko a Sovětský svaz</a:t>
            </a:r>
          </a:p>
          <a:p>
            <a:pPr>
              <a:buClr>
                <a:srgbClr val="E6E6E6"/>
              </a:buClr>
              <a:buSzPct val="45000"/>
            </a:pPr>
            <a:r>
              <a:rPr lang="cs-CZ" dirty="0" smtClean="0"/>
              <a:t>Formálně byl reakcí na zřízení Západoevropské unie a Pařížské dohody umožňující vstup NSR do NATO.</a:t>
            </a:r>
          </a:p>
          <a:p>
            <a:pPr>
              <a:buClr>
                <a:srgbClr val="E6E6E6"/>
              </a:buClr>
              <a:buSzPct val="45000"/>
            </a:pPr>
            <a:r>
              <a:rPr lang="cs-CZ" dirty="0" smtClean="0"/>
              <a:t>Cílem Varšavské smlouvy byla koordinace politiky a vytvoření systému kolektivní bezpečnosti v Evropě, resp. spolupráce ve vojenské oblasti při společné obraně socialismu, suverenity a nezávislosti, a také vytvoření protipólu k severoatlantickému paktu.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358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50000"/>
            <a:alphaModFix/>
          </a:blip>
          <a:srcRect/>
          <a:stretch>
            <a:fillRect/>
          </a:stretch>
        </p:blipFill>
        <p:spPr>
          <a:xfrm>
            <a:off x="838200" y="365124"/>
            <a:ext cx="10515599" cy="6218555"/>
          </a:xfrm>
        </p:spPr>
      </p:pic>
    </p:spTree>
    <p:extLst>
      <p:ext uri="{BB962C8B-B14F-4D97-AF65-F5344CB8AC3E}">
        <p14:creationId xmlns:p14="http://schemas.microsoft.com/office/powerpoint/2010/main" val="2087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50000"/>
            <a:alphaModFix/>
          </a:blip>
          <a:srcRect/>
          <a:stretch>
            <a:fillRect/>
          </a:stretch>
        </p:blipFill>
        <p:spPr>
          <a:xfrm>
            <a:off x="838201" y="0"/>
            <a:ext cx="11111344" cy="6858000"/>
          </a:xfrm>
        </p:spPr>
      </p:pic>
    </p:spTree>
    <p:extLst>
      <p:ext uri="{BB962C8B-B14F-4D97-AF65-F5344CB8AC3E}">
        <p14:creationId xmlns:p14="http://schemas.microsoft.com/office/powerpoint/2010/main" val="283733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Rusko 1950 - 1960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1945 – 1953 Vrchol kultu osobnosti Stalina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1953 – uzavření příměří s Korejí, konflikt s Jugoslávií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1956 – XX. Sjezd KSSS – návrat k „leninským zásadám“ a odstranění „deformací“ za poslední  desetiletí, kritika kultu osobnosti Stalina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1956-1960 – rozvoj těžkého průmyslu → dostižení vyspělejších států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1957 – vypuštění umělé družice Země, 1961 první člověk ve vesmíru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1960-1962 - roztržky mezi SSSR a Čínou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1961-1963 – nová vlna </a:t>
            </a:r>
            <a:r>
              <a:rPr lang="cs-CZ" dirty="0" err="1" smtClean="0"/>
              <a:t>destalinilizace</a:t>
            </a:r>
            <a:r>
              <a:rPr lang="cs-CZ" dirty="0" smtClean="0"/>
              <a:t>: mírová smlouva s NDR → Berlínská zeď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1962 – umístění raket na Kubě → „karibská krize“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Příprava sedmiletého plánu na léta 1959-1965</a:t>
            </a:r>
          </a:p>
          <a:p>
            <a:pPr>
              <a:lnSpc>
                <a:spcPct val="150000"/>
              </a:lnSpc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126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1353800" cy="6858000"/>
          </a:xfrm>
        </p:spPr>
      </p:pic>
    </p:spTree>
    <p:extLst>
      <p:ext uri="{BB962C8B-B14F-4D97-AF65-F5344CB8AC3E}">
        <p14:creationId xmlns:p14="http://schemas.microsoft.com/office/powerpoint/2010/main" val="174862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745" y="0"/>
            <a:ext cx="7523019" cy="6857999"/>
          </a:xfrm>
        </p:spPr>
      </p:pic>
    </p:spTree>
    <p:extLst>
      <p:ext uri="{BB962C8B-B14F-4D97-AF65-F5344CB8AC3E}">
        <p14:creationId xmlns:p14="http://schemas.microsoft.com/office/powerpoint/2010/main" val="263547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Poválečné rozdělení světa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rgbClr val="E6E6E6"/>
              </a:buClr>
              <a:buSzPct val="45000"/>
            </a:pPr>
            <a:r>
              <a:rPr lang="cs-CZ" dirty="0" smtClean="0"/>
              <a:t>O výsledku války bylo rozhodnuto </a:t>
            </a:r>
            <a:r>
              <a:rPr lang="cs-CZ" smtClean="0"/>
              <a:t>na Postupimské </a:t>
            </a:r>
            <a:r>
              <a:rPr lang="cs-CZ" dirty="0" smtClean="0"/>
              <a:t>konferenci v létě 1945: </a:t>
            </a:r>
          </a:p>
          <a:p>
            <a:pPr>
              <a:buClr>
                <a:srgbClr val="E6E6E6"/>
              </a:buClr>
              <a:buSzPct val="45000"/>
            </a:pPr>
            <a:r>
              <a:rPr lang="cs-CZ" dirty="0" smtClean="0"/>
              <a:t>Velká Británie, Spojené státy a Sovětský svaz vítězi války → přerozdělování států →  vznik východního a západního bloku, později studená válka mezi Spojenými státy a Sovětským svazem</a:t>
            </a:r>
          </a:p>
          <a:p>
            <a:pPr>
              <a:buClr>
                <a:srgbClr val="E6E6E6"/>
              </a:buClr>
              <a:buSzPct val="45000"/>
            </a:pPr>
            <a:r>
              <a:rPr lang="cs-CZ" b="1" dirty="0" smtClean="0"/>
              <a:t>Východní blok</a:t>
            </a:r>
            <a:r>
              <a:rPr lang="cs-CZ" dirty="0" smtClean="0"/>
              <a:t>: SSSR, Československo, Polsko, Jugoslávie, Rumunsko, Bulharsko, Maďarsko a část Německa.</a:t>
            </a:r>
          </a:p>
          <a:p>
            <a:pPr>
              <a:buClr>
                <a:srgbClr val="E6E6E6"/>
              </a:buClr>
              <a:buSzPct val="45000"/>
            </a:pPr>
            <a:r>
              <a:rPr lang="cs-CZ" dirty="0" smtClean="0"/>
              <a:t>SSSR - největší počet obětí ve válce - 26 000 000 obětí</a:t>
            </a:r>
          </a:p>
          <a:p>
            <a:pPr>
              <a:buClr>
                <a:srgbClr val="E6E6E6"/>
              </a:buClr>
              <a:buSzPct val="45000"/>
            </a:pPr>
            <a:r>
              <a:rPr lang="cs-CZ" sz="2400" dirty="0" smtClean="0"/>
              <a:t>(jenom do gulagů poslal Stalin na 30 000 důstojníků své armády)</a:t>
            </a:r>
          </a:p>
          <a:p>
            <a:pPr>
              <a:buClr>
                <a:srgbClr val="E6E6E6"/>
              </a:buClr>
              <a:buSzPct val="45000"/>
            </a:pPr>
            <a:endParaRPr lang="cs-CZ" dirty="0" smtClean="0"/>
          </a:p>
          <a:p>
            <a:pPr>
              <a:buClr>
                <a:srgbClr val="E6E6E6"/>
              </a:buClr>
              <a:buSzPct val="45000"/>
            </a:pPr>
            <a:r>
              <a:rPr lang="cs-CZ" dirty="0" smtClean="0"/>
              <a:t>Ekonomicky i hospodářsky zdevastované Země</a:t>
            </a:r>
          </a:p>
          <a:p>
            <a:pPr lvl="0">
              <a:buClr>
                <a:srgbClr val="E6E6E6"/>
              </a:buClr>
              <a:buSzPct val="45000"/>
            </a:pPr>
            <a:endParaRPr lang="cs-CZ" dirty="0" smtClean="0"/>
          </a:p>
          <a:p>
            <a:pPr lvl="0">
              <a:buClr>
                <a:srgbClr val="E6E6E6"/>
              </a:buClr>
              <a:buSzPct val="45000"/>
            </a:pPr>
            <a:r>
              <a:rPr lang="cs-CZ" dirty="0" smtClean="0"/>
              <a:t>Nastolena neomezená diktatura komunistického režimu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endParaRPr lang="cs-CZ" dirty="0" smtClean="0">
              <a:latin typeface="Segoe Script" pitchFamily="34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117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18309"/>
            <a:ext cx="3012465" cy="520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769" y="0"/>
            <a:ext cx="4335533" cy="294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022" y="3256909"/>
            <a:ext cx="5040560" cy="335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1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3564" y="1825624"/>
            <a:ext cx="10515600" cy="4351338"/>
          </a:xfrm>
        </p:spPr>
        <p:txBody>
          <a:bodyPr/>
          <a:lstStyle/>
          <a:p>
            <a:r>
              <a:rPr lang="cs-CZ" dirty="0" smtClean="0"/>
              <a:t>1950 -</a:t>
            </a:r>
            <a:r>
              <a:rPr lang="cs-CZ" sz="4400" dirty="0" smtClean="0"/>
              <a:t> </a:t>
            </a:r>
            <a:r>
              <a:rPr lang="cs-CZ" dirty="0" smtClean="0"/>
              <a:t>Stalin vyhlašuje plán „dalekosáhlé přeměny přírodních podmínek Sovětského svazu od hranic až k Uralu“</a:t>
            </a: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987" y="2803524"/>
            <a:ext cx="4425950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360" y="2803525"/>
            <a:ext cx="4445000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974" y="5218112"/>
            <a:ext cx="83883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46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1948 – 1953 další vlna zatýkání v SSSR</a:t>
            </a:r>
          </a:p>
          <a:p>
            <a:pPr marL="0" indent="0">
              <a:buNone/>
            </a:pPr>
            <a:r>
              <a:rPr lang="cs-CZ" dirty="0" smtClean="0"/>
              <a:t> inspirovaná přímo Stalinem </a:t>
            </a:r>
          </a:p>
          <a:p>
            <a:pPr marL="0" indent="0">
              <a:buNone/>
            </a:pPr>
            <a:r>
              <a:rPr lang="cs-CZ" dirty="0" smtClean="0"/>
              <a:t>pronásledování lékařů židovského </a:t>
            </a:r>
          </a:p>
          <a:p>
            <a:pPr marL="0" indent="0">
              <a:buNone/>
            </a:pPr>
            <a:r>
              <a:rPr lang="cs-CZ" dirty="0" smtClean="0"/>
              <a:t>původu = „vrazi v bílých pláštích“ </a:t>
            </a:r>
            <a:br>
              <a:rPr lang="cs-CZ" dirty="0" smtClean="0"/>
            </a:br>
            <a:r>
              <a:rPr lang="cs-CZ" dirty="0" smtClean="0"/>
              <a:t>-  jeden z vrcholů sovětského </a:t>
            </a:r>
          </a:p>
          <a:p>
            <a:pPr marL="0" indent="0">
              <a:buNone/>
            </a:pPr>
            <a:r>
              <a:rPr lang="cs-CZ" dirty="0" smtClean="0"/>
              <a:t>antisemitismu po druhé světové válce</a:t>
            </a: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65125"/>
            <a:ext cx="5172075" cy="560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98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5.3. 1953 smrt Stalina</a:t>
            </a:r>
          </a:p>
          <a:p>
            <a:r>
              <a:rPr lang="cs-CZ" dirty="0" smtClean="0"/>
              <a:t>problém nástupnictví, začíná boj o moc </a:t>
            </a:r>
          </a:p>
          <a:p>
            <a:r>
              <a:rPr lang="cs-CZ" dirty="0" smtClean="0"/>
              <a:t>prozatím u moci tzv. kolektivní vedení, trojice Chruščov- Malenkov-Berija</a:t>
            </a:r>
          </a:p>
          <a:p>
            <a:r>
              <a:rPr lang="cs-CZ" dirty="0" smtClean="0"/>
              <a:t>Nakonec Chruščov vyhrává, Malenkov je odstraněn z funkce, Berija popraven</a:t>
            </a:r>
          </a:p>
          <a:p>
            <a:r>
              <a:rPr lang="cs-CZ" dirty="0" smtClean="0"/>
              <a:t>Stalinovo tělo je nabalzamováno a uloženo v mauzoleu vedle Lenina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130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10" y="0"/>
            <a:ext cx="11097490" cy="634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15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Lavrentij Pavlovi&amp;ccaron; Berija se Stalinem (v pozadí) a se Stalinovou dcerou Sv&amp;ecaron;tlanou na klín&amp;ecaron;.P&amp;rcaron;ítomný Nestor Lakoba je skryt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255" y="365124"/>
            <a:ext cx="8666017" cy="628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20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" y="365125"/>
            <a:ext cx="10855036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23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Stalinův pomník v Praze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 stavbě rozhodnuto v roce 1949, dokončen v roce 1955</a:t>
            </a:r>
          </a:p>
          <a:p>
            <a:r>
              <a:rPr lang="cs-CZ" dirty="0" smtClean="0"/>
              <a:t>Měl „na věčné časy“ stát nad Prahou</a:t>
            </a:r>
          </a:p>
          <a:p>
            <a:r>
              <a:rPr lang="cs-CZ" dirty="0" smtClean="0"/>
              <a:t>Autorem byl sochař Otakar Švec s manželkou, oba ještě před odhalením pomníku spáchali sebevraždu</a:t>
            </a:r>
          </a:p>
          <a:p>
            <a:r>
              <a:rPr lang="cs-CZ" dirty="0" smtClean="0"/>
              <a:t>V listopadu 1962 byl pomník odstraněn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554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://upload.wikimedia.org/wikipedia/commons/thumb/d/df/Letna_stalin_sousosi.jpg/1280px-Letna_stalin_sousos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365125"/>
            <a:ext cx="10758054" cy="634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45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ttp://upload.wikimedia.org/wikipedia/commons/thumb/6/68/Blowing_up_the_Stalin_Monument.jpg/220px-Blowing_up_the_Stalin_Monume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" y="365125"/>
            <a:ext cx="11159836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04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50000"/>
            <a:alphaModFix/>
          </a:blip>
          <a:srcRect/>
          <a:stretch>
            <a:fillRect/>
          </a:stretch>
        </p:blipFill>
        <p:spPr>
          <a:xfrm>
            <a:off x="1" y="0"/>
            <a:ext cx="11826240" cy="6858000"/>
          </a:xfrm>
        </p:spPr>
      </p:pic>
    </p:spTree>
    <p:extLst>
      <p:ext uri="{BB962C8B-B14F-4D97-AF65-F5344CB8AC3E}">
        <p14:creationId xmlns:p14="http://schemas.microsoft.com/office/powerpoint/2010/main" val="279895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Nikita Sergejevič Chruščov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První  tajemník KSSS (1953 – 1964), Předseda vlády SSSR (od r.1958)</a:t>
            </a:r>
          </a:p>
          <a:p>
            <a:r>
              <a:rPr lang="cs-CZ" dirty="0" smtClean="0"/>
              <a:t>1954 věnoval Krym Ukrajině</a:t>
            </a:r>
          </a:p>
          <a:p>
            <a:r>
              <a:rPr lang="cs-CZ" dirty="0" smtClean="0"/>
              <a:t> 1956: na XX. sjezdu KSSS kritika kultu osobnosti Stalina</a:t>
            </a:r>
          </a:p>
          <a:p>
            <a:r>
              <a:rPr lang="cs-CZ" dirty="0" smtClean="0"/>
              <a:t>zmírnění napětí ve společnosti, období destalinizace t. </a:t>
            </a:r>
            <a:r>
              <a:rPr lang="cs-CZ" dirty="0" err="1" smtClean="0"/>
              <a:t>zv</a:t>
            </a:r>
            <a:r>
              <a:rPr lang="cs-CZ" dirty="0" smtClean="0"/>
              <a:t>. „</a:t>
            </a:r>
            <a:r>
              <a:rPr lang="cs-CZ" dirty="0" err="1" smtClean="0"/>
              <a:t>odtěpěľ</a:t>
            </a:r>
            <a:r>
              <a:rPr lang="cs-CZ" dirty="0" smtClean="0"/>
              <a:t>“, uvolnění tvrdého vojensko-politického režimu, dal propustit miliony vězňů z Gulag</a:t>
            </a:r>
          </a:p>
          <a:p>
            <a:r>
              <a:rPr lang="cs-CZ" dirty="0" smtClean="0"/>
              <a:t>1956 nechal krvavě potlačit protisovětské povstání v Maďarsku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704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1960 návštěva OSN v New-Yorku, prohlásil, že do 20 let SSSR dožene a předežene USA</a:t>
            </a:r>
          </a:p>
          <a:p>
            <a:r>
              <a:rPr lang="cs-CZ" dirty="0" smtClean="0"/>
              <a:t>Nechal rozorat celiny (stepi ve střední Asii a na jihu Sibiře) – pěstování obilí a kukuřice</a:t>
            </a:r>
          </a:p>
          <a:p>
            <a:r>
              <a:rPr lang="cs-CZ" dirty="0" smtClean="0"/>
              <a:t>Stavění „</a:t>
            </a:r>
            <a:r>
              <a:rPr lang="cs-CZ" dirty="0" err="1" smtClean="0"/>
              <a:t>chruščovek</a:t>
            </a:r>
            <a:r>
              <a:rPr lang="cs-CZ" dirty="0" smtClean="0"/>
              <a:t>“ (malometrážních bytů) a „lehkého metra“, podpora budování spotřebitelského průmyslu→ zvýšení životní úrovně obyvatelstva</a:t>
            </a:r>
          </a:p>
          <a:p>
            <a:r>
              <a:rPr lang="cs-CZ" dirty="0" smtClean="0"/>
              <a:t>1960-1962 - začátek roztržky mezi SSSR a Čínou</a:t>
            </a:r>
          </a:p>
          <a:p>
            <a:r>
              <a:rPr lang="cs-CZ" dirty="0" smtClean="0"/>
              <a:t> 1961: Berlínská zeď</a:t>
            </a:r>
          </a:p>
          <a:p>
            <a:r>
              <a:rPr lang="cs-CZ" dirty="0" smtClean="0"/>
              <a:t> 1962: Karibská krize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755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927" y="365125"/>
            <a:ext cx="7294418" cy="590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55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Berlínská krize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 tooltip="23. červen"/>
              </a:rPr>
              <a:t>23. června</a:t>
            </a:r>
            <a:r>
              <a:rPr lang="cs-CZ" dirty="0" smtClean="0"/>
              <a:t> </a:t>
            </a:r>
            <a:r>
              <a:rPr lang="cs-CZ" dirty="0" smtClean="0">
                <a:hlinkClick r:id="rId3" tooltip="1948"/>
              </a:rPr>
              <a:t>1948</a:t>
            </a:r>
            <a:r>
              <a:rPr lang="cs-CZ" dirty="0" smtClean="0"/>
              <a:t> došlo k </a:t>
            </a:r>
            <a:r>
              <a:rPr lang="cs-CZ" dirty="0" smtClean="0">
                <a:hlinkClick r:id="rId4" tooltip="Berlínská blokáda"/>
              </a:rPr>
              <a:t>blokádě západních sektorů Berlína</a:t>
            </a:r>
            <a:r>
              <a:rPr lang="cs-CZ" dirty="0" smtClean="0"/>
              <a:t>, trvající téměř jeden rok.</a:t>
            </a:r>
          </a:p>
          <a:p>
            <a:r>
              <a:rPr lang="cs-CZ" dirty="0" smtClean="0">
                <a:hlinkClick r:id="rId5" tooltip="23. květen"/>
              </a:rPr>
              <a:t>23. května</a:t>
            </a:r>
            <a:r>
              <a:rPr lang="cs-CZ" dirty="0" smtClean="0"/>
              <a:t> </a:t>
            </a:r>
            <a:r>
              <a:rPr lang="cs-CZ" dirty="0" smtClean="0">
                <a:hlinkClick r:id="rId6" tooltip="1949"/>
              </a:rPr>
              <a:t>1949</a:t>
            </a:r>
            <a:r>
              <a:rPr lang="cs-CZ" dirty="0" smtClean="0"/>
              <a:t> byla na území západních okupačních zón založena </a:t>
            </a:r>
            <a:r>
              <a:rPr lang="cs-CZ" dirty="0" smtClean="0">
                <a:hlinkClick r:id="rId7" tooltip="Německá spolková republika"/>
              </a:rPr>
              <a:t>Německá spolková republika</a:t>
            </a:r>
            <a:r>
              <a:rPr lang="cs-CZ" dirty="0" smtClean="0"/>
              <a:t>.</a:t>
            </a:r>
          </a:p>
          <a:p>
            <a:r>
              <a:rPr lang="cs-CZ" dirty="0" smtClean="0">
                <a:hlinkClick r:id="rId8" tooltip="7. říjen"/>
              </a:rPr>
              <a:t>7. října</a:t>
            </a:r>
            <a:r>
              <a:rPr lang="cs-CZ" dirty="0" smtClean="0"/>
              <a:t> 1949 byla jako reakce na vyhlášení SRN založena </a:t>
            </a:r>
            <a:r>
              <a:rPr lang="cs-CZ" dirty="0" smtClean="0">
                <a:hlinkClick r:id="rId9" tooltip="Německá demokratická republika"/>
              </a:rPr>
              <a:t>Německá demokratická republika</a:t>
            </a:r>
            <a:r>
              <a:rPr lang="cs-CZ" dirty="0" smtClean="0"/>
              <a:t>, sovětský sektor Berlína se stal jejím hlavním městem.</a:t>
            </a:r>
          </a:p>
          <a:p>
            <a:r>
              <a:rPr lang="cs-CZ" dirty="0" smtClean="0"/>
              <a:t>Z východního Německa, hlavně přes Západní Berlín, uteklo na západ více než 3 miliony Němců → rozhodnutí o postavení zdi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845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 noci z </a:t>
            </a:r>
            <a:r>
              <a:rPr lang="cs-CZ" dirty="0" smtClean="0">
                <a:hlinkClick r:id="rId2" tooltip="12. srpen"/>
              </a:rPr>
              <a:t>12.</a:t>
            </a:r>
            <a:r>
              <a:rPr lang="cs-CZ" dirty="0" smtClean="0"/>
              <a:t> na </a:t>
            </a:r>
            <a:r>
              <a:rPr lang="cs-CZ" dirty="0" smtClean="0">
                <a:hlinkClick r:id="rId3" tooltip="13. srpen"/>
              </a:rPr>
              <a:t>13. srpna</a:t>
            </a:r>
            <a:r>
              <a:rPr lang="cs-CZ" dirty="0" smtClean="0"/>
              <a:t> 1961 obsadily ozbrojené síly NDR (armáda, policie, pohraniční stráž a jednotky podnikových milicí) hranice k Západnímu Berlínu a přerušily, nejdříve jen pomocí </a:t>
            </a:r>
            <a:r>
              <a:rPr lang="cs-CZ" dirty="0" smtClean="0">
                <a:hlinkClick r:id="rId4" tooltip="Ostnatý drát"/>
              </a:rPr>
              <a:t>ostnatého drátu</a:t>
            </a:r>
            <a:r>
              <a:rPr lang="cs-CZ" dirty="0" smtClean="0"/>
              <a:t>, spojení mezi východním a Západním Berlínem.</a:t>
            </a:r>
          </a:p>
          <a:p>
            <a:r>
              <a:rPr lang="cs-CZ" dirty="0" smtClean="0">
                <a:hlinkClick r:id="rId5" tooltip="16. srpen"/>
              </a:rPr>
              <a:t>16. srpna</a:t>
            </a:r>
            <a:r>
              <a:rPr lang="cs-CZ" dirty="0" smtClean="0"/>
              <a:t>, vzhledem k absenci jakékoliv reakce z americké strany, začal být drát nahrazován zdí v pravém slova smyslu. V příštích měsících došlo k vybudování opevnění hranic mezi NDR a SRN, což upevnilo nepropustnost hranic mezi státy </a:t>
            </a:r>
            <a:r>
              <a:rPr lang="cs-CZ" dirty="0" smtClean="0">
                <a:hlinkClick r:id="rId6" tooltip="Východní blok"/>
              </a:rPr>
              <a:t>Východního bloku</a:t>
            </a:r>
            <a:r>
              <a:rPr lang="cs-CZ" dirty="0" smtClean="0"/>
              <a:t> a okolními státy. Tyto hranice se i z toho důvodu označují jako „</a:t>
            </a:r>
            <a:r>
              <a:rPr lang="cs-CZ" dirty="0" smtClean="0">
                <a:hlinkClick r:id="rId7" tooltip="Železná opona"/>
              </a:rPr>
              <a:t>železná opona</a:t>
            </a:r>
            <a:r>
              <a:rPr lang="cs-CZ" dirty="0" smtClean="0"/>
              <a:t>“.</a:t>
            </a:r>
          </a:p>
          <a:p>
            <a:r>
              <a:rPr lang="cs-CZ" dirty="0" smtClean="0"/>
              <a:t>Zeď měla celkovou délku 165 km (45 km s hranicí Západního Berlína, 120 km čítala hranice mezi Západním Berlínem a Braniborskem).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963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http://upload.wikimedia.org/wikipedia/commons/thumb/d/d4/West_and_East_Berlin.svg/220px-West_and_East_Berlin.svg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455" y="1"/>
            <a:ext cx="95873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6400" y="330199"/>
            <a:ext cx="10515600" cy="1325563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6" name="Picture 6" descr="http://upload.wikimedia.org/wikipedia/commons/5/5d/Berlinermau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28" y="1655762"/>
            <a:ext cx="8943109" cy="468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5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Karibská „kubánská“ krize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J.F. Kennedy                       N.S. Chruščov                     F. Castro</a:t>
            </a:r>
            <a:endParaRPr lang="cs-CZ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48345"/>
            <a:ext cx="2923309" cy="397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2421804"/>
            <a:ext cx="2554287" cy="3828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139" y="2421804"/>
            <a:ext cx="3278769" cy="371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84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Vše začalo, když americký špionážní letoun U-2 nasnímal raketové základny na Kubě a 16. října 1962 se prezidentovi J.F. Kennedymu potvrdilo podezření, získané již ze satelitních snímků.</a:t>
            </a:r>
            <a:br>
              <a:rPr lang="cs-CZ" dirty="0" smtClean="0"/>
            </a:br>
            <a:endParaRPr lang="cs-CZ" dirty="0" smtClean="0"/>
          </a:p>
          <a:p>
            <a:r>
              <a:rPr lang="cs-CZ" dirty="0" smtClean="0"/>
              <a:t>Sovětský svaz vyzbrojil Kubu desítkami raket s doletem 1 800 km </a:t>
            </a:r>
            <a:br>
              <a:rPr lang="cs-CZ" dirty="0" smtClean="0"/>
            </a:br>
            <a:r>
              <a:rPr lang="cs-CZ" dirty="0" smtClean="0"/>
              <a:t>a další, s téměř dvojnásobným doletem, byly na cestě. </a:t>
            </a:r>
          </a:p>
          <a:p>
            <a:r>
              <a:rPr lang="cs-CZ" dirty="0" smtClean="0"/>
              <a:t>Sověti si chtěli vylepšit pozici v karibské oblasti a bezprostředně začali ohrožovat USA.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456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>
                <a:effectLst/>
              </a:rPr>
              <a:t>Mezinárodní politická krize v r. 1962 → hrozba jaderného konfliktu</a:t>
            </a:r>
            <a:br>
              <a:rPr lang="cs-CZ" dirty="0" smtClean="0">
                <a:effectLst/>
              </a:rPr>
            </a:br>
            <a:endParaRPr lang="cs-CZ" dirty="0" smtClean="0">
              <a:effectLst/>
            </a:endParaRPr>
          </a:p>
          <a:p>
            <a:r>
              <a:rPr lang="cs-CZ" dirty="0" smtClean="0">
                <a:effectLst/>
              </a:rPr>
              <a:t>odpověď SSSR na umístění amerických raket v Turecku = operace </a:t>
            </a:r>
            <a:r>
              <a:rPr lang="cs-CZ" dirty="0" err="1" smtClean="0">
                <a:effectLst/>
              </a:rPr>
              <a:t>Anadyr</a:t>
            </a:r>
            <a:r>
              <a:rPr lang="cs-CZ" dirty="0"/>
              <a:t> </a:t>
            </a:r>
            <a:r>
              <a:rPr lang="cs-CZ" dirty="0" smtClean="0"/>
              <a:t>→ r</a:t>
            </a:r>
            <a:r>
              <a:rPr lang="cs-CZ" dirty="0" smtClean="0">
                <a:effectLst/>
              </a:rPr>
              <a:t>ozmístění sovětských raket na Kubě (režim Fidela Castra)</a:t>
            </a:r>
            <a:br>
              <a:rPr lang="cs-CZ" dirty="0" smtClean="0">
                <a:effectLst/>
              </a:rPr>
            </a:br>
            <a:endParaRPr lang="cs-CZ" dirty="0" smtClean="0">
              <a:effectLst/>
            </a:endParaRPr>
          </a:p>
          <a:p>
            <a:r>
              <a:rPr lang="cs-CZ" dirty="0" smtClean="0">
                <a:effectLst/>
              </a:rPr>
              <a:t>Prezident USA J.F. Kennedy – námořní blokáda kubánských přístavu</a:t>
            </a:r>
            <a:br>
              <a:rPr lang="cs-CZ" dirty="0" smtClean="0">
                <a:effectLst/>
              </a:rPr>
            </a:br>
            <a:endParaRPr lang="cs-CZ" dirty="0" smtClean="0">
              <a:effectLst/>
            </a:endParaRPr>
          </a:p>
          <a:p>
            <a:r>
              <a:rPr lang="cs-CZ" dirty="0" smtClean="0">
                <a:effectLst/>
              </a:rPr>
              <a:t>Stažení raket Chruščovem a přiznání chyby</a:t>
            </a:r>
          </a:p>
          <a:p>
            <a:r>
              <a:rPr lang="cs-CZ" dirty="0" smtClean="0"/>
              <a:t>USA se zavázalo, že nenapadne Kubu</a:t>
            </a:r>
            <a:br>
              <a:rPr 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30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50000"/>
            <a:alphaModFix/>
          </a:blip>
          <a:srcRect/>
          <a:stretch>
            <a:fillRect/>
          </a:stretch>
        </p:blipFill>
        <p:spPr>
          <a:xfrm>
            <a:off x="0" y="222885"/>
            <a:ext cx="11765280" cy="6340475"/>
          </a:xfrm>
        </p:spPr>
      </p:pic>
    </p:spTree>
    <p:extLst>
      <p:ext uri="{BB962C8B-B14F-4D97-AF65-F5344CB8AC3E}">
        <p14:creationId xmlns:p14="http://schemas.microsoft.com/office/powerpoint/2010/main" val="311355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801" y="365126"/>
            <a:ext cx="7632398" cy="649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99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11353800" cy="634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88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338" y="365125"/>
            <a:ext cx="8535324" cy="581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30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SSSR – 70. a 80. léta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Nikita Sergejevič Chruščov </a:t>
            </a:r>
            <a:r>
              <a:rPr lang="cs-CZ" dirty="0" smtClean="0"/>
              <a:t>svržen pro rostoucí hospodářské neúspěchy Sovětského svazu a zostření konfliktu s Čínou - otevřený konflikt+</a:t>
            </a:r>
          </a:p>
          <a:p>
            <a:r>
              <a:rPr lang="cs-CZ" dirty="0" smtClean="0"/>
              <a:t>Jmenování Leonida </a:t>
            </a:r>
            <a:r>
              <a:rPr lang="cs-CZ" dirty="0" err="1" smtClean="0"/>
              <a:t>Iljiče</a:t>
            </a:r>
            <a:r>
              <a:rPr lang="cs-CZ" dirty="0" smtClean="0"/>
              <a:t> Brežněva generální tajemníkem Ústředního výboru KSSS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126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Leonid </a:t>
            </a:r>
            <a:r>
              <a:rPr lang="cs-CZ" b="1" dirty="0" err="1" smtClean="0"/>
              <a:t>Iljič</a:t>
            </a:r>
            <a:r>
              <a:rPr lang="cs-CZ" b="1" dirty="0" smtClean="0"/>
              <a:t> Brežněv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* 19. 12. 1906 v ukrajinské vesnici </a:t>
            </a:r>
            <a:r>
              <a:rPr lang="cs-CZ" dirty="0" err="1" smtClean="0"/>
              <a:t>Kamenskoje</a:t>
            </a:r>
            <a:endParaRPr lang="cs-CZ" dirty="0" smtClean="0"/>
          </a:p>
          <a:p>
            <a:r>
              <a:rPr lang="cs-CZ" dirty="0" smtClean="0"/>
              <a:t>R.1964 převzal funkci generálního tajemníka ÚV KSSS</a:t>
            </a:r>
            <a:endParaRPr lang="ru-RU" dirty="0" smtClean="0"/>
          </a:p>
          <a:p>
            <a:r>
              <a:rPr lang="cs-CZ" dirty="0" smtClean="0"/>
              <a:t>R.1977 předseda Nejvyššího sovětu a hlava státu</a:t>
            </a:r>
          </a:p>
          <a:p>
            <a:r>
              <a:rPr lang="cs-CZ" dirty="0" smtClean="0"/>
              <a:t>Období jeho vlády je nazýváno „obdobím stagnace“</a:t>
            </a:r>
          </a:p>
          <a:p>
            <a:r>
              <a:rPr lang="cs-CZ" dirty="0" smtClean="0">
                <a:latin typeface="Vrinda"/>
                <a:cs typeface="Vrinda"/>
              </a:rPr>
              <a:t>† </a:t>
            </a:r>
            <a:r>
              <a:rPr lang="cs-CZ" dirty="0" smtClean="0">
                <a:cs typeface="Vrinda"/>
              </a:rPr>
              <a:t>10.11. 1982 v Moskvě – pohřben u kremelské zdi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50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http://underground.egicz.cz/denik/200211/denik/breznev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4" y="365125"/>
            <a:ext cx="6448425" cy="6492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02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DVA  ZAHRANIČNĚ POLITICKÉ PROUDY</a:t>
            </a:r>
          </a:p>
          <a:p>
            <a:r>
              <a:rPr lang="cs-CZ" dirty="0" smtClean="0"/>
              <a:t>tzv. Brežněvova doktrína – omezení práva na sebeurčení a suverenitu komunistických států</a:t>
            </a:r>
          </a:p>
          <a:p>
            <a:r>
              <a:rPr lang="cs-CZ" dirty="0" smtClean="0"/>
              <a:t>Snaha o politický kompromis se Západem – USA, mezinárodní uvolnění SALT 1 a závěrečný akt KBSE (Konference o bezpečnosti a spolupráci v Evropě)</a:t>
            </a:r>
          </a:p>
          <a:p>
            <a:pPr marL="0" indent="0">
              <a:buNone/>
            </a:pPr>
            <a:r>
              <a:rPr lang="cs-CZ" dirty="0" smtClean="0"/>
              <a:t>VNITŘNÍ SITUACE SSSR</a:t>
            </a:r>
          </a:p>
          <a:p>
            <a:r>
              <a:rPr lang="cs-CZ" dirty="0" smtClean="0"/>
              <a:t>Hospodářský úpadek</a:t>
            </a:r>
          </a:p>
          <a:p>
            <a:r>
              <a:rPr lang="cs-CZ" dirty="0" smtClean="0"/>
              <a:t>Politická strnulost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200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Okupace Československa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Československo v polovině 60. let začalo období reforem a politického uvolnění  tzv. „pražské jaro“, do čela strany zvolen A. Dubček, prezidentem se stal </a:t>
            </a:r>
            <a:r>
              <a:rPr lang="cs-CZ" dirty="0" err="1" smtClean="0"/>
              <a:t>L.Svoboda</a:t>
            </a:r>
            <a:endParaRPr lang="cs-CZ" dirty="0" smtClean="0"/>
          </a:p>
          <a:p>
            <a:r>
              <a:rPr lang="cs-CZ" dirty="0" smtClean="0"/>
              <a:t>Šéf KGB a expert na maďarské povstání Andropov poukázal na „metody a formy, kterými se teď pracuje v Československu, velice připomínají maďarské“. </a:t>
            </a:r>
          </a:p>
          <a:p>
            <a:r>
              <a:rPr lang="cs-CZ" dirty="0" smtClean="0"/>
              <a:t>Odpor sovětského vedení brzy přerostl v „kárné řízení“ s reformním hnutím v KSČ </a:t>
            </a:r>
          </a:p>
          <a:p>
            <a:r>
              <a:rPr lang="cs-CZ" dirty="0" smtClean="0"/>
              <a:t>21. srpna 1968 - vpád vojsk Varšavské smlouvy do ČSSR = vojenská intervence Sovětského svazu a čtyř dalších států Varšavské smlouvy (odmítlo pouze Rumunsko)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310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s://upload.wikimedia.org/wikipedia/commons/thumb/c/cd/IICCR_G539_Ceausescu_Dubcek_Svoboda.jpg/200px-IICCR_G539_Ceausescu_Dubcek_Svobod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91" y="365124"/>
            <a:ext cx="10086109" cy="62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7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" y="365125"/>
            <a:ext cx="10855035" cy="680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50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cs-CZ" b="1" dirty="0" smtClean="0"/>
              <a:t>Rozdělení Německa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Německo rozděleno na 4 okupační zóny:</a:t>
            </a:r>
          </a:p>
          <a:p>
            <a:pPr marL="0" indent="0">
              <a:buNone/>
            </a:pPr>
            <a:r>
              <a:rPr lang="cs-CZ" dirty="0" smtClean="0"/>
              <a:t> - americkou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- anglickou</a:t>
            </a:r>
          </a:p>
          <a:p>
            <a:pPr marL="0" indent="0">
              <a:buNone/>
            </a:pPr>
            <a:r>
              <a:rPr lang="cs-CZ" dirty="0" smtClean="0"/>
              <a:t> - francouzskou , které se spojí do NSR (Německá spolková republika)</a:t>
            </a:r>
          </a:p>
          <a:p>
            <a:pPr marL="0" indent="0">
              <a:buNone/>
            </a:pPr>
            <a:r>
              <a:rPr lang="cs-CZ" dirty="0" smtClean="0"/>
              <a:t>a  sovětskou, ze které vznikne NDR (Německá demokratická republika)</a:t>
            </a:r>
          </a:p>
          <a:p>
            <a:r>
              <a:rPr lang="cs-CZ" dirty="0" smtClean="0"/>
              <a:t>Podobně rozdělen i Berlín na východní (hlavní město NDR) a západní.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347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bujela </a:t>
            </a:r>
            <a:r>
              <a:rPr lang="cs-CZ" dirty="0" smtClean="0">
                <a:hlinkClick r:id="rId2" tooltip="Šedá ekonomika"/>
              </a:rPr>
              <a:t>šedá ekonomika</a:t>
            </a:r>
            <a:r>
              <a:rPr lang="cs-CZ" dirty="0" smtClean="0"/>
              <a:t>, která stále více nahrazovala nevýkonný systém </a:t>
            </a:r>
            <a:r>
              <a:rPr lang="cs-CZ" dirty="0" smtClean="0">
                <a:hlinkClick r:id="rId3" tooltip="Centrální plánování"/>
              </a:rPr>
              <a:t>centrálního plánování</a:t>
            </a:r>
            <a:r>
              <a:rPr lang="cs-CZ" dirty="0" smtClean="0"/>
              <a:t>. Okrádání státu se stalo nezbytností pro zvyšování </a:t>
            </a:r>
            <a:r>
              <a:rPr lang="cs-CZ" dirty="0" smtClean="0">
                <a:hlinkClick r:id="rId4" tooltip="Životní úroveň"/>
              </a:rPr>
              <a:t>životní úrovně</a:t>
            </a:r>
            <a:r>
              <a:rPr lang="cs-CZ" dirty="0" smtClean="0"/>
              <a:t> obyvatel.</a:t>
            </a:r>
          </a:p>
          <a:p>
            <a:r>
              <a:rPr lang="cs-CZ" dirty="0" smtClean="0"/>
              <a:t> Vedle toho se i </a:t>
            </a:r>
            <a:r>
              <a:rPr lang="cs-CZ" dirty="0" smtClean="0">
                <a:hlinkClick r:id="rId5" tooltip="Korupce"/>
              </a:rPr>
              <a:t>korupce</a:t>
            </a:r>
            <a:r>
              <a:rPr lang="cs-CZ" dirty="0" smtClean="0"/>
              <a:t> stala přirozenou součástí života. Stranická </a:t>
            </a:r>
            <a:r>
              <a:rPr lang="cs-CZ" dirty="0" smtClean="0">
                <a:hlinkClick r:id="rId6" tooltip="Nomenklatura (politika)"/>
              </a:rPr>
              <a:t>nomenklatura</a:t>
            </a:r>
            <a:r>
              <a:rPr lang="cs-CZ" dirty="0" smtClean="0"/>
              <a:t> se cítila být neohrožená a zmocňovala se společenského </a:t>
            </a:r>
            <a:r>
              <a:rPr lang="cs-CZ" dirty="0" smtClean="0">
                <a:hlinkClick r:id="rId7" tooltip="Bohatství"/>
              </a:rPr>
              <a:t>bohatství</a:t>
            </a:r>
            <a:r>
              <a:rPr lang="cs-CZ" dirty="0" smtClean="0"/>
              <a:t> na úkor </a:t>
            </a:r>
            <a:r>
              <a:rPr lang="cs-CZ" dirty="0" smtClean="0">
                <a:hlinkClick r:id="rId8" tooltip="Stát"/>
              </a:rPr>
              <a:t>státu</a:t>
            </a:r>
            <a:r>
              <a:rPr lang="cs-CZ" dirty="0" smtClean="0"/>
              <a:t> i vlastních </a:t>
            </a:r>
            <a:r>
              <a:rPr lang="cs-CZ" dirty="0" smtClean="0">
                <a:hlinkClick r:id="rId9" tooltip="Občanství"/>
              </a:rPr>
              <a:t>občanů</a:t>
            </a:r>
            <a:r>
              <a:rPr lang="cs-CZ" dirty="0" smtClean="0"/>
              <a:t>.</a:t>
            </a:r>
          </a:p>
          <a:p>
            <a:r>
              <a:rPr lang="cs-CZ" dirty="0" smtClean="0"/>
              <a:t> Stabilita kádrů způsobila, že se </a:t>
            </a:r>
            <a:r>
              <a:rPr lang="cs-CZ" dirty="0" smtClean="0">
                <a:hlinkClick r:id="rId10" tooltip="Průměrný věk (stránka neexistuje)"/>
              </a:rPr>
              <a:t>průměrný věk</a:t>
            </a:r>
            <a:r>
              <a:rPr lang="cs-CZ" dirty="0" smtClean="0"/>
              <a:t> vedoucích představitelů režimu zvyšoval. Většina funkcionářů se narodila v letech </a:t>
            </a:r>
            <a:r>
              <a:rPr lang="cs-CZ" dirty="0" smtClean="0">
                <a:hlinkClick r:id="rId11" tooltip="1900"/>
              </a:rPr>
              <a:t>1900</a:t>
            </a:r>
            <a:r>
              <a:rPr lang="cs-CZ" dirty="0" smtClean="0"/>
              <a:t>–</a:t>
            </a:r>
            <a:r>
              <a:rPr lang="cs-CZ" dirty="0" smtClean="0">
                <a:hlinkClick r:id="rId12" tooltip="1920"/>
              </a:rPr>
              <a:t>1920</a:t>
            </a:r>
            <a:r>
              <a:rPr lang="cs-CZ" dirty="0" smtClean="0"/>
              <a:t> a vstoupila do politického života v éře </a:t>
            </a:r>
            <a:r>
              <a:rPr lang="cs-CZ" dirty="0" smtClean="0">
                <a:hlinkClick r:id="rId13" tooltip="Stalinismus"/>
              </a:rPr>
              <a:t>stalinismu</a:t>
            </a:r>
            <a:r>
              <a:rPr lang="cs-CZ" dirty="0" smtClean="0"/>
              <a:t>. Sovětskou společnost začala ovládat </a:t>
            </a:r>
            <a:r>
              <a:rPr lang="cs-CZ" dirty="0" smtClean="0">
                <a:hlinkClick r:id="rId14" tooltip="Gerontokracie"/>
              </a:rPr>
              <a:t>gerontokracie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672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Válka v Afganistánu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Vpád sovětských vojsk do Afghánistánu 26. prosince 1979 </a:t>
            </a:r>
          </a:p>
          <a:p>
            <a:r>
              <a:rPr lang="cs-CZ" dirty="0" smtClean="0"/>
              <a:t>Prezident </a:t>
            </a:r>
            <a:r>
              <a:rPr lang="cs-CZ" dirty="0" err="1" smtClean="0"/>
              <a:t>Carter</a:t>
            </a:r>
            <a:r>
              <a:rPr lang="cs-CZ" dirty="0" smtClean="0"/>
              <a:t> vyhlásil obchodní embargo na některé zboží vyvážené do Sovětského svazu a senát odložil ratifikaci smlouvy SALT-2</a:t>
            </a:r>
          </a:p>
          <a:p>
            <a:r>
              <a:rPr lang="cs-CZ" dirty="0" smtClean="0"/>
              <a:t>Další </a:t>
            </a:r>
            <a:r>
              <a:rPr lang="cs-CZ" dirty="0" err="1" smtClean="0"/>
              <a:t>reací</a:t>
            </a:r>
            <a:r>
              <a:rPr lang="cs-CZ" dirty="0" smtClean="0"/>
              <a:t> byl bojkot XXII. letních olympijských her v Moskvě řadou států včetně USA  v roce 1980</a:t>
            </a:r>
          </a:p>
          <a:p>
            <a:r>
              <a:rPr lang="cs-CZ" dirty="0" smtClean="0"/>
              <a:t>Pokračoval pozvolný úpadek režimu.</a:t>
            </a:r>
          </a:p>
          <a:p>
            <a:r>
              <a:rPr lang="cs-CZ" dirty="0" smtClean="0"/>
              <a:t>V listopadu 1982 Brežněv umírá, jeho nástupcem zvolen Andropov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733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Jurij </a:t>
            </a:r>
            <a:r>
              <a:rPr lang="cs-CZ" b="1" dirty="0" err="1" smtClean="0"/>
              <a:t>Vladimirovič</a:t>
            </a:r>
            <a:r>
              <a:rPr lang="cs-CZ" b="1" dirty="0" smtClean="0"/>
              <a:t> Andropov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* 15. června 1914, </a:t>
            </a:r>
            <a:r>
              <a:rPr lang="cs-CZ" dirty="0" err="1" smtClean="0"/>
              <a:t>Stavropol</a:t>
            </a:r>
            <a:endParaRPr lang="cs-CZ" dirty="0" smtClean="0"/>
          </a:p>
          <a:p>
            <a:r>
              <a:rPr lang="cs-CZ" dirty="0" smtClean="0"/>
              <a:t>11. 11. 1982 zvolen generálním tajemníkem KSSS</a:t>
            </a:r>
          </a:p>
          <a:p>
            <a:r>
              <a:rPr lang="cs-CZ" dirty="0" smtClean="0"/>
              <a:t>Boj s korupcí a upevnění disciplíny, posílení pracovní kázně </a:t>
            </a:r>
          </a:p>
          <a:p>
            <a:r>
              <a:rPr lang="cs-CZ" dirty="0" smtClean="0"/>
              <a:t>Obměnil oblastní tajemníky strany a také ministry</a:t>
            </a:r>
          </a:p>
          <a:p>
            <a:r>
              <a:rPr lang="pl-PL" dirty="0" smtClean="0"/>
              <a:t>Na velké kádrové změny mu nezbylo času - nemoc</a:t>
            </a:r>
          </a:p>
          <a:p>
            <a:r>
              <a:rPr lang="cs-CZ" dirty="0" smtClean="0"/>
              <a:t>Stačil dosadit na významná místa ve vedení své lidi - M. S. Gorbačova a několik dalších mladších funkcionářů </a:t>
            </a:r>
          </a:p>
          <a:p>
            <a:r>
              <a:rPr lang="cs-CZ" dirty="0" smtClean="0"/>
              <a:t>Přerušil ženevská jednání o odzbrojení</a:t>
            </a:r>
          </a:p>
          <a:p>
            <a:r>
              <a:rPr lang="cs-CZ" dirty="0" smtClean="0"/>
              <a:t>Návrh snížení počtu Sovětských raket SS 20 jen na efekt</a:t>
            </a:r>
          </a:p>
          <a:p>
            <a:r>
              <a:rPr lang="cs-CZ" dirty="0" smtClean="0"/>
              <a:t>R. 1983 pozval k rozhovorům spolkového kancléře Helmuta Kohla</a:t>
            </a:r>
          </a:p>
          <a:p>
            <a:r>
              <a:rPr lang="cs-CZ" dirty="0" smtClean="0">
                <a:latin typeface="Vrinda"/>
                <a:cs typeface="Vrinda"/>
              </a:rPr>
              <a:t>† </a:t>
            </a:r>
            <a:r>
              <a:rPr lang="cs-CZ" dirty="0" smtClean="0"/>
              <a:t>9. února 1984, 15 měsíců po nástupu do funkce</a:t>
            </a:r>
            <a:br>
              <a:rPr lang="cs-CZ" dirty="0" smtClean="0"/>
            </a:b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832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http://www.jewornotjew.com/img/people/y/yuri_andropov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"/>
            <a:ext cx="6210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14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Konstantin </a:t>
            </a:r>
            <a:r>
              <a:rPr lang="cs-CZ" b="1" dirty="0" err="1" smtClean="0"/>
              <a:t>Ustinovič</a:t>
            </a:r>
            <a:r>
              <a:rPr lang="cs-CZ" b="1" dirty="0" smtClean="0"/>
              <a:t> Černěnko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* 24. 9. 1911 Velká Tes - Krasnojarsk </a:t>
            </a:r>
          </a:p>
          <a:p>
            <a:r>
              <a:rPr lang="cs-CZ" dirty="0" smtClean="0"/>
              <a:t>13. 2. 1984 generálním tajemníkem KSSS  a hlava státu</a:t>
            </a:r>
          </a:p>
          <a:p>
            <a:r>
              <a:rPr lang="cs-CZ" dirty="0" smtClean="0"/>
              <a:t>Velmi vážně nemocný, považován jako přechodná postava vlády – snaha omlazení vlády</a:t>
            </a:r>
          </a:p>
          <a:p>
            <a:r>
              <a:rPr lang="cs-CZ" dirty="0" smtClean="0"/>
              <a:t>Vyzdvihoval nutnost nového způsobu „sociálního myšlení“, více glasnosti, tj. systematicky organizovaných vystoupení stranických a vládních činitelů</a:t>
            </a:r>
          </a:p>
          <a:p>
            <a:r>
              <a:rPr lang="cs-CZ" dirty="0" smtClean="0"/>
              <a:t>Projekty: reforma školství, posílení role odborů</a:t>
            </a:r>
          </a:p>
          <a:p>
            <a:r>
              <a:rPr lang="cs-CZ" dirty="0" smtClean="0"/>
              <a:t>Negace </a:t>
            </a:r>
            <a:r>
              <a:rPr lang="cs-CZ" dirty="0" err="1" smtClean="0"/>
              <a:t>andropovského</a:t>
            </a:r>
            <a:r>
              <a:rPr lang="cs-CZ" dirty="0" smtClean="0"/>
              <a:t> kurs, Rozkvět korupce </a:t>
            </a:r>
          </a:p>
          <a:p>
            <a:r>
              <a:rPr lang="cs-CZ" dirty="0" smtClean="0"/>
              <a:t>Vztahy s USA zůstaly velmi napjaté</a:t>
            </a:r>
          </a:p>
          <a:p>
            <a:r>
              <a:rPr lang="cs-CZ" dirty="0" smtClean="0"/>
              <a:t> V roce 1984 SSSR bojkotuje olympiádu v Los Angeles - reakce na bojkot Moskevské olympiády 1980</a:t>
            </a:r>
          </a:p>
          <a:p>
            <a:r>
              <a:rPr lang="cs-CZ" dirty="0" smtClean="0"/>
              <a:t>Jeho úmrtím 10. března 1985  končí definitivně i Brežněvova éra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59623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http://komsomol.cz/archiv/foto/cernenko_0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312" y="365125"/>
            <a:ext cx="6190488" cy="6492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94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Michail Sergejevič Gorbačov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* 2. března 1931 </a:t>
            </a:r>
            <a:r>
              <a:rPr lang="cs-CZ" dirty="0" err="1" smtClean="0"/>
              <a:t>Privolnoje</a:t>
            </a:r>
            <a:r>
              <a:rPr lang="cs-CZ" dirty="0" smtClean="0"/>
              <a:t> – severní Kavkaz</a:t>
            </a:r>
          </a:p>
          <a:p>
            <a:r>
              <a:rPr lang="cs-CZ" dirty="0" smtClean="0"/>
              <a:t>11. 3. 1985 generální tajemník KSSS, zahájil "reformy shora", jejich heslem se stala perestrojka a glasnosť.</a:t>
            </a:r>
          </a:p>
          <a:p>
            <a:r>
              <a:rPr lang="cs-CZ" dirty="0" smtClean="0"/>
              <a:t>Perestrojka -strategická koncepce o urychlení sociálního a ekonomického vývoje  1985-1989 </a:t>
            </a:r>
          </a:p>
          <a:p>
            <a:r>
              <a:rPr lang="cs-CZ" dirty="0" smtClean="0"/>
              <a:t>Glasnosť – otevřené informování o všech věcech, zrušení cenzury </a:t>
            </a:r>
          </a:p>
          <a:p>
            <a:r>
              <a:rPr lang="cs-CZ" dirty="0" smtClean="0"/>
              <a:t>K vystupňování akcí proti stagnaci mu napomohla tragická událost evropského dosahu, jakou byla černobylská jaderná katastrofa 26. 4. 1986. </a:t>
            </a:r>
          </a:p>
          <a:p>
            <a:r>
              <a:rPr lang="cs-CZ" dirty="0" smtClean="0"/>
              <a:t>Popularitu získal v zahraniční politice, když nechtěně zahájil proces rozpadu a zániku sovětského impéria</a:t>
            </a:r>
          </a:p>
          <a:p>
            <a:r>
              <a:rPr lang="cs-CZ" dirty="0" smtClean="0"/>
              <a:t>1990 první a poslední prezident SSSR</a:t>
            </a:r>
          </a:p>
          <a:p>
            <a:r>
              <a:rPr lang="cs-CZ" altLang="cs-CZ" dirty="0" smtClean="0"/>
              <a:t>r. 1990 získal Nobelovu cenu za mír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537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365125"/>
            <a:ext cx="4645025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7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Glasnosť-„otevřenost“ nejvýznamnější jev celého reformního kursu,  otevřené informování o všech věcech, zrušení cenzury </a:t>
            </a:r>
          </a:p>
          <a:p>
            <a:r>
              <a:rPr lang="cs-CZ" dirty="0" smtClean="0"/>
              <a:t>nový pohled na nejmodernější dějiny Sovětského svazu, zasazen smrtící úder mlčení obklopujícímu dosud utajované zločiny stalinismu i zlořády brežněvovského období. </a:t>
            </a:r>
          </a:p>
          <a:p>
            <a:r>
              <a:rPr lang="cs-CZ" dirty="0" smtClean="0"/>
              <a:t>skoncoval s pronásledováním disidentů</a:t>
            </a:r>
          </a:p>
          <a:p>
            <a:r>
              <a:rPr lang="cs-CZ" dirty="0" smtClean="0"/>
              <a:t>červenec 1989 -  Gorbačov v Pekingu, dohoda na smlouvě o vymezení hranic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34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14.4.1988 – dohoda o stažení vojsk z Afghánistánu (poslední voják musel odejít do 15.2.1989)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Změna vztahu k zemím třetího světa (už se nebude podporovat každá země s levicovým režimem)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Červenec 1988 – odmítnutí Brežněvovi doktríny </a:t>
            </a:r>
            <a:r>
              <a:rPr lang="cs-CZ" dirty="0" smtClean="0"/>
              <a:t> </a:t>
            </a:r>
            <a:r>
              <a:rPr lang="cs-CZ" dirty="0"/>
              <a:t>a jakéhokoli omezování státní suverenity vůbec</a:t>
            </a:r>
          </a:p>
          <a:p>
            <a:r>
              <a:rPr lang="cs-CZ" dirty="0" smtClean="0"/>
              <a:t>Nevměšování do vnitřních záležitostí jiných zemí, i země sovětského bloku se mohou samostatně rozhodovat o svém vývoji → nastal proces uvolňování a mírového spolužití mezi velmocemi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263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Jaderné zbraně – závody ve zbrojení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Poprvé vyvinuty ve Spojených státech v rámci projektu Manhattan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sz="3000" dirty="0" smtClean="0"/>
              <a:t>poprvé a naposled použity na města Nagasaki  (6.8. 1945) a </a:t>
            </a:r>
            <a:r>
              <a:rPr lang="cs-CZ" sz="3000" dirty="0" err="1" smtClean="0"/>
              <a:t>Hiroshimu</a:t>
            </a:r>
            <a:r>
              <a:rPr lang="cs-CZ" sz="3000" dirty="0" smtClean="0"/>
              <a:t> (8.8.1945)</a:t>
            </a:r>
          </a:p>
          <a:p>
            <a:r>
              <a:rPr lang="cs-CZ" sz="3100" dirty="0"/>
              <a:t>V prvních dvou až čtyřech měsících po shození bomb zemřelo v Hirošimě 90 000 - 166 000 lidí a v Nagasaki 60 000 - 80 000</a:t>
            </a:r>
          </a:p>
          <a:p>
            <a:r>
              <a:rPr lang="cs-CZ" sz="3100" dirty="0"/>
              <a:t>Důsledky nemoci z ozáření pociťovalo několik generací </a:t>
            </a:r>
            <a:r>
              <a:rPr lang="cs-CZ" sz="3100" dirty="0" smtClean="0"/>
              <a:t>Japonců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Původem německý jaderný fyzik Klaus Fuchs ukradl vzorec pro Sověty, když pracoval na americkém projektu Manhattan a urychlil tak vývoj jaderné bomby v Sovětském svazu nejméně o 15 let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50. a 60. léta se nesly ve znamení testování jaderných bomb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V 70. letech došlo k řadě diplomatických dohod o omezení atomových zbraní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Postupem času se upustilo od testování jaderných zbraní, nicméně k jeho vlastnictví se přiznaly další země: Velká Británie, Čína, Indie, Pákistán.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546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Proces odzbrojení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17.12.1987 – ve Washingtonu podepsána dohoda o stažení a likvidaci všech sovětských a amerických raket středního dosahu (od 500 do 5500 km) z Evropy (M. Gorbačov a Ronald Reagan)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1. krok ke konci studené války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Prosinec 1989 </a:t>
            </a:r>
            <a:r>
              <a:rPr lang="cs-CZ" dirty="0" smtClean="0"/>
              <a:t>–Malta </a:t>
            </a:r>
            <a:r>
              <a:rPr lang="cs-CZ" dirty="0"/>
              <a:t>– </a:t>
            </a:r>
            <a:r>
              <a:rPr lang="cs-CZ" dirty="0" smtClean="0"/>
              <a:t> setkání Gorbačova </a:t>
            </a:r>
            <a:r>
              <a:rPr lang="cs-CZ" dirty="0"/>
              <a:t>a </a:t>
            </a:r>
            <a:r>
              <a:rPr lang="cs-CZ" dirty="0" smtClean="0"/>
              <a:t>amerického prezidenta George </a:t>
            </a:r>
            <a:r>
              <a:rPr lang="cs-CZ" dirty="0"/>
              <a:t>Bush st</a:t>
            </a:r>
            <a:r>
              <a:rPr lang="cs-CZ" dirty="0" smtClean="0"/>
              <a:t>.</a:t>
            </a:r>
            <a:endParaRPr lang="cs-CZ" dirty="0"/>
          </a:p>
          <a:p>
            <a:pPr fontAlgn="auto">
              <a:spcAft>
                <a:spcPts val="0"/>
              </a:spcAft>
              <a:defRPr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413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64" y="1"/>
            <a:ext cx="101692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55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29" y="198870"/>
            <a:ext cx="10432471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95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Pád komunismu v Evropě 1989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65176" indent="-265176">
              <a:buFont typeface="Wingdings 2"/>
              <a:buChar char=""/>
              <a:defRPr/>
            </a:pPr>
            <a:r>
              <a:rPr lang="cs-CZ" dirty="0"/>
              <a:t>v Polsku v červnových volbách </a:t>
            </a:r>
            <a:r>
              <a:rPr lang="cs-CZ" dirty="0" smtClean="0"/>
              <a:t>v r. 1989 jasně </a:t>
            </a:r>
            <a:r>
              <a:rPr lang="cs-CZ" dirty="0"/>
              <a:t>zvítězila Solidarita, </a:t>
            </a:r>
            <a:r>
              <a:rPr lang="cs-CZ" dirty="0" smtClean="0"/>
              <a:t>komunisté získali  </a:t>
            </a:r>
            <a:r>
              <a:rPr lang="cs-CZ" dirty="0"/>
              <a:t>pouhá čtyři místa ve vládě z dvaadvaceti</a:t>
            </a:r>
          </a:p>
          <a:p>
            <a:pPr marL="265176" indent="-265176">
              <a:buFont typeface="Wingdings 2"/>
              <a:buChar char=""/>
              <a:defRPr/>
            </a:pPr>
            <a:r>
              <a:rPr lang="cs-CZ" dirty="0"/>
              <a:t>sjezd maďarské strany zaznamenává faktický rozpad a odmítnutí dosavadního modelu socialismu</a:t>
            </a:r>
          </a:p>
          <a:p>
            <a:pPr marL="265176" indent="-265176">
              <a:buFont typeface="Wingdings 2"/>
              <a:buChar char=""/>
              <a:defRPr/>
            </a:pPr>
            <a:r>
              <a:rPr lang="cs-CZ" dirty="0"/>
              <a:t>v NDR lidové demonstrace, vznik opozičních hnutí</a:t>
            </a:r>
          </a:p>
          <a:p>
            <a:pPr marL="265176" indent="-265176">
              <a:buFont typeface="Wingdings 2"/>
              <a:buChar char=""/>
              <a:defRPr/>
            </a:pPr>
            <a:r>
              <a:rPr lang="cs-CZ" dirty="0"/>
              <a:t>listopad 1989 </a:t>
            </a:r>
            <a:r>
              <a:rPr lang="cs-CZ" dirty="0" smtClean="0"/>
              <a:t>„sametová revoluce“ a zhroucení komunistického režimu </a:t>
            </a:r>
            <a:r>
              <a:rPr lang="cs-CZ" dirty="0"/>
              <a:t>v Československu</a:t>
            </a:r>
          </a:p>
          <a:p>
            <a:r>
              <a:rPr lang="cs-CZ" dirty="0" smtClean="0"/>
              <a:t>Krvavá revoluce v Rumunsku, prezident </a:t>
            </a:r>
            <a:r>
              <a:rPr lang="cs-CZ" dirty="0" err="1" smtClean="0"/>
              <a:t>Ceaušescu</a:t>
            </a:r>
            <a:r>
              <a:rPr lang="cs-CZ" dirty="0" smtClean="0"/>
              <a:t> s manželkou zastřeleni</a:t>
            </a:r>
          </a:p>
          <a:p>
            <a:pPr marL="265176" indent="-265176">
              <a:buFont typeface="Wingdings 2"/>
              <a:buChar char=""/>
              <a:defRPr/>
            </a:pPr>
            <a:r>
              <a:rPr lang="cs-CZ" dirty="0" smtClean="0"/>
              <a:t>v </a:t>
            </a:r>
            <a:r>
              <a:rPr lang="cs-CZ" dirty="0"/>
              <a:t>Bulharsku po donucení odstoupil </a:t>
            </a:r>
            <a:r>
              <a:rPr lang="cs-CZ" dirty="0" err="1"/>
              <a:t>Živkov</a:t>
            </a: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092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Rozpad SSSR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Prosinec 1986 – demonstrace </a:t>
            </a:r>
            <a:r>
              <a:rPr lang="cs-CZ" dirty="0" smtClean="0"/>
              <a:t>v Alma-Atě v Kazachstánu </a:t>
            </a:r>
            <a:r>
              <a:rPr lang="cs-CZ" dirty="0"/>
              <a:t>(protiruská)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Ázerbájdžán – chtěli připojení </a:t>
            </a:r>
            <a:r>
              <a:rPr lang="cs-CZ" dirty="0" smtClean="0"/>
              <a:t>Náhorního Karabachu → ozbrojený  konflikt s Arménií</a:t>
            </a: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Říjen 1989 – do 5 </a:t>
            </a:r>
            <a:r>
              <a:rPr lang="cs-CZ" dirty="0" smtClean="0"/>
              <a:t>svazových  republik vyslány </a:t>
            </a:r>
            <a:r>
              <a:rPr lang="cs-CZ" dirty="0"/>
              <a:t>speciální jednotky ministerstva vnitra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Říjen 1989 – Nejvyšší sovět Ázerbájdžánu přijal zákon o suverenitě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1989 – demonstrace a krvavé bouře na Kavkaze a ve </a:t>
            </a:r>
            <a:r>
              <a:rPr lang="cs-CZ" dirty="0" smtClean="0"/>
              <a:t>střední </a:t>
            </a:r>
            <a:r>
              <a:rPr lang="cs-CZ" dirty="0"/>
              <a:t>Asii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192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9" descr="Caucasiamapussr.g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55" y="0"/>
            <a:ext cx="1070263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24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O suverenitu se začali hlásit i další země (Ukrajina, Bělorusko, Pobaltí, Moldávie, Gruzie, Arménie)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Gorbačov si je pořád jist, že je vše pevně v jeho rukách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13.11. 1991 –Vilnius (Litva)  – útok armády na televizní věž, zabito 13 civilistů armádou – poškodí to Gorbačova (prý o zásahu nebyl předem informován)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Zpívající </a:t>
            </a:r>
            <a:r>
              <a:rPr lang="cs-CZ" dirty="0"/>
              <a:t>revoluce </a:t>
            </a:r>
            <a:r>
              <a:rPr lang="cs-CZ" dirty="0" smtClean="0"/>
              <a:t>v Pobaltí</a:t>
            </a: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23.8.1989 vytvořena Baltská cesta (Baltský </a:t>
            </a:r>
            <a:r>
              <a:rPr lang="cs-CZ" dirty="0" smtClean="0"/>
              <a:t>řetěz), </a:t>
            </a:r>
            <a:r>
              <a:rPr lang="cs-CZ" dirty="0"/>
              <a:t>cca 2 mil. lidí, délka 600 km (propojení hlavních měst)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267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"/>
          <a:stretch>
            <a:fillRect/>
          </a:stretch>
        </p:blipFill>
        <p:spPr bwMode="auto">
          <a:xfrm>
            <a:off x="0" y="0"/>
            <a:ext cx="6206836" cy="420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237" y="1690688"/>
            <a:ext cx="5832764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24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Georgia" panose="02040502050405020303" pitchFamily="18" charset="0"/>
              <a:buChar char="●"/>
              <a:defRPr/>
            </a:pPr>
            <a:r>
              <a:rPr lang="cs-CZ" dirty="0"/>
              <a:t>12. června 1990 vyhlášena suverenita RSFSR </a:t>
            </a:r>
          </a:p>
          <a:p>
            <a:pPr fontAlgn="auto">
              <a:spcAft>
                <a:spcPts val="0"/>
              </a:spcAft>
              <a:buFont typeface="Georgia" panose="02040502050405020303" pitchFamily="18" charset="0"/>
              <a:buChar char="●"/>
              <a:defRPr/>
            </a:pPr>
            <a:r>
              <a:rPr lang="cs-CZ" dirty="0"/>
              <a:t> zřízena funkce prezidenta republiky</a:t>
            </a:r>
          </a:p>
          <a:p>
            <a:pPr fontAlgn="auto">
              <a:spcAft>
                <a:spcPts val="0"/>
              </a:spcAft>
              <a:buFont typeface="Georgia" panose="02040502050405020303" pitchFamily="18" charset="0"/>
              <a:buChar char="●"/>
              <a:defRPr/>
            </a:pPr>
            <a:r>
              <a:rPr lang="cs-CZ" dirty="0"/>
              <a:t>12. června 1991 zvolen Boris Jelcin </a:t>
            </a:r>
            <a:endParaRPr lang="cs-CZ" dirty="0" smtClean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dirty="0" smtClean="0"/>
              <a:t>(</a:t>
            </a:r>
            <a:r>
              <a:rPr lang="cs-CZ" dirty="0"/>
              <a:t>získal 57% hlasů</a:t>
            </a:r>
            <a:r>
              <a:rPr lang="cs-CZ" dirty="0" smtClean="0"/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13. března 1990 byla upravena ústava.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Upraven článek č. 6 – umožněn politický pluralismus 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Volby do místních orgánů moci – úspěch blok Demokratické Rusko (B. Jelcin) a komunisté (M. Gorbačov)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2 muži = 2 vize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564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564" y="1"/>
            <a:ext cx="5597236" cy="667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72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50000"/>
            <a:alphaModFix/>
          </a:blip>
          <a:srcRect/>
          <a:stretch>
            <a:fillRect/>
          </a:stretch>
        </p:blipFill>
        <p:spPr>
          <a:xfrm>
            <a:off x="670560" y="0"/>
            <a:ext cx="10683240" cy="6858000"/>
          </a:xfrm>
        </p:spPr>
      </p:pic>
    </p:spTree>
    <p:extLst>
      <p:ext uri="{BB962C8B-B14F-4D97-AF65-F5344CB8AC3E}">
        <p14:creationId xmlns:p14="http://schemas.microsoft.com/office/powerpoint/2010/main" val="122339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14.3.1990 – M. Gorbačov </a:t>
            </a:r>
            <a:r>
              <a:rPr lang="cs-CZ" dirty="0" smtClean="0"/>
              <a:t>zvolen prezidentem </a:t>
            </a:r>
            <a:r>
              <a:rPr lang="cs-CZ" dirty="0"/>
              <a:t>SSSR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17.3.1991 – referendum o zachování Sovětského svazu </a:t>
            </a:r>
            <a:endParaRPr lang="cs-CZ" dirty="0" smtClean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dirty="0" smtClean="0"/>
              <a:t>(</a:t>
            </a:r>
            <a:r>
              <a:rPr lang="cs-CZ" dirty="0"/>
              <a:t>v 9 republikách, přes 75% pro)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Projednávání nové svazové smlouvy, </a:t>
            </a:r>
            <a:endParaRPr lang="cs-CZ" dirty="0" smtClean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dirty="0" smtClean="0"/>
              <a:t>k </a:t>
            </a:r>
            <a:r>
              <a:rPr lang="cs-CZ" dirty="0"/>
              <a:t>podepsání mělo dojít 20.8.1991</a:t>
            </a:r>
          </a:p>
          <a:p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218" y="1122218"/>
            <a:ext cx="3068782" cy="505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62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Pokus o státní převrat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Proběhl 19. srpna 1991 </a:t>
            </a:r>
            <a:r>
              <a:rPr lang="cs-CZ" dirty="0" smtClean="0"/>
              <a:t>– protidemokratický puč komunistů, měl </a:t>
            </a:r>
            <a:r>
              <a:rPr lang="cs-CZ" dirty="0"/>
              <a:t>navrátit staré pořádky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Řízen Státním výborem pro výjimečný stav v SSSR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M. Gorbačov vězněn na Krymu (dovolená)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Tanky obklíčily sídlo ruské </a:t>
            </a:r>
            <a:r>
              <a:rPr lang="cs-CZ" dirty="0" smtClean="0"/>
              <a:t>vlády a parlament</a:t>
            </a: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Jelcin – projev na tanku (Výbor je nezákonný, návrat Gorbačova, výzva k celostátní generální stávce – měl být zatčen (důstojník KGB odmítl splnit rozkaz)</a:t>
            </a:r>
          </a:p>
        </p:txBody>
      </p:sp>
    </p:spTree>
    <p:extLst>
      <p:ext uri="{BB962C8B-B14F-4D97-AF65-F5344CB8AC3E}">
        <p14:creationId xmlns:p14="http://schemas.microsoft.com/office/powerpoint/2010/main" val="95610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Boris_Yeltsin_19_August_1991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4563" y="602673"/>
            <a:ext cx="9455727" cy="6109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764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8"/>
          <a:stretch>
            <a:fillRect/>
          </a:stretch>
        </p:blipFill>
        <p:spPr bwMode="auto">
          <a:xfrm>
            <a:off x="1170709" y="0"/>
            <a:ext cx="9850581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0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Plánován útok na „Bílý dům“ – neproveden – lidé vytvořili živý štít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I část armády přešlo na stranu B. Jelcina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Vedení pučistů pozatýkáno 22.8</a:t>
            </a:r>
            <a:r>
              <a:rPr lang="cs-CZ" dirty="0" smtClean="0"/>
              <a:t>. 1991</a:t>
            </a: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Neúspěch </a:t>
            </a:r>
            <a:r>
              <a:rPr lang="cs-CZ" dirty="0" smtClean="0"/>
              <a:t>puče – </a:t>
            </a:r>
            <a:r>
              <a:rPr lang="cs-CZ" dirty="0"/>
              <a:t>neorganizovanost, nerozhodnost, </a:t>
            </a:r>
            <a:r>
              <a:rPr lang="cs-CZ" dirty="0" smtClean="0"/>
              <a:t>nepřipravenost pučistů X odvaha </a:t>
            </a:r>
            <a:r>
              <a:rPr lang="cs-CZ" dirty="0"/>
              <a:t>lidí (lidé se nechtěli smířit s návratem starých pořádků)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50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0"/>
          <a:stretch>
            <a:fillRect/>
          </a:stretch>
        </p:blipFill>
        <p:spPr bwMode="auto">
          <a:xfrm>
            <a:off x="1513773" y="219651"/>
            <a:ext cx="8302172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88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Zánik SSSR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24.8.1991 – rezignace M. Gorbačov na funkci gen. tajemníka KSSS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Uznána nezávislost Pobaltských republik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Od 24.8.1991 vyhlašovaly i ostatní republiky nezávislost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29.8.1991 – sovětský parlament pozastavil činnost KSSS (za pokus o puč)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6.9.1991 – rozpuštěn Sjezd lidových poslanců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8.12. souhlas s rozpuštěním SSSR, nově bude SNS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25.12.1991 – abdikace M. Gorbačova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31.12.1991 – formálně rozpuštěn SSSR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272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Příčiny destabilizace a rozpadu SSSR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ochromení celého systému vnitřní bezpečnosti</a:t>
            </a:r>
          </a:p>
          <a:p>
            <a:r>
              <a:rPr lang="cs-CZ" altLang="cs-CZ" dirty="0" smtClean="0"/>
              <a:t>odstranění politické a ideologické složky</a:t>
            </a:r>
          </a:p>
          <a:p>
            <a:r>
              <a:rPr lang="cs-CZ" altLang="cs-CZ" dirty="0" smtClean="0"/>
              <a:t>ústup od ideologie marxismu-leninismu a socialistickému internacionalismu </a:t>
            </a:r>
            <a:r>
              <a:rPr lang="cs-CZ" altLang="cs-CZ" dirty="0" smtClean="0">
                <a:sym typeface="Symbol" panose="05050102010706020507" pitchFamily="18" charset="2"/>
              </a:rPr>
              <a:t> ochromení a vyřazení stranického a státního aparátu a aparátu společenských organizací</a:t>
            </a:r>
            <a:endParaRPr lang="cs-CZ" alt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008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018" y="365125"/>
            <a:ext cx="8416636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19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Vznik SNS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  zániku SSSR se dále rozvíjí Ruská federace, prezident B. Jelcin</a:t>
            </a:r>
          </a:p>
          <a:p>
            <a:pPr marL="265176" indent="-265176">
              <a:buFont typeface="Wingdings 2"/>
              <a:buChar char=""/>
              <a:defRPr/>
            </a:pPr>
            <a:r>
              <a:rPr lang="cs-CZ" dirty="0"/>
              <a:t>většina svazových republik vyhlásila nezávislost</a:t>
            </a:r>
          </a:p>
          <a:p>
            <a:pPr marL="265176" indent="-265176">
              <a:buFont typeface="Wingdings 2"/>
              <a:buChar char=""/>
              <a:defRPr/>
            </a:pPr>
            <a:r>
              <a:rPr lang="cs-CZ" dirty="0"/>
              <a:t>8. prosince 1991 uzavřena představiteli Běloruska, Ruska a Ukrajiny smlouva o konci existence SSSR </a:t>
            </a:r>
            <a:r>
              <a:rPr lang="cs-CZ" dirty="0">
                <a:sym typeface="Symbol"/>
              </a:rPr>
              <a:t> </a:t>
            </a:r>
            <a:r>
              <a:rPr lang="cs-CZ" dirty="0" smtClean="0">
                <a:sym typeface="Symbol"/>
              </a:rPr>
              <a:t>SNS </a:t>
            </a:r>
            <a:r>
              <a:rPr lang="cs-CZ" b="1" dirty="0" smtClean="0">
                <a:sym typeface="Symbol"/>
              </a:rPr>
              <a:t>= </a:t>
            </a:r>
            <a:r>
              <a:rPr lang="cs-CZ" b="1" dirty="0">
                <a:sym typeface="Symbol"/>
              </a:rPr>
              <a:t>Společenství nezávislých států</a:t>
            </a:r>
          </a:p>
          <a:p>
            <a:pPr marL="265176" indent="-265176">
              <a:buFont typeface="Wingdings 2"/>
              <a:buChar char=""/>
              <a:defRPr/>
            </a:pPr>
            <a:r>
              <a:rPr lang="cs-CZ" dirty="0" smtClean="0">
                <a:sym typeface="Symbol"/>
              </a:rPr>
              <a:t>Členy se stalo 9 </a:t>
            </a:r>
            <a:r>
              <a:rPr lang="cs-CZ" dirty="0">
                <a:sym typeface="Symbol"/>
              </a:rPr>
              <a:t>z 15 bývalých svazových republik (Arménie, </a:t>
            </a:r>
            <a:r>
              <a:rPr lang="cs-CZ" dirty="0" err="1">
                <a:sym typeface="Symbol"/>
              </a:rPr>
              <a:t>Ázerbajdžán</a:t>
            </a:r>
            <a:r>
              <a:rPr lang="cs-CZ" dirty="0">
                <a:sym typeface="Symbol"/>
              </a:rPr>
              <a:t>, Bělorusko, Kazachstán, Kyrgyzstán, Moldavsko, Rusko, Tádžikistán a Uzbekistán)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96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50000"/>
            <a:alphaModFix/>
          </a:blip>
          <a:srcRect/>
          <a:stretch>
            <a:fillRect/>
          </a:stretch>
        </p:blipFill>
        <p:spPr>
          <a:xfrm>
            <a:off x="304800" y="0"/>
            <a:ext cx="11277599" cy="6654800"/>
          </a:xfrm>
        </p:spPr>
      </p:pic>
    </p:spTree>
    <p:extLst>
      <p:ext uri="{BB962C8B-B14F-4D97-AF65-F5344CB8AC3E}">
        <p14:creationId xmlns:p14="http://schemas.microsoft.com/office/powerpoint/2010/main" val="237065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pPr marL="265176" indent="-265176">
              <a:buFont typeface="Wingdings 2"/>
              <a:buChar char=""/>
              <a:defRPr/>
            </a:pPr>
            <a:r>
              <a:rPr lang="cs-CZ" dirty="0">
                <a:sym typeface="Symbol"/>
              </a:rPr>
              <a:t>dohoda na společném postupu v politických, hospodářských a policejních otázkách</a:t>
            </a:r>
            <a:endParaRPr lang="cs-CZ" dirty="0"/>
          </a:p>
          <a:p>
            <a:pPr marL="265176" indent="-265176">
              <a:buFont typeface="Wingdings 2"/>
              <a:buChar char=""/>
              <a:defRPr/>
            </a:pPr>
            <a:r>
              <a:rPr lang="cs-CZ" dirty="0"/>
              <a:t>podepsána deklarace </a:t>
            </a:r>
            <a:r>
              <a:rPr lang="cs-CZ" dirty="0">
                <a:sym typeface="Symbol"/>
              </a:rPr>
              <a:t> Společenstvo otevřeno všem bývalým sovětským republikám</a:t>
            </a:r>
          </a:p>
          <a:p>
            <a:pPr marL="265176" indent="-265176">
              <a:buFont typeface="Wingdings 2"/>
              <a:buChar char=""/>
              <a:defRPr/>
            </a:pPr>
            <a:r>
              <a:rPr lang="cs-CZ" dirty="0">
                <a:sym typeface="Symbol"/>
              </a:rPr>
              <a:t>dohoda na společné kontrole strategických zbraní, hospodářské součinnosti a na respektování mezinárodních dohod a úmluv bývalého Sovětského svazu</a:t>
            </a:r>
          </a:p>
          <a:p>
            <a:pPr marL="265176" indent="-265176">
              <a:buFont typeface="Wingdings 2"/>
              <a:buChar char=""/>
              <a:defRPr/>
            </a:pPr>
            <a:r>
              <a:rPr lang="cs-CZ" dirty="0">
                <a:sym typeface="Symbol"/>
              </a:rPr>
              <a:t>při založení vedoucí úlohu </a:t>
            </a:r>
            <a:r>
              <a:rPr lang="cs-CZ" dirty="0" smtClean="0">
                <a:sym typeface="Symbol"/>
              </a:rPr>
              <a:t> mělo Rusko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278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90. léta- Boris Nikolajevič Jelcin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Hlavní cíl politiky B. </a:t>
            </a:r>
            <a:r>
              <a:rPr lang="cs-CZ" dirty="0"/>
              <a:t>Jelcina - </a:t>
            </a:r>
            <a:r>
              <a:rPr lang="cs-CZ" dirty="0" smtClean="0"/>
              <a:t> </a:t>
            </a:r>
            <a:r>
              <a:rPr lang="cs-CZ" dirty="0"/>
              <a:t>urychlení ekonomické restrukturalizace a masivní privatizace státního </a:t>
            </a:r>
            <a:r>
              <a:rPr lang="cs-CZ" dirty="0" smtClean="0"/>
              <a:t>podnikání</a:t>
            </a:r>
          </a:p>
          <a:p>
            <a:r>
              <a:rPr lang="cs-CZ" dirty="0" smtClean="0"/>
              <a:t>Reforma probíhá neúspěšně, bují korupce, ruský průmysl není konkurenceschopný →stagnace, obrovská inflace = „divoká privatizace“</a:t>
            </a:r>
          </a:p>
          <a:p>
            <a:r>
              <a:rPr lang="cs-CZ" dirty="0" smtClean="0"/>
              <a:t>Říjen 1993 pokus o svržení Jelcina, útok na parlament a televizní věž v </a:t>
            </a:r>
            <a:r>
              <a:rPr lang="cs-CZ" dirty="0" err="1" smtClean="0"/>
              <a:t>Ostankino</a:t>
            </a:r>
            <a:r>
              <a:rPr lang="cs-CZ" dirty="0" smtClean="0"/>
              <a:t> → desítky mrtvých i zraněných, potlačen</a:t>
            </a:r>
          </a:p>
          <a:p>
            <a:r>
              <a:rPr lang="cs-CZ" dirty="0" smtClean="0"/>
              <a:t>Nová ústava -  posíleny pravomoci prezidenta = prezidentská republika</a:t>
            </a:r>
          </a:p>
          <a:p>
            <a:r>
              <a:rPr lang="cs-CZ" dirty="0" smtClean="0"/>
              <a:t>1994 válka v Čečensku</a:t>
            </a:r>
          </a:p>
          <a:p>
            <a:r>
              <a:rPr lang="cs-CZ" dirty="0" smtClean="0"/>
              <a:t>1998 ekonomický kolaps, pád rublu</a:t>
            </a:r>
          </a:p>
          <a:p>
            <a:r>
              <a:rPr lang="cs-CZ" dirty="0" smtClean="0"/>
              <a:t>1999 rezignoval na funkci prezidenta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912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upload.wikimedia.org/wikipedia/commons/thumb/7/76/Yeltsin_and_clinton_laughing.jpg/220px-Yeltsin_and_clinton_laughi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940" y="365125"/>
            <a:ext cx="8580120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4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Vladimír </a:t>
            </a:r>
            <a:r>
              <a:rPr lang="cs-CZ" b="1" dirty="0" err="1" smtClean="0"/>
              <a:t>Vladimirovič</a:t>
            </a:r>
            <a:r>
              <a:rPr lang="cs-CZ" b="1" dirty="0" smtClean="0"/>
              <a:t> Putin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Prezident v letech 2000 – 2008 a od r. 2012, v meziobdobí předseda vlády a prezidentem byl D. </a:t>
            </a:r>
            <a:r>
              <a:rPr lang="cs-CZ" dirty="0" err="1" smtClean="0"/>
              <a:t>Medvedev</a:t>
            </a:r>
            <a:endParaRPr lang="cs-CZ" dirty="0" smtClean="0"/>
          </a:p>
          <a:p>
            <a:r>
              <a:rPr lang="cs-CZ" dirty="0" smtClean="0"/>
              <a:t>Cíl vlády: překonat ekonomickou krizi</a:t>
            </a:r>
          </a:p>
          <a:p>
            <a:r>
              <a:rPr lang="cs-CZ" dirty="0" smtClean="0"/>
              <a:t>Rychlý růst ekonomiky díky růstu cen nafty a zemního plynu</a:t>
            </a:r>
          </a:p>
          <a:p>
            <a:r>
              <a:rPr lang="cs-CZ" dirty="0" smtClean="0"/>
              <a:t>Omezení politické svobody, pronásledování opozice, posílení vlivu pravoslavné církve</a:t>
            </a:r>
          </a:p>
          <a:p>
            <a:r>
              <a:rPr lang="cs-CZ" dirty="0" smtClean="0"/>
              <a:t>Pokračuje válka v </a:t>
            </a:r>
            <a:r>
              <a:rPr lang="cs-CZ" dirty="0" err="1" smtClean="0"/>
              <a:t>Čecěnsku</a:t>
            </a:r>
            <a:r>
              <a:rPr lang="cs-CZ" dirty="0" smtClean="0"/>
              <a:t>, konflikt s Gruzií</a:t>
            </a:r>
          </a:p>
          <a:p>
            <a:r>
              <a:rPr lang="cs-CZ" dirty="0" smtClean="0"/>
              <a:t>V r. 2010 vznikla opoziční kampaň „Putin musí odejít“</a:t>
            </a:r>
          </a:p>
          <a:p>
            <a:r>
              <a:rPr lang="cs-CZ" dirty="0" smtClean="0"/>
              <a:t>Olympiáda 2014 v Soči</a:t>
            </a:r>
          </a:p>
          <a:p>
            <a:r>
              <a:rPr lang="cs-CZ" dirty="0" smtClean="0"/>
              <a:t>2014 obsazení Krymu, připojen k Rusku</a:t>
            </a:r>
          </a:p>
          <a:p>
            <a:r>
              <a:rPr lang="cs-CZ" dirty="0" smtClean="0"/>
              <a:t>Ve válce na Ukrajině pomoc separatistům ve východní Ukrajině v jejich snaze o vytvoření Nového Ruska</a:t>
            </a:r>
          </a:p>
          <a:p>
            <a:r>
              <a:rPr lang="cs-CZ" dirty="0" smtClean="0"/>
              <a:t>Zhoršení vztahů s USA a EU – ekonomické sankce vůči Rusku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552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Vladimir Vladimirovi&amp;ccaron; Putin&amp;Vcy;&amp;lcy;&amp;acy;&amp;dcy;&amp;icy;&amp;mcy;&amp;icy;&amp;rcy; &amp;Vcy;&amp;lcy;&amp;acy;&amp;dcy;&amp;icy;&amp;mcy;&amp;icy;&amp;rcy;&amp;ocy;&amp;vcy;&amp;icy;&amp;chcy; &amp;Pcy;&amp;ucy;&amp;tcy;&amp;icy;&amp;ncy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20" y="0"/>
            <a:ext cx="7574280" cy="67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47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Zdroje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altLang="cs-CZ" dirty="0"/>
              <a:t>ŠVANKMAJER, Milan. </a:t>
            </a:r>
            <a:r>
              <a:rPr lang="cs-CZ" altLang="cs-CZ" i="1" dirty="0"/>
              <a:t>Dějiny Ruska. </a:t>
            </a:r>
            <a:r>
              <a:rPr lang="cs-CZ" altLang="cs-CZ" dirty="0"/>
              <a:t>4. </a:t>
            </a:r>
            <a:r>
              <a:rPr lang="cs-CZ" altLang="cs-CZ" dirty="0" err="1"/>
              <a:t>rozš</a:t>
            </a:r>
            <a:r>
              <a:rPr lang="cs-CZ" altLang="cs-CZ" dirty="0"/>
              <a:t>. vyd., Praha: Lidové noviny, 2004, 574 s. ISBN 80-7106-658-3.</a:t>
            </a:r>
          </a:p>
          <a:p>
            <a:r>
              <a:rPr lang="cs-CZ" altLang="cs-CZ" dirty="0"/>
              <a:t>GROUŠL, Josef. </a:t>
            </a:r>
            <a:r>
              <a:rPr lang="cs-CZ" altLang="cs-CZ" i="1" dirty="0"/>
              <a:t>Hlavní příčiny destabilizace a rozpadu SSSR. </a:t>
            </a:r>
            <a:r>
              <a:rPr lang="cs-CZ" altLang="cs-CZ" dirty="0"/>
              <a:t>Praha: J. Weber, 1994, 15 s. </a:t>
            </a:r>
            <a:endParaRPr lang="cs-CZ" altLang="cs-CZ" dirty="0" smtClean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VYKOUKAL, Jiří, LITERA, Bohuslav, TEJCHMAN, Miroslav. </a:t>
            </a:r>
            <a:r>
              <a:rPr lang="cs-CZ" i="1" dirty="0"/>
              <a:t>Východ : Vznik, vývoj a rozpad sovětského bloku 1944-1989</a:t>
            </a:r>
            <a:r>
              <a:rPr lang="cs-CZ" dirty="0"/>
              <a:t>. 1. vyd. Praha : </a:t>
            </a:r>
            <a:r>
              <a:rPr lang="cs-CZ" dirty="0" err="1"/>
              <a:t>Libri</a:t>
            </a:r>
            <a:r>
              <a:rPr lang="cs-CZ" dirty="0"/>
              <a:t>, 2000. 860 s. ISBN 80-85983-82-6.</a:t>
            </a:r>
          </a:p>
          <a:p>
            <a:r>
              <a:rPr lang="cs-CZ" dirty="0">
                <a:hlinkClick r:id="rId2"/>
              </a:rPr>
              <a:t>http://kvmuz.cz/typ/soudobe-dejiny/kult-osobnosti-1-cast</a:t>
            </a:r>
            <a:endParaRPr lang="cs-CZ" dirty="0"/>
          </a:p>
          <a:p>
            <a:r>
              <a:rPr lang="cs-CZ" altLang="cs-CZ" i="1" dirty="0" smtClean="0"/>
              <a:t>http</a:t>
            </a:r>
            <a:r>
              <a:rPr lang="cs-CZ" altLang="cs-CZ" i="1" dirty="0"/>
              <a:t>://cs.wikipedia.org/wiki/</a:t>
            </a:r>
            <a:r>
              <a:rPr lang="cs-CZ" altLang="cs-CZ" i="1" dirty="0" err="1"/>
              <a:t>Společenství_nezávislých_států</a:t>
            </a:r>
            <a:endParaRPr lang="cs-CZ" altLang="cs-CZ" i="1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http://www.moderni-dejiny.cz/ </a:t>
            </a:r>
          </a:p>
          <a:p>
            <a:r>
              <a:rPr lang="cs-CZ" dirty="0" smtClean="0">
                <a:hlinkClick r:id="rId3"/>
              </a:rPr>
              <a:t>http</a:t>
            </a:r>
            <a:r>
              <a:rPr lang="cs-CZ" dirty="0">
                <a:hlinkClick r:id="rId3"/>
              </a:rPr>
              <a:t>://</a:t>
            </a:r>
            <a:r>
              <a:rPr lang="cs-CZ" dirty="0" smtClean="0">
                <a:hlinkClick r:id="rId3"/>
              </a:rPr>
              <a:t>www.czechfreepress.cz/tema-tydne/karibska</a:t>
            </a:r>
            <a:endParaRPr lang="cs-CZ" dirty="0" smtClean="0"/>
          </a:p>
          <a:p>
            <a:r>
              <a:rPr lang="cs-CZ" u="sng" dirty="0"/>
              <a:t>http://hrono.ru/biograf/bio_a/andropov_juri.php  </a:t>
            </a:r>
            <a:endParaRPr lang="ru-RU" dirty="0"/>
          </a:p>
          <a:p>
            <a:r>
              <a:rPr lang="cs-CZ" dirty="0"/>
              <a:t>Obrázky www.google.cz</a:t>
            </a:r>
          </a:p>
          <a:p>
            <a:r>
              <a:rPr lang="cs-CZ" u="sng" dirty="0"/>
              <a:t>http://ru.science.wikia.com/wiki</a:t>
            </a:r>
            <a:r>
              <a:rPr lang="cs-CZ" dirty="0"/>
              <a:t>  </a:t>
            </a:r>
          </a:p>
          <a:p>
            <a:r>
              <a:rPr lang="cs-CZ" u="sng" dirty="0"/>
              <a:t>http://ru.community.wikia.com/wiki/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66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Ruská atomová bomba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Odpálení Car-bomby proběhlo 30. října 1961 v 11:32 moskevského času nad sovětskou jadernou střelnicí Nová země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Největší odpálená jaderná bomba v historii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endParaRPr lang="cs-CZ" dirty="0" smtClean="0"/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Atomový hřib s průměrem 40 km a výškou 60 km pronikl až do spodní části atmosféry Země.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endParaRPr lang="cs-CZ" dirty="0" smtClean="0"/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Do 40 km srovnala vše se zemí a měřitelná byla i po svém třetím oběhu kolem Země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endParaRPr lang="cs-CZ" dirty="0" smtClean="0"/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Chruščov byl obviněn z ohrožování lidských životů a za znečišťování zemské atmosféry zbytky radioaktivními materiály</a:t>
            </a:r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endParaRPr lang="cs-CZ" dirty="0" smtClean="0"/>
          </a:p>
          <a:p>
            <a:pPr lvl="0">
              <a:buClr>
                <a:srgbClr val="E6E6E6"/>
              </a:buClr>
              <a:buSzPct val="45000"/>
              <a:buFont typeface="StarSymbol"/>
              <a:buChar char="●"/>
            </a:pPr>
            <a:r>
              <a:rPr lang="cs-CZ" dirty="0" smtClean="0"/>
              <a:t>Stala se katalyzátorem dohody o ukončení atomových pokusů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74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3753</TotalTime>
  <Words>3042</Words>
  <Application>Microsoft Office PowerPoint</Application>
  <PresentationFormat>Širokoúhlá obrazovka</PresentationFormat>
  <Paragraphs>272</Paragraphs>
  <Slides>85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85</vt:i4>
      </vt:variant>
    </vt:vector>
  </HeadingPairs>
  <TitlesOfParts>
    <vt:vector size="95" baseType="lpstr">
      <vt:lpstr>Arial</vt:lpstr>
      <vt:lpstr>Calibri</vt:lpstr>
      <vt:lpstr>Calibri Light</vt:lpstr>
      <vt:lpstr>Georgia</vt:lpstr>
      <vt:lpstr>Segoe Script</vt:lpstr>
      <vt:lpstr>StarSymbol</vt:lpstr>
      <vt:lpstr>Symbol</vt:lpstr>
      <vt:lpstr>Vrinda</vt:lpstr>
      <vt:lpstr>Wingdings 2</vt:lpstr>
      <vt:lpstr>Motiv Office</vt:lpstr>
      <vt:lpstr>Rusko v druhé polovině 20. století</vt:lpstr>
      <vt:lpstr>Poválečné rozdělení světa</vt:lpstr>
      <vt:lpstr>Prezentace aplikace PowerPoint</vt:lpstr>
      <vt:lpstr>Prezentace aplikace PowerPoint</vt:lpstr>
      <vt:lpstr>Rozdělení Německa</vt:lpstr>
      <vt:lpstr>Jaderné zbraně – závody ve zbrojení</vt:lpstr>
      <vt:lpstr>Prezentace aplikace PowerPoint</vt:lpstr>
      <vt:lpstr>Prezentace aplikace PowerPoint</vt:lpstr>
      <vt:lpstr>Ruská atomová bomba</vt:lpstr>
      <vt:lpstr>Prezentace aplikace PowerPoint</vt:lpstr>
      <vt:lpstr>Prezentace aplikace PowerPoint</vt:lpstr>
      <vt:lpstr>Prezentace aplikace PowerPoint</vt:lpstr>
      <vt:lpstr>RVHP (Rada vzájemné hospodářské pomoci)</vt:lpstr>
      <vt:lpstr>Varšavská smlouva</vt:lpstr>
      <vt:lpstr>Prezentace aplikace PowerPoint</vt:lpstr>
      <vt:lpstr>Prezentace aplikace PowerPoint</vt:lpstr>
      <vt:lpstr>Rusko 1950 - 1960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Stalinův pomník v Praze</vt:lpstr>
      <vt:lpstr>Prezentace aplikace PowerPoint</vt:lpstr>
      <vt:lpstr>Prezentace aplikace PowerPoint</vt:lpstr>
      <vt:lpstr>Nikita Sergejevič Chruščov</vt:lpstr>
      <vt:lpstr>Prezentace aplikace PowerPoint</vt:lpstr>
      <vt:lpstr>Prezentace aplikace PowerPoint</vt:lpstr>
      <vt:lpstr>Berlínská krize</vt:lpstr>
      <vt:lpstr>Prezentace aplikace PowerPoint</vt:lpstr>
      <vt:lpstr>Prezentace aplikace PowerPoint</vt:lpstr>
      <vt:lpstr>Prezentace aplikace PowerPoint</vt:lpstr>
      <vt:lpstr>Karibská „kubánská“ krize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SSSR – 70. a 80. léta</vt:lpstr>
      <vt:lpstr>Leonid Iljič Brežněv</vt:lpstr>
      <vt:lpstr>Prezentace aplikace PowerPoint</vt:lpstr>
      <vt:lpstr>Prezentace aplikace PowerPoint</vt:lpstr>
      <vt:lpstr>Okupace Československa </vt:lpstr>
      <vt:lpstr>Prezentace aplikace PowerPoint</vt:lpstr>
      <vt:lpstr>Prezentace aplikace PowerPoint</vt:lpstr>
      <vt:lpstr>Prezentace aplikace PowerPoint</vt:lpstr>
      <vt:lpstr>Válka v Afganistánu</vt:lpstr>
      <vt:lpstr>Jurij Vladimirovič Andropov</vt:lpstr>
      <vt:lpstr>Prezentace aplikace PowerPoint</vt:lpstr>
      <vt:lpstr>Konstantin Ustinovič Černěnko</vt:lpstr>
      <vt:lpstr>Prezentace aplikace PowerPoint</vt:lpstr>
      <vt:lpstr>Michail Sergejevič Gorbačov</vt:lpstr>
      <vt:lpstr>Prezentace aplikace PowerPoint</vt:lpstr>
      <vt:lpstr>Prezentace aplikace PowerPoint</vt:lpstr>
      <vt:lpstr>Prezentace aplikace PowerPoint</vt:lpstr>
      <vt:lpstr>Proces odzbrojení </vt:lpstr>
      <vt:lpstr>Prezentace aplikace PowerPoint</vt:lpstr>
      <vt:lpstr>Prezentace aplikace PowerPoint</vt:lpstr>
      <vt:lpstr>Pád komunismu v Evropě 1989</vt:lpstr>
      <vt:lpstr>Rozpad SSSR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Pokus o státní převrat</vt:lpstr>
      <vt:lpstr>Prezentace aplikace PowerPoint</vt:lpstr>
      <vt:lpstr>Prezentace aplikace PowerPoint</vt:lpstr>
      <vt:lpstr>Prezentace aplikace PowerPoint</vt:lpstr>
      <vt:lpstr>Prezentace aplikace PowerPoint</vt:lpstr>
      <vt:lpstr>Zánik SSSR</vt:lpstr>
      <vt:lpstr>Příčiny destabilizace a rozpadu SSSR</vt:lpstr>
      <vt:lpstr>Prezentace aplikace PowerPoint</vt:lpstr>
      <vt:lpstr>Vznik SNS</vt:lpstr>
      <vt:lpstr>Prezentace aplikace PowerPoint</vt:lpstr>
      <vt:lpstr>90. léta- Boris Nikolajevič Jelcin</vt:lpstr>
      <vt:lpstr>Prezentace aplikace PowerPoint</vt:lpstr>
      <vt:lpstr>Vladimír Vladimirovič Putin</vt:lpstr>
      <vt:lpstr>Prezentace aplikace PowerPoint</vt:lpstr>
      <vt:lpstr>Zdroje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Rusko v druhé polovině20. století</dc:title>
  <dc:creator>Hobzova</dc:creator>
  <cp:lastModifiedBy>JANA</cp:lastModifiedBy>
  <cp:revision>37</cp:revision>
  <dcterms:created xsi:type="dcterms:W3CDTF">2015-05-02T10:24:14Z</dcterms:created>
  <dcterms:modified xsi:type="dcterms:W3CDTF">2016-05-03T11:23:04Z</dcterms:modified>
</cp:coreProperties>
</file>