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56" r:id="rId2"/>
    <p:sldId id="362" r:id="rId3"/>
    <p:sldId id="368" r:id="rId4"/>
    <p:sldId id="340" r:id="rId5"/>
    <p:sldId id="341" r:id="rId6"/>
    <p:sldId id="363" r:id="rId7"/>
    <p:sldId id="372" r:id="rId8"/>
    <p:sldId id="364" r:id="rId9"/>
    <p:sldId id="365" r:id="rId10"/>
    <p:sldId id="366" r:id="rId11"/>
    <p:sldId id="367" r:id="rId12"/>
    <p:sldId id="369" r:id="rId13"/>
    <p:sldId id="370" r:id="rId14"/>
    <p:sldId id="373" r:id="rId15"/>
    <p:sldId id="375" r:id="rId16"/>
    <p:sldId id="303" r:id="rId17"/>
    <p:sldId id="371" r:id="rId18"/>
    <p:sldId id="376" r:id="rId19"/>
    <p:sldId id="374" r:id="rId20"/>
    <p:sldId id="377" r:id="rId21"/>
    <p:sldId id="304" r:id="rId22"/>
    <p:sldId id="378" r:id="rId23"/>
    <p:sldId id="379" r:id="rId24"/>
    <p:sldId id="380" r:id="rId25"/>
    <p:sldId id="381" r:id="rId26"/>
    <p:sldId id="382" r:id="rId27"/>
    <p:sldId id="383" r:id="rId28"/>
    <p:sldId id="385" r:id="rId29"/>
    <p:sldId id="384" r:id="rId30"/>
    <p:sldId id="300" r:id="rId31"/>
  </p:sldIdLst>
  <p:sldSz cx="9144000" cy="6858000" type="screen4x3"/>
  <p:notesSz cx="6858000" cy="9144000"/>
  <p:defaultTextStyle>
    <a:defPPr>
      <a:defRPr lang="ru-RU"/>
    </a:defPPr>
    <a:lvl1pPr algn="l" rtl="0" fontAlgn="base">
      <a:spcBef>
        <a:spcPct val="0"/>
      </a:spcBef>
      <a:spcAft>
        <a:spcPct val="0"/>
      </a:spcAft>
      <a:defRPr b="1" i="1" u="sng" kern="1200">
        <a:solidFill>
          <a:schemeClr val="tx1"/>
        </a:solidFill>
        <a:latin typeface="Tahoma" pitchFamily="34" charset="0"/>
        <a:ea typeface="+mn-ea"/>
        <a:cs typeface="+mn-cs"/>
      </a:defRPr>
    </a:lvl1pPr>
    <a:lvl2pPr marL="457200" algn="l" rtl="0" fontAlgn="base">
      <a:spcBef>
        <a:spcPct val="0"/>
      </a:spcBef>
      <a:spcAft>
        <a:spcPct val="0"/>
      </a:spcAft>
      <a:defRPr b="1" i="1" u="sng" kern="1200">
        <a:solidFill>
          <a:schemeClr val="tx1"/>
        </a:solidFill>
        <a:latin typeface="Tahoma" pitchFamily="34" charset="0"/>
        <a:ea typeface="+mn-ea"/>
        <a:cs typeface="+mn-cs"/>
      </a:defRPr>
    </a:lvl2pPr>
    <a:lvl3pPr marL="914400" algn="l" rtl="0" fontAlgn="base">
      <a:spcBef>
        <a:spcPct val="0"/>
      </a:spcBef>
      <a:spcAft>
        <a:spcPct val="0"/>
      </a:spcAft>
      <a:defRPr b="1" i="1" u="sng" kern="1200">
        <a:solidFill>
          <a:schemeClr val="tx1"/>
        </a:solidFill>
        <a:latin typeface="Tahoma" pitchFamily="34" charset="0"/>
        <a:ea typeface="+mn-ea"/>
        <a:cs typeface="+mn-cs"/>
      </a:defRPr>
    </a:lvl3pPr>
    <a:lvl4pPr marL="1371600" algn="l" rtl="0" fontAlgn="base">
      <a:spcBef>
        <a:spcPct val="0"/>
      </a:spcBef>
      <a:spcAft>
        <a:spcPct val="0"/>
      </a:spcAft>
      <a:defRPr b="1" i="1" u="sng" kern="1200">
        <a:solidFill>
          <a:schemeClr val="tx1"/>
        </a:solidFill>
        <a:latin typeface="Tahoma" pitchFamily="34" charset="0"/>
        <a:ea typeface="+mn-ea"/>
        <a:cs typeface="+mn-cs"/>
      </a:defRPr>
    </a:lvl4pPr>
    <a:lvl5pPr marL="1828800" algn="l" rtl="0" fontAlgn="base">
      <a:spcBef>
        <a:spcPct val="0"/>
      </a:spcBef>
      <a:spcAft>
        <a:spcPct val="0"/>
      </a:spcAft>
      <a:defRPr b="1" i="1" u="sng" kern="1200">
        <a:solidFill>
          <a:schemeClr val="tx1"/>
        </a:solidFill>
        <a:latin typeface="Tahoma" pitchFamily="34" charset="0"/>
        <a:ea typeface="+mn-ea"/>
        <a:cs typeface="+mn-cs"/>
      </a:defRPr>
    </a:lvl5pPr>
    <a:lvl6pPr marL="2286000" algn="l" defTabSz="914400" rtl="0" eaLnBrk="1" latinLnBrk="0" hangingPunct="1">
      <a:defRPr b="1" i="1" u="sng" kern="1200">
        <a:solidFill>
          <a:schemeClr val="tx1"/>
        </a:solidFill>
        <a:latin typeface="Tahoma" pitchFamily="34" charset="0"/>
        <a:ea typeface="+mn-ea"/>
        <a:cs typeface="+mn-cs"/>
      </a:defRPr>
    </a:lvl6pPr>
    <a:lvl7pPr marL="2743200" algn="l" defTabSz="914400" rtl="0" eaLnBrk="1" latinLnBrk="0" hangingPunct="1">
      <a:defRPr b="1" i="1" u="sng" kern="1200">
        <a:solidFill>
          <a:schemeClr val="tx1"/>
        </a:solidFill>
        <a:latin typeface="Tahoma" pitchFamily="34" charset="0"/>
        <a:ea typeface="+mn-ea"/>
        <a:cs typeface="+mn-cs"/>
      </a:defRPr>
    </a:lvl7pPr>
    <a:lvl8pPr marL="3200400" algn="l" defTabSz="914400" rtl="0" eaLnBrk="1" latinLnBrk="0" hangingPunct="1">
      <a:defRPr b="1" i="1" u="sng" kern="1200">
        <a:solidFill>
          <a:schemeClr val="tx1"/>
        </a:solidFill>
        <a:latin typeface="Tahoma" pitchFamily="34" charset="0"/>
        <a:ea typeface="+mn-ea"/>
        <a:cs typeface="+mn-cs"/>
      </a:defRPr>
    </a:lvl8pPr>
    <a:lvl9pPr marL="3657600" algn="l" defTabSz="914400" rtl="0" eaLnBrk="1" latinLnBrk="0" hangingPunct="1">
      <a:defRPr b="1" i="1" u="sng"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5131"/>
    <a:srgbClr val="563520"/>
    <a:srgbClr val="A4643C"/>
    <a:srgbClr val="CD9B69"/>
    <a:srgbClr val="FFC58B"/>
    <a:srgbClr val="C98F6B"/>
    <a:srgbClr val="D89868"/>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5" d="100"/>
          <a:sy n="45" d="100"/>
        </p:scale>
        <p:origin x="-56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2529E02E-F32D-4EAE-9141-F1D3DEB1FF26}" type="slidenum">
              <a:rPr lang="ru-RU"/>
              <a:pPr>
                <a:defRPr/>
              </a:pPr>
              <a:t>‹#›</a:t>
            </a:fld>
            <a:endParaRPr lang="ru-RU"/>
          </a:p>
        </p:txBody>
      </p:sp>
    </p:spTree>
    <p:extLst>
      <p:ext uri="{BB962C8B-B14F-4D97-AF65-F5344CB8AC3E}">
        <p14:creationId xmlns:p14="http://schemas.microsoft.com/office/powerpoint/2010/main" val="93113029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D4692E25-F1F8-4B86-B5C0-FC542A47F14D}" type="slidenum">
              <a:rPr lang="ru-RU"/>
              <a:pPr>
                <a:defRPr/>
              </a:pPr>
              <a:t>‹#›</a:t>
            </a:fld>
            <a:endParaRPr lang="ru-RU"/>
          </a:p>
        </p:txBody>
      </p:sp>
    </p:spTree>
    <p:extLst>
      <p:ext uri="{BB962C8B-B14F-4D97-AF65-F5344CB8AC3E}">
        <p14:creationId xmlns:p14="http://schemas.microsoft.com/office/powerpoint/2010/main" val="190185526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09DE141A-D752-460E-95FF-A4C63DD34A69}" type="slidenum">
              <a:rPr lang="ru-RU"/>
              <a:pPr>
                <a:defRPr/>
              </a:pPr>
              <a:t>‹#›</a:t>
            </a:fld>
            <a:endParaRPr lang="ru-RU"/>
          </a:p>
        </p:txBody>
      </p:sp>
    </p:spTree>
    <p:extLst>
      <p:ext uri="{BB962C8B-B14F-4D97-AF65-F5344CB8AC3E}">
        <p14:creationId xmlns:p14="http://schemas.microsoft.com/office/powerpoint/2010/main" val="310052602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4075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301625" y="1600200"/>
            <a:ext cx="8540750" cy="2173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301625" y="3925888"/>
            <a:ext cx="8540750" cy="21732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3"/>
          <p:cNvSpPr>
            <a:spLocks noGrp="1"/>
          </p:cNvSpPr>
          <p:nvPr>
            <p:ph type="dt" sz="half" idx="10"/>
          </p:nvPr>
        </p:nvSpPr>
        <p:spPr/>
        <p:txBody>
          <a:bodyPr/>
          <a:lstStyle>
            <a:lvl1pPr>
              <a:defRPr/>
            </a:lvl1pPr>
          </a:lstStyle>
          <a:p>
            <a:pPr>
              <a:defRPr/>
            </a:pPr>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FC3CE13D-C1B3-48A5-B9E3-D02F51BD0FA4}" type="slidenum">
              <a:rPr lang="ru-RU"/>
              <a:pPr>
                <a:defRPr/>
              </a:pPr>
              <a:t>‹#›</a:t>
            </a:fld>
            <a:endParaRPr lang="ru-RU"/>
          </a:p>
        </p:txBody>
      </p:sp>
    </p:spTree>
    <p:extLst>
      <p:ext uri="{BB962C8B-B14F-4D97-AF65-F5344CB8AC3E}">
        <p14:creationId xmlns:p14="http://schemas.microsoft.com/office/powerpoint/2010/main" val="316894888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4075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301625" y="1600200"/>
            <a:ext cx="4194175" cy="44989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194175" cy="2173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25888"/>
            <a:ext cx="4194175" cy="21732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Date Placeholder 3"/>
          <p:cNvSpPr>
            <a:spLocks noGrp="1"/>
          </p:cNvSpPr>
          <p:nvPr>
            <p:ph type="dt" sz="half" idx="10"/>
          </p:nvPr>
        </p:nvSpPr>
        <p:spPr/>
        <p:txBody>
          <a:bodyPr/>
          <a:lstStyle>
            <a:lvl1pPr>
              <a:defRPr/>
            </a:lvl1pPr>
          </a:lstStyle>
          <a:p>
            <a:pPr>
              <a:defRPr/>
            </a:pPr>
            <a:endParaRPr lang="ru-RU"/>
          </a:p>
        </p:txBody>
      </p:sp>
      <p:sp>
        <p:nvSpPr>
          <p:cNvPr id="7" name="Footer Placeholder 4"/>
          <p:cNvSpPr>
            <a:spLocks noGrp="1"/>
          </p:cNvSpPr>
          <p:nvPr>
            <p:ph type="ftr" sz="quarter" idx="11"/>
          </p:nvPr>
        </p:nvSpPr>
        <p:spPr/>
        <p:txBody>
          <a:bodyPr/>
          <a:lstStyle>
            <a:lvl1pPr>
              <a:defRPr/>
            </a:lvl1pPr>
          </a:lstStyle>
          <a:p>
            <a:pPr>
              <a:defRPr/>
            </a:pPr>
            <a:endParaRPr lang="ru-RU"/>
          </a:p>
        </p:txBody>
      </p:sp>
      <p:sp>
        <p:nvSpPr>
          <p:cNvPr id="8" name="Slide Number Placeholder 5"/>
          <p:cNvSpPr>
            <a:spLocks noGrp="1"/>
          </p:cNvSpPr>
          <p:nvPr>
            <p:ph type="sldNum" sz="quarter" idx="12"/>
          </p:nvPr>
        </p:nvSpPr>
        <p:spPr/>
        <p:txBody>
          <a:bodyPr/>
          <a:lstStyle>
            <a:lvl1pPr>
              <a:defRPr/>
            </a:lvl1pPr>
          </a:lstStyle>
          <a:p>
            <a:pPr>
              <a:defRPr/>
            </a:pPr>
            <a:fld id="{F9ABB0DC-7A33-4BFF-9192-D6427E19B172}" type="slidenum">
              <a:rPr lang="ru-RU"/>
              <a:pPr>
                <a:defRPr/>
              </a:pPr>
              <a:t>‹#›</a:t>
            </a:fld>
            <a:endParaRPr lang="ru-RU"/>
          </a:p>
        </p:txBody>
      </p:sp>
    </p:spTree>
    <p:extLst>
      <p:ext uri="{BB962C8B-B14F-4D97-AF65-F5344CB8AC3E}">
        <p14:creationId xmlns:p14="http://schemas.microsoft.com/office/powerpoint/2010/main" val="71152277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4075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301625" y="1600200"/>
            <a:ext cx="4194175" cy="44989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194175" cy="44989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3"/>
          <p:cNvSpPr>
            <a:spLocks noGrp="1"/>
          </p:cNvSpPr>
          <p:nvPr>
            <p:ph type="dt" sz="half" idx="10"/>
          </p:nvPr>
        </p:nvSpPr>
        <p:spPr/>
        <p:txBody>
          <a:bodyPr/>
          <a:lstStyle>
            <a:lvl1pPr>
              <a:defRPr/>
            </a:lvl1pPr>
          </a:lstStyle>
          <a:p>
            <a:pPr>
              <a:defRPr/>
            </a:pPr>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D2922F74-612F-48D1-BF19-426791CA2A4B}" type="slidenum">
              <a:rPr lang="ru-RU"/>
              <a:pPr>
                <a:defRPr/>
              </a:pPr>
              <a:t>‹#›</a:t>
            </a:fld>
            <a:endParaRPr lang="ru-RU"/>
          </a:p>
        </p:txBody>
      </p:sp>
    </p:spTree>
    <p:extLst>
      <p:ext uri="{BB962C8B-B14F-4D97-AF65-F5344CB8AC3E}">
        <p14:creationId xmlns:p14="http://schemas.microsoft.com/office/powerpoint/2010/main" val="195287867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4075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301625" y="1600200"/>
            <a:ext cx="8540750" cy="4498975"/>
          </a:xfrm>
        </p:spPr>
        <p:txBody>
          <a:bodyPr/>
          <a:lstStyle/>
          <a:p>
            <a:pPr lvl="0"/>
            <a:endParaRPr lang="ru-RU" noProof="0" smtClean="0"/>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6340C97F-94CD-4739-9317-AA74969E6428}" type="slidenum">
              <a:rPr lang="ru-RU"/>
              <a:pPr>
                <a:defRPr/>
              </a:pPr>
              <a:t>‹#›</a:t>
            </a:fld>
            <a:endParaRPr lang="ru-RU"/>
          </a:p>
        </p:txBody>
      </p:sp>
    </p:spTree>
    <p:extLst>
      <p:ext uri="{BB962C8B-B14F-4D97-AF65-F5344CB8AC3E}">
        <p14:creationId xmlns:p14="http://schemas.microsoft.com/office/powerpoint/2010/main" val="88067612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528F21F-CC57-4C7C-B0AB-7354E0E81716}" type="slidenum">
              <a:rPr lang="ru-RU"/>
              <a:pPr>
                <a:defRPr/>
              </a:pPr>
              <a:t>‹#›</a:t>
            </a:fld>
            <a:endParaRPr lang="ru-RU"/>
          </a:p>
        </p:txBody>
      </p:sp>
    </p:spTree>
    <p:extLst>
      <p:ext uri="{BB962C8B-B14F-4D97-AF65-F5344CB8AC3E}">
        <p14:creationId xmlns:p14="http://schemas.microsoft.com/office/powerpoint/2010/main" val="168430065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A341C1AC-78A4-46DF-BC91-378FA35E3636}" type="slidenum">
              <a:rPr lang="ru-RU"/>
              <a:pPr>
                <a:defRPr/>
              </a:pPr>
              <a:t>‹#›</a:t>
            </a:fld>
            <a:endParaRPr lang="ru-RU"/>
          </a:p>
        </p:txBody>
      </p:sp>
    </p:spTree>
    <p:extLst>
      <p:ext uri="{BB962C8B-B14F-4D97-AF65-F5344CB8AC3E}">
        <p14:creationId xmlns:p14="http://schemas.microsoft.com/office/powerpoint/2010/main" val="64753347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F4829EC1-C0A4-4367-861C-E951B3C3F9B4}" type="slidenum">
              <a:rPr lang="ru-RU"/>
              <a:pPr>
                <a:defRPr/>
              </a:pPr>
              <a:t>‹#›</a:t>
            </a:fld>
            <a:endParaRPr lang="ru-RU"/>
          </a:p>
        </p:txBody>
      </p:sp>
    </p:spTree>
    <p:extLst>
      <p:ext uri="{BB962C8B-B14F-4D97-AF65-F5344CB8AC3E}">
        <p14:creationId xmlns:p14="http://schemas.microsoft.com/office/powerpoint/2010/main" val="169885143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B990762F-4669-47CF-AF3A-9AA7F55B302D}" type="slidenum">
              <a:rPr lang="ru-RU"/>
              <a:pPr>
                <a:defRPr/>
              </a:pPr>
              <a:t>‹#›</a:t>
            </a:fld>
            <a:endParaRPr lang="ru-RU"/>
          </a:p>
        </p:txBody>
      </p:sp>
    </p:spTree>
    <p:extLst>
      <p:ext uri="{BB962C8B-B14F-4D97-AF65-F5344CB8AC3E}">
        <p14:creationId xmlns:p14="http://schemas.microsoft.com/office/powerpoint/2010/main" val="165761827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B5F74613-5FC6-4CEB-9429-6CD26630C2F6}" type="slidenum">
              <a:rPr lang="ru-RU"/>
              <a:pPr>
                <a:defRPr/>
              </a:pPr>
              <a:t>‹#›</a:t>
            </a:fld>
            <a:endParaRPr lang="ru-RU"/>
          </a:p>
        </p:txBody>
      </p:sp>
    </p:spTree>
    <p:extLst>
      <p:ext uri="{BB962C8B-B14F-4D97-AF65-F5344CB8AC3E}">
        <p14:creationId xmlns:p14="http://schemas.microsoft.com/office/powerpoint/2010/main" val="31859783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ABEBBB69-2E47-4AC4-8C64-08D99A45335D}" type="slidenum">
              <a:rPr lang="ru-RU"/>
              <a:pPr>
                <a:defRPr/>
              </a:pPr>
              <a:t>‹#›</a:t>
            </a:fld>
            <a:endParaRPr lang="ru-RU"/>
          </a:p>
        </p:txBody>
      </p:sp>
    </p:spTree>
    <p:extLst>
      <p:ext uri="{BB962C8B-B14F-4D97-AF65-F5344CB8AC3E}">
        <p14:creationId xmlns:p14="http://schemas.microsoft.com/office/powerpoint/2010/main" val="178420883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D82BCBEB-E46B-4A75-9995-1F81DEE816FE}" type="slidenum">
              <a:rPr lang="ru-RU"/>
              <a:pPr>
                <a:defRPr/>
              </a:pPr>
              <a:t>‹#›</a:t>
            </a:fld>
            <a:endParaRPr lang="ru-RU"/>
          </a:p>
        </p:txBody>
      </p:sp>
    </p:spTree>
    <p:extLst>
      <p:ext uri="{BB962C8B-B14F-4D97-AF65-F5344CB8AC3E}">
        <p14:creationId xmlns:p14="http://schemas.microsoft.com/office/powerpoint/2010/main" val="72777901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A92BF3B0-E79E-4FCC-94B4-F2B023612186}" type="slidenum">
              <a:rPr lang="ru-RU"/>
              <a:pPr>
                <a:defRPr/>
              </a:pPr>
              <a:t>‹#›</a:t>
            </a:fld>
            <a:endParaRPr lang="ru-RU"/>
          </a:p>
        </p:txBody>
      </p:sp>
    </p:spTree>
    <p:extLst>
      <p:ext uri="{BB962C8B-B14F-4D97-AF65-F5344CB8AC3E}">
        <p14:creationId xmlns:p14="http://schemas.microsoft.com/office/powerpoint/2010/main" val="25876347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C30086F-1C41-4D1D-9502-B4BAB3FEFA0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peterpervey.ucoz.ru/photo" TargetMode="Externa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hyperlink" Target="http://www.liveinternet.ru/users/3596969/post381581943/"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Прямоугольник 5"/>
          <p:cNvSpPr>
            <a:spLocks noChangeArrowheads="1"/>
          </p:cNvSpPr>
          <p:nvPr/>
        </p:nvSpPr>
        <p:spPr bwMode="auto">
          <a:xfrm>
            <a:off x="5410200" y="3352800"/>
            <a:ext cx="373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sz="3200" i="0" u="none" dirty="0" err="1">
                <a:solidFill>
                  <a:srgbClr val="563520"/>
                </a:solidFill>
                <a:latin typeface="Arial" panose="020B0604020202020204" pitchFamily="34" charset="0"/>
                <a:cs typeface="Arial" panose="020B0604020202020204" pitchFamily="34" charset="0"/>
              </a:rPr>
              <a:t>ётр</a:t>
            </a:r>
            <a:r>
              <a:rPr lang="ru-RU" sz="3200" i="0" u="none" dirty="0">
                <a:solidFill>
                  <a:srgbClr val="563520"/>
                </a:solidFill>
                <a:latin typeface="Arial" panose="020B0604020202020204" pitchFamily="34" charset="0"/>
                <a:cs typeface="Arial" panose="020B0604020202020204" pitchFamily="34" charset="0"/>
              </a:rPr>
              <a:t> </a:t>
            </a:r>
            <a:r>
              <a:rPr lang="ru-RU" sz="3200" i="0" u="none" dirty="0" smtClean="0">
                <a:solidFill>
                  <a:srgbClr val="563520"/>
                </a:solidFill>
                <a:latin typeface="Arial" panose="020B0604020202020204" pitchFamily="34" charset="0"/>
                <a:cs typeface="Arial" panose="020B0604020202020204" pitchFamily="34" charset="0"/>
              </a:rPr>
              <a:t>Великий:</a:t>
            </a:r>
          </a:p>
          <a:p>
            <a:r>
              <a:rPr lang="ru-RU" sz="3200" b="0" i="0" u="none" dirty="0">
                <a:solidFill>
                  <a:srgbClr val="563520"/>
                </a:solidFill>
                <a:latin typeface="Arial" panose="020B0604020202020204" pitchFamily="34" charset="0"/>
                <a:cs typeface="Arial" panose="020B0604020202020204" pitchFamily="34" charset="0"/>
              </a:rPr>
              <a:t>д</a:t>
            </a:r>
            <a:r>
              <a:rPr lang="ru-RU" sz="3200" b="0" i="0" u="none" dirty="0" smtClean="0">
                <a:solidFill>
                  <a:srgbClr val="563520"/>
                </a:solidFill>
                <a:latin typeface="Arial" panose="020B0604020202020204" pitchFamily="34" charset="0"/>
                <a:cs typeface="Arial" panose="020B0604020202020204" pitchFamily="34" charset="0"/>
              </a:rPr>
              <a:t>етство и юность</a:t>
            </a:r>
            <a:endParaRPr lang="ru-RU" sz="3200" b="0" i="0" u="none" dirty="0">
              <a:solidFill>
                <a:srgbClr val="563520"/>
              </a:solidFill>
              <a:latin typeface="Arial" panose="020B0604020202020204" pitchFamily="34" charset="0"/>
              <a:cs typeface="Arial" panose="020B0604020202020204" pitchFamily="34" charset="0"/>
            </a:endParaRPr>
          </a:p>
        </p:txBody>
      </p:sp>
      <p:pic>
        <p:nvPicPr>
          <p:cNvPr id="3078" name="Picture 6" descr="C:\Documents and Settings\Женя\Мои документы\Мои рисунки\БУКВИЦЫ\П.wmf"/>
          <p:cNvPicPr>
            <a:picLocks noChangeAspect="1" noChangeArrowheads="1"/>
          </p:cNvPicPr>
          <p:nvPr/>
        </p:nvPicPr>
        <p:blipFill>
          <a:blip r:embed="rId2" cstate="print">
            <a:duotone>
              <a:prstClr val="black"/>
              <a:srgbClr val="CD9B69">
                <a:tint val="45000"/>
                <a:satMod val="400000"/>
              </a:srgbClr>
            </a:duotone>
            <a:extLst>
              <a:ext uri="{28A0092B-C50C-407E-A947-70E740481C1C}">
                <a14:useLocalDpi xmlns:a14="http://schemas.microsoft.com/office/drawing/2010/main" val="0"/>
              </a:ext>
            </a:extLst>
          </a:blip>
          <a:srcRect/>
          <a:stretch>
            <a:fillRect/>
          </a:stretch>
        </p:blipFill>
        <p:spPr bwMode="auto">
          <a:xfrm>
            <a:off x="4094748" y="2057400"/>
            <a:ext cx="1495926" cy="1772017"/>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352800" y="4712373"/>
            <a:ext cx="5494422" cy="830997"/>
          </a:xfrm>
          <a:prstGeom prst="rect">
            <a:avLst/>
          </a:prstGeom>
        </p:spPr>
        <p:txBody>
          <a:bodyPr wrap="square">
            <a:spAutoFit/>
          </a:bodyPr>
          <a:lstStyle/>
          <a:p>
            <a:pPr>
              <a:defRPr/>
            </a:pPr>
            <a:r>
              <a:rPr lang="ru-RU" sz="2400" i="0" u="none" dirty="0" smtClean="0">
                <a:solidFill>
                  <a:srgbClr val="855131"/>
                </a:solidFill>
                <a:latin typeface="Arial" panose="020B0604020202020204" pitchFamily="34" charset="0"/>
                <a:cs typeface="Arial" panose="020B0604020202020204" pitchFamily="34" charset="0"/>
              </a:rPr>
              <a:t>Автор презентации: </a:t>
            </a:r>
          </a:p>
          <a:p>
            <a:pPr>
              <a:defRPr/>
            </a:pPr>
            <a:r>
              <a:rPr lang="ru-RU" sz="2400" i="0" u="none" dirty="0">
                <a:solidFill>
                  <a:srgbClr val="855131"/>
                </a:solidFill>
                <a:latin typeface="Arial" panose="020B0604020202020204" pitchFamily="34" charset="0"/>
                <a:cs typeface="Arial" panose="020B0604020202020204" pitchFamily="34" charset="0"/>
              </a:rPr>
              <a:t> </a:t>
            </a:r>
            <a:r>
              <a:rPr lang="ru-RU" sz="2400" i="0" u="none" dirty="0" smtClean="0">
                <a:solidFill>
                  <a:srgbClr val="855131"/>
                </a:solidFill>
                <a:latin typeface="Arial" panose="020B0604020202020204" pitchFamily="34" charset="0"/>
                <a:cs typeface="Arial" panose="020B0604020202020204" pitchFamily="34" charset="0"/>
              </a:rPr>
              <a:t>                    </a:t>
            </a:r>
            <a:r>
              <a:rPr lang="ru-RU" sz="2400" i="0" u="none" dirty="0" err="1" smtClean="0">
                <a:solidFill>
                  <a:srgbClr val="855131"/>
                </a:solidFill>
                <a:latin typeface="Arial" panose="020B0604020202020204" pitchFamily="34" charset="0"/>
                <a:cs typeface="Arial" panose="020B0604020202020204" pitchFamily="34" charset="0"/>
              </a:rPr>
              <a:t>Прохазкова</a:t>
            </a:r>
            <a:r>
              <a:rPr lang="ru-RU" sz="2400" i="0" u="none" dirty="0" smtClean="0">
                <a:solidFill>
                  <a:srgbClr val="855131"/>
                </a:solidFill>
                <a:latin typeface="Arial" panose="020B0604020202020204" pitchFamily="34" charset="0"/>
                <a:cs typeface="Arial" panose="020B0604020202020204" pitchFamily="34" charset="0"/>
              </a:rPr>
              <a:t> Екатерина</a:t>
            </a:r>
            <a:endParaRPr lang="ru-RU" sz="2400" i="0" u="none" dirty="0">
              <a:solidFill>
                <a:srgbClr val="855131"/>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515" y="891243"/>
            <a:ext cx="2520972" cy="3401853"/>
          </a:xfrm>
          <a:prstGeom prst="rect">
            <a:avLst/>
          </a:prstGeom>
        </p:spPr>
      </p:pic>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91680" y="404664"/>
            <a:ext cx="6995120" cy="5721499"/>
          </a:xfrm>
        </p:spPr>
        <p:txBody>
          <a:bodyPr/>
          <a:lstStyle/>
          <a:p>
            <a:pPr algn="just"/>
            <a:r>
              <a:rPr lang="ru-RU" altLang="ru-RU" sz="2200" dirty="0">
                <a:latin typeface="Arial" panose="020B0604020202020204" pitchFamily="34" charset="0"/>
                <a:cs typeface="Arial" panose="020B0604020202020204" pitchFamily="34" charset="0"/>
              </a:rPr>
              <a:t>Зотову </a:t>
            </a:r>
            <a:r>
              <a:rPr lang="ru-RU" altLang="ru-RU" sz="2200" dirty="0" smtClean="0">
                <a:latin typeface="Arial" panose="020B0604020202020204" pitchFamily="34" charset="0"/>
                <a:cs typeface="Arial" panose="020B0604020202020204" pitchFamily="34" charset="0"/>
              </a:rPr>
              <a:t>должен был воспитывать </a:t>
            </a:r>
            <a:r>
              <a:rPr lang="ru-RU" altLang="ru-RU" sz="2200" dirty="0">
                <a:latin typeface="Arial" panose="020B0604020202020204" pitchFamily="34" charset="0"/>
                <a:cs typeface="Arial" panose="020B0604020202020204" pitchFamily="34" charset="0"/>
              </a:rPr>
              <a:t>у мальчика царственную величавость и статность. Он позволял царевичу вволю лазать по чердакам, играть и даже драться с дворянскими и стрелецкими детьми. Когда Пётр уставал от беготни, Никита Моисеевич усаживался рядом и, неторопливо рассказывая о случаях из собственной жизни, вырезал деревянные игрушки. Царевич смотрел на ловкие руки "дядьки" и сам начинал прилежно обтачивать заготовку ножом. Из Оружейной палаты Никита Зотов постоянно приносил Петру книги с иллюстрациями, а позже заказывал для него тетради с красочными изображениями воинов, иноземных кораблей и городов. Занятия с Зотовым оставили след в памяти Петра. </a:t>
            </a:r>
          </a:p>
          <a:p>
            <a:endParaRPr lang="ru-RU" dirty="0"/>
          </a:p>
        </p:txBody>
      </p:sp>
    </p:spTree>
    <p:extLst>
      <p:ext uri="{BB962C8B-B14F-4D97-AF65-F5344CB8AC3E}">
        <p14:creationId xmlns:p14="http://schemas.microsoft.com/office/powerpoint/2010/main" val="394501998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577" y="1600200"/>
            <a:ext cx="5506845" cy="4525963"/>
          </a:xfrm>
        </p:spPr>
      </p:pic>
      <p:sp>
        <p:nvSpPr>
          <p:cNvPr id="5" name="TextBox 4"/>
          <p:cNvSpPr txBox="1"/>
          <p:nvPr/>
        </p:nvSpPr>
        <p:spPr>
          <a:xfrm>
            <a:off x="1619672" y="593824"/>
            <a:ext cx="7393819" cy="769441"/>
          </a:xfrm>
          <a:prstGeom prst="rect">
            <a:avLst/>
          </a:prstGeom>
          <a:noFill/>
        </p:spPr>
        <p:txBody>
          <a:bodyPr wrap="none" rtlCol="0">
            <a:spAutoFit/>
          </a:bodyPr>
          <a:lstStyle/>
          <a:p>
            <a:r>
              <a:rPr lang="ru-RU" sz="2200" b="0" i="0" u="none" dirty="0">
                <a:latin typeface="Arial" panose="020B0604020202020204" pitchFamily="34" charset="0"/>
                <a:cs typeface="Arial" panose="020B0604020202020204" pitchFamily="34" charset="0"/>
              </a:rPr>
              <a:t>Первое обучение царевича Петра Алексеевича. 1677. </a:t>
            </a:r>
            <a:endParaRPr lang="ru-RU" sz="2200" b="0" i="0" u="none" dirty="0" smtClean="0">
              <a:latin typeface="Arial" panose="020B0604020202020204" pitchFamily="34" charset="0"/>
              <a:cs typeface="Arial" panose="020B0604020202020204" pitchFamily="34" charset="0"/>
            </a:endParaRPr>
          </a:p>
          <a:p>
            <a:pPr algn="ctr"/>
            <a:r>
              <a:rPr lang="ru-RU" sz="2200" b="0" i="0" u="none" dirty="0">
                <a:latin typeface="Arial" panose="020B0604020202020204" pitchFamily="34" charset="0"/>
                <a:cs typeface="Arial" panose="020B0604020202020204" pitchFamily="34" charset="0"/>
              </a:rPr>
              <a:t> </a:t>
            </a:r>
            <a:r>
              <a:rPr lang="ru-RU" sz="2200" b="0" i="0" u="none" dirty="0" smtClean="0">
                <a:latin typeface="Arial" panose="020B0604020202020204" pitchFamily="34" charset="0"/>
                <a:cs typeface="Arial" panose="020B0604020202020204" pitchFamily="34" charset="0"/>
              </a:rPr>
              <a:t>  Гравюра </a:t>
            </a:r>
            <a:r>
              <a:rPr lang="ru-RU" sz="2200" b="0" i="0" u="none" dirty="0" err="1" smtClean="0">
                <a:latin typeface="Arial" panose="020B0604020202020204" pitchFamily="34" charset="0"/>
                <a:cs typeface="Arial" panose="020B0604020202020204" pitchFamily="34" charset="0"/>
              </a:rPr>
              <a:t>Ельваля</a:t>
            </a:r>
            <a:endParaRPr lang="ru-RU" sz="2200" b="0" i="0" u="non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08895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274638"/>
            <a:ext cx="6923112" cy="1143000"/>
          </a:xfrm>
        </p:spPr>
        <p:txBody>
          <a:bodyPr/>
          <a:lstStyle/>
          <a:p>
            <a:r>
              <a:rPr lang="ru-RU" sz="2200" dirty="0">
                <a:latin typeface="Arial" panose="020B0604020202020204" pitchFamily="34" charset="0"/>
                <a:cs typeface="Arial" panose="020B0604020202020204" pitchFamily="34" charset="0"/>
              </a:rPr>
              <a:t>Из детства Петра Великого </a:t>
            </a:r>
            <a:r>
              <a:rPr lang="ru-RU" sz="2200" dirty="0" smtClean="0">
                <a:latin typeface="Arial" panose="020B0604020202020204" pitchFamily="34" charset="0"/>
                <a:cs typeface="Arial" panose="020B0604020202020204" pitchFamily="34" charset="0"/>
              </a:rPr>
              <a:t> </a:t>
            </a:r>
            <a:br>
              <a:rPr lang="ru-RU" sz="2200" dirty="0" smtClean="0">
                <a:latin typeface="Arial" panose="020B0604020202020204" pitchFamily="34" charset="0"/>
                <a:cs typeface="Arial" panose="020B0604020202020204" pitchFamily="34" charset="0"/>
              </a:rPr>
            </a:br>
            <a:r>
              <a:rPr lang="ru-RU" sz="2200" dirty="0" smtClean="0">
                <a:latin typeface="Arial" panose="020B0604020202020204" pitchFamily="34" charset="0"/>
                <a:cs typeface="Arial" panose="020B0604020202020204" pitchFamily="34" charset="0"/>
              </a:rPr>
              <a:t>картина </a:t>
            </a:r>
            <a:r>
              <a:rPr lang="ru-RU" sz="2200" dirty="0">
                <a:latin typeface="Arial" panose="020B0604020202020204" pitchFamily="34" charset="0"/>
                <a:cs typeface="Arial" panose="020B0604020202020204" pitchFamily="34" charset="0"/>
              </a:rPr>
              <a:t>Н.А. Кошелева</a:t>
            </a:r>
            <a:endParaRPr lang="ru-RU" sz="2200" dirty="0">
              <a:latin typeface="Arial" panose="020B0604020202020204" pitchFamily="34" charset="0"/>
              <a:cs typeface="Arial" panose="020B0604020202020204" pitchFamily="34"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0979" y="1196752"/>
            <a:ext cx="3753229" cy="5320367"/>
          </a:xfrm>
        </p:spPr>
      </p:pic>
    </p:spTree>
    <p:extLst>
      <p:ext uri="{BB962C8B-B14F-4D97-AF65-F5344CB8AC3E}">
        <p14:creationId xmlns:p14="http://schemas.microsoft.com/office/powerpoint/2010/main" val="151866726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75656" y="260648"/>
            <a:ext cx="7668344" cy="5865515"/>
          </a:xfrm>
        </p:spPr>
        <p:txBody>
          <a:bodyPr/>
          <a:lstStyle/>
          <a:p>
            <a:pPr algn="just"/>
            <a:r>
              <a:rPr lang="ru-RU" altLang="ru-RU" sz="2200" dirty="0">
                <a:latin typeface="Arial" panose="020B0604020202020204" pitchFamily="34" charset="0"/>
                <a:cs typeface="Arial" panose="020B0604020202020204" pitchFamily="34" charset="0"/>
              </a:rPr>
              <a:t>Царь Фёдор Алексеевич скончался весной 1682 года, не назвав </a:t>
            </a:r>
            <a:r>
              <a:rPr lang="ru-RU" altLang="ru-RU" sz="2200" dirty="0" smtClean="0">
                <a:latin typeface="Arial" panose="020B0604020202020204" pitchFamily="34" charset="0"/>
                <a:cs typeface="Arial" panose="020B0604020202020204" pitchFamily="34" charset="0"/>
              </a:rPr>
              <a:t>имени своего </a:t>
            </a:r>
            <a:r>
              <a:rPr lang="ru-RU" altLang="ru-RU" sz="2200" dirty="0">
                <a:latin typeface="Arial" panose="020B0604020202020204" pitchFamily="34" charset="0"/>
                <a:cs typeface="Arial" panose="020B0604020202020204" pitchFamily="34" charset="0"/>
              </a:rPr>
              <a:t>приемника. </a:t>
            </a:r>
            <a:r>
              <a:rPr lang="ru-RU" sz="2200" dirty="0">
                <a:latin typeface="Arial" panose="020B0604020202020204" pitchFamily="34" charset="0"/>
                <a:cs typeface="Arial" panose="020B0604020202020204" pitchFamily="34" charset="0"/>
              </a:rPr>
              <a:t>На трон претендовали два влиятельных рода – Милославские, родственники первой жены Алексея Михайловича, и Нарышкины – семья Натальи Кирилловны. Наследников престола было двое – 10-летний Петр Алексеевич и его 16-летний сводный брат Иван. </a:t>
            </a:r>
            <a:r>
              <a:rPr lang="ru-RU" sz="2200" dirty="0" smtClean="0">
                <a:latin typeface="Arial" panose="020B0604020202020204" pitchFamily="34" charset="0"/>
                <a:cs typeface="Arial" panose="020B0604020202020204" pitchFamily="34" charset="0"/>
              </a:rPr>
              <a:t>Однако Иван не мог царствовать из-за крайне слабого здоровья. Поэтому единственным претендентом на престол был Петр. Милославские</a:t>
            </a:r>
            <a:r>
              <a:rPr lang="ru-RU" sz="2200" dirty="0">
                <a:latin typeface="Arial" panose="020B0604020202020204" pitchFamily="34" charset="0"/>
                <a:cs typeface="Arial" panose="020B0604020202020204" pitchFamily="34" charset="0"/>
              </a:rPr>
              <a:t>, родственники царевича Ивана и царевны Софьи по их матери, усмотрели в провозглашении Петра царём ущемление своих интересов.</a:t>
            </a:r>
          </a:p>
          <a:p>
            <a:pPr algn="just"/>
            <a:r>
              <a:rPr lang="ru-RU" sz="2200" dirty="0">
                <a:latin typeface="Arial" panose="020B0604020202020204" pitchFamily="34" charset="0"/>
                <a:cs typeface="Arial" panose="020B0604020202020204" pitchFamily="34" charset="0"/>
              </a:rPr>
              <a:t>Стрельцы, которых в Москве было более 20 тысяч, уже давно проявляли недовольство и своенравие; и, видимо, подстрекаемые Милославскими, 15 (25) мая 1682 года выступили открыто: с криками, что Нарышкины задушили царевича Ивана, двинулись к Кремлю.</a:t>
            </a:r>
          </a:p>
          <a:p>
            <a:endParaRPr lang="ru-RU" sz="2200" dirty="0"/>
          </a:p>
        </p:txBody>
      </p:sp>
    </p:spTree>
    <p:extLst>
      <p:ext uri="{BB962C8B-B14F-4D97-AF65-F5344CB8AC3E}">
        <p14:creationId xmlns:p14="http://schemas.microsoft.com/office/powerpoint/2010/main" val="159128881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91680" y="404664"/>
            <a:ext cx="6995120" cy="5721499"/>
          </a:xfrm>
        </p:spPr>
        <p:txBody>
          <a:bodyPr/>
          <a:lstStyle/>
          <a:p>
            <a:pPr marL="0" indent="0" algn="ctr">
              <a:buNone/>
            </a:pPr>
            <a:r>
              <a:rPr lang="ru-RU" altLang="ru-RU" sz="2200" dirty="0">
                <a:latin typeface="Arial" panose="020B0604020202020204" pitchFamily="34" charset="0"/>
                <a:cs typeface="Arial" panose="020B0604020202020204" pitchFamily="34" charset="0"/>
              </a:rPr>
              <a:t>Несколько дней </a:t>
            </a:r>
            <a:r>
              <a:rPr lang="ru-RU" altLang="ru-RU" sz="2200" dirty="0" smtClean="0">
                <a:latin typeface="Arial" panose="020B0604020202020204" pitchFamily="34" charset="0"/>
                <a:cs typeface="Arial" panose="020B0604020202020204" pitchFamily="34" charset="0"/>
              </a:rPr>
              <a:t>в </a:t>
            </a:r>
            <a:r>
              <a:rPr lang="ru-RU" altLang="ru-RU" sz="2200" dirty="0">
                <a:latin typeface="Arial" panose="020B0604020202020204" pitchFamily="34" charset="0"/>
                <a:cs typeface="Arial" panose="020B0604020202020204" pitchFamily="34" charset="0"/>
              </a:rPr>
              <a:t>столице буйствовали стрельцы, грабя и убивая. </a:t>
            </a:r>
            <a:r>
              <a:rPr lang="ru-RU" altLang="ru-RU" sz="2200" dirty="0" smtClean="0">
                <a:latin typeface="Arial" panose="020B0604020202020204" pitchFamily="34" charset="0"/>
                <a:cs typeface="Arial" panose="020B0604020202020204" pitchFamily="34" charset="0"/>
              </a:rPr>
              <a:t>Лишь </a:t>
            </a:r>
            <a:r>
              <a:rPr lang="ru-RU" altLang="ru-RU" sz="2200" dirty="0">
                <a:latin typeface="Arial" panose="020B0604020202020204" pitchFamily="34" charset="0"/>
                <a:cs typeface="Arial" panose="020B0604020202020204" pitchFamily="34" charset="0"/>
              </a:rPr>
              <a:t>26 мая они утихомирились и потребовали также венчать на царство болезненного </a:t>
            </a:r>
            <a:r>
              <a:rPr lang="ru-RU" altLang="ru-RU" sz="2200" dirty="0" smtClean="0">
                <a:latin typeface="Arial" panose="020B0604020202020204" pitchFamily="34" charset="0"/>
                <a:cs typeface="Arial" panose="020B0604020202020204" pitchFamily="34" charset="0"/>
              </a:rPr>
              <a:t>и </a:t>
            </a:r>
            <a:r>
              <a:rPr lang="ru-RU" altLang="ru-RU" sz="2200" dirty="0">
                <a:latin typeface="Arial" panose="020B0604020202020204" pitchFamily="34" charset="0"/>
                <a:cs typeface="Arial" panose="020B0604020202020204" pitchFamily="34" charset="0"/>
              </a:rPr>
              <a:t>слабоумного сводного брата </a:t>
            </a:r>
            <a:r>
              <a:rPr lang="ru-RU" altLang="ru-RU" sz="2200" dirty="0" smtClean="0">
                <a:latin typeface="Arial" panose="020B0604020202020204" pitchFamily="34" charset="0"/>
                <a:cs typeface="Arial" panose="020B0604020202020204" pitchFamily="34" charset="0"/>
              </a:rPr>
              <a:t>Петра </a:t>
            </a:r>
            <a:r>
              <a:rPr lang="ru-RU" altLang="ru-RU" sz="2200" dirty="0">
                <a:latin typeface="Arial" panose="020B0604020202020204" pitchFamily="34" charset="0"/>
                <a:cs typeface="Arial" panose="020B0604020202020204" pitchFamily="34" charset="0"/>
              </a:rPr>
              <a:t>- царевича Ивана</a:t>
            </a:r>
            <a:r>
              <a:rPr lang="ru-RU" altLang="ru-RU" sz="2200" dirty="0" smtClean="0">
                <a:latin typeface="Arial" panose="020B0604020202020204" pitchFamily="34" charset="0"/>
                <a:cs typeface="Arial" panose="020B0604020202020204" pitchFamily="34" charset="0"/>
              </a:rPr>
              <a:t>.</a:t>
            </a:r>
          </a:p>
          <a:p>
            <a:pPr algn="ctr"/>
            <a:endParaRPr lang="ru-RU" sz="2200" dirty="0">
              <a:latin typeface="Arial" panose="020B0604020202020204" pitchFamily="34" charset="0"/>
              <a:cs typeface="Arial" panose="020B0604020202020204" pitchFamily="34" charset="0"/>
            </a:endParaRPr>
          </a:p>
        </p:txBody>
      </p:sp>
      <p:pic>
        <p:nvPicPr>
          <p:cNvPr id="3074" name="Picture 2" descr="C:\Users\Катерина\Desktop\УчебаPDF\2семестр\История России\2362655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144" y="2204864"/>
            <a:ext cx="5544616" cy="412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74917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200" dirty="0">
                <a:latin typeface="Arial" panose="020B0604020202020204" pitchFamily="34" charset="0"/>
                <a:cs typeface="Arial" panose="020B0604020202020204" pitchFamily="34" charset="0"/>
              </a:rPr>
              <a:t>Стрелецкое восстание </a:t>
            </a:r>
            <a:r>
              <a:rPr lang="ru-RU" sz="2200" dirty="0" smtClean="0">
                <a:latin typeface="Arial" panose="020B0604020202020204" pitchFamily="34" charset="0"/>
                <a:cs typeface="Arial" panose="020B0604020202020204" pitchFamily="34" charset="0"/>
              </a:rPr>
              <a:t>1682, </a:t>
            </a:r>
            <a:br>
              <a:rPr lang="ru-RU" sz="2200" dirty="0" smtClean="0">
                <a:latin typeface="Arial" panose="020B0604020202020204" pitchFamily="34" charset="0"/>
                <a:cs typeface="Arial" panose="020B0604020202020204" pitchFamily="34" charset="0"/>
              </a:rPr>
            </a:br>
            <a:r>
              <a:rPr lang="ru-RU" sz="2200" dirty="0" smtClean="0">
                <a:latin typeface="Arial" panose="020B0604020202020204" pitchFamily="34" charset="0"/>
                <a:cs typeface="Arial" panose="020B0604020202020204" pitchFamily="34" charset="0"/>
              </a:rPr>
              <a:t>Николай </a:t>
            </a:r>
            <a:r>
              <a:rPr lang="ru-RU" sz="2200" dirty="0">
                <a:latin typeface="Arial" panose="020B0604020202020204" pitchFamily="34" charset="0"/>
                <a:cs typeface="Arial" panose="020B0604020202020204" pitchFamily="34" charset="0"/>
              </a:rPr>
              <a:t>Дмитриев-</a:t>
            </a:r>
            <a:r>
              <a:rPr lang="ru-RU" sz="2200" dirty="0" err="1">
                <a:latin typeface="Arial" panose="020B0604020202020204" pitchFamily="34" charset="0"/>
                <a:cs typeface="Arial" panose="020B0604020202020204" pitchFamily="34" charset="0"/>
              </a:rPr>
              <a:t>Оренбурский</a:t>
            </a:r>
            <a:endParaRPr lang="ru-RU" sz="2200" dirty="0">
              <a:latin typeface="Arial" panose="020B0604020202020204" pitchFamily="34" charset="0"/>
              <a:cs typeface="Arial" panose="020B0604020202020204" pitchFamily="34"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1484784"/>
            <a:ext cx="6986417" cy="5103360"/>
          </a:xfrm>
        </p:spPr>
      </p:pic>
    </p:spTree>
    <p:extLst>
      <p:ext uri="{BB962C8B-B14F-4D97-AF65-F5344CB8AC3E}">
        <p14:creationId xmlns:p14="http://schemas.microsoft.com/office/powerpoint/2010/main" val="389744780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4" descr="C:\Documents and Settings\Женя\Мои документы\Мои рисунки\ДЛЯ ПРЕЗЕНТАЦИЙ\81729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Rot="1" noChangeArrowheads="1"/>
          </p:cNvSpPr>
          <p:nvPr>
            <p:ph type="body" sz="half" idx="1"/>
          </p:nvPr>
        </p:nvSpPr>
        <p:spPr>
          <a:xfrm>
            <a:off x="1603375" y="4551363"/>
            <a:ext cx="7280275" cy="1527175"/>
          </a:xfrm>
        </p:spPr>
        <p:txBody>
          <a:bodyPr/>
          <a:lstStyle/>
          <a:p>
            <a:pPr algn="ctr" eaLnBrk="1" hangingPunct="1">
              <a:buNone/>
              <a:defRPr/>
            </a:pPr>
            <a:r>
              <a:rPr lang="ru-RU" sz="2200" dirty="0">
                <a:latin typeface="Arial" panose="020B0604020202020204" pitchFamily="34" charset="0"/>
                <a:cs typeface="Arial" panose="020B0604020202020204" pitchFamily="34" charset="0"/>
              </a:rPr>
              <a:t>29 мая стрельцы настояли, чтобы царевна Софья Алексеевна приняла на себя управление государством по причине малолетства её братьев. </a:t>
            </a:r>
            <a:endParaRPr lang="ru-RU" sz="2200" dirty="0" smtClean="0">
              <a:latin typeface="Arial" panose="020B0604020202020204" pitchFamily="34" charset="0"/>
              <a:cs typeface="Arial" panose="020B0604020202020204" pitchFamily="34" charset="0"/>
            </a:endParaRPr>
          </a:p>
        </p:txBody>
      </p:sp>
      <p:sp>
        <p:nvSpPr>
          <p:cNvPr id="11268" name="Объект 3"/>
          <p:cNvSpPr>
            <a:spLocks noGrp="1"/>
          </p:cNvSpPr>
          <p:nvPr>
            <p:ph sz="quarter" idx="2"/>
          </p:nvPr>
        </p:nvSpPr>
        <p:spPr>
          <a:xfrm>
            <a:off x="4724400" y="1028700"/>
            <a:ext cx="4270375" cy="2362200"/>
          </a:xfrm>
        </p:spPr>
        <p:txBody>
          <a:bodyPr/>
          <a:lstStyle/>
          <a:p>
            <a:pPr marL="0" indent="0">
              <a:buFont typeface="Arial" charset="0"/>
              <a:buNone/>
            </a:pPr>
            <a:r>
              <a:rPr lang="ru-RU" sz="2000" i="1" dirty="0" smtClean="0">
                <a:latin typeface="Cambria" pitchFamily="18" charset="0"/>
              </a:rPr>
              <a:t>«Правительница имела много ума, сочиняла стихи, писала и говорила хорошо, с прекрасной наружностью соединяла множество талантов; все они были омрачены громадным её честолюбием…»</a:t>
            </a:r>
          </a:p>
          <a:p>
            <a:pPr marL="0" indent="0" algn="ctr">
              <a:buFont typeface="Arial" charset="0"/>
              <a:buNone/>
            </a:pPr>
            <a:endParaRPr lang="ru-RU" sz="2000" b="1" dirty="0" smtClean="0">
              <a:latin typeface="Cambria" pitchFamily="18" charset="0"/>
            </a:endParaRPr>
          </a:p>
          <a:p>
            <a:pPr marL="0" indent="0" algn="ctr">
              <a:buFont typeface="Arial" charset="0"/>
              <a:buNone/>
            </a:pPr>
            <a:r>
              <a:rPr lang="ru-RU" sz="2000" b="1" dirty="0" smtClean="0">
                <a:latin typeface="Cambria" pitchFamily="18" charset="0"/>
              </a:rPr>
              <a:t>       Вольтер</a:t>
            </a:r>
          </a:p>
        </p:txBody>
      </p:sp>
      <p:pic>
        <p:nvPicPr>
          <p:cNvPr id="75778" name="Picture 2" descr="&amp;Kcy;&amp;acy;&amp;rcy;&amp;tcy;&amp;icy;&amp;ncy;&amp;kcy;&amp;acy; 3 &amp;icy;&amp;zcy; 265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79191" y="363853"/>
            <a:ext cx="2936708" cy="37893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404664"/>
            <a:ext cx="7797452" cy="3312368"/>
          </a:xfrm>
        </p:spPr>
        <p:txBody>
          <a:bodyPr/>
          <a:lstStyle/>
          <a:p>
            <a:r>
              <a:rPr lang="ru-RU" sz="2200" dirty="0" smtClean="0"/>
              <a:t>        </a:t>
            </a:r>
            <a:r>
              <a:rPr lang="ru-RU" sz="2200" dirty="0"/>
              <a:t>После долгих переговоров и кровавых стрелецких восстаний было принято небывалое решение – короновать сразу двух царей. 25 июня в Успенском соборе Московского Кремля короновали Ивана и Петра. Юные царевичи Петр и Иван торжественно восседали на специально изготовленном по этому случаю двойном троне. Патриарх </a:t>
            </a:r>
            <a:r>
              <a:rPr lang="ru-RU" sz="2200" dirty="0" err="1"/>
              <a:t>Иоаким</a:t>
            </a:r>
            <a:r>
              <a:rPr lang="ru-RU" sz="2200" dirty="0"/>
              <a:t> вел праздничную службу. Мальчики по очереди брали в руки скипетр и державу. Шапку Мономаха, в которой по традиции царь произносил клятву, сначала одел Иван, затем Петр. Он был наречен младшим царем, а Иван старшим.</a:t>
            </a:r>
            <a:r>
              <a:rPr lang="ru-RU" dirty="0"/>
              <a:t/>
            </a:r>
            <a:br>
              <a:rPr lang="ru-RU" dirty="0"/>
            </a:b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3429000"/>
            <a:ext cx="6081464" cy="3182633"/>
          </a:xfrm>
        </p:spPr>
      </p:pic>
    </p:spTree>
    <p:extLst>
      <p:ext uri="{BB962C8B-B14F-4D97-AF65-F5344CB8AC3E}">
        <p14:creationId xmlns:p14="http://schemas.microsoft.com/office/powerpoint/2010/main" val="129098763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274638"/>
            <a:ext cx="7200800" cy="1714202"/>
          </a:xfrm>
        </p:spPr>
        <p:txBody>
          <a:bodyPr/>
          <a:lstStyle/>
          <a:p>
            <a:r>
              <a:rPr lang="ru-RU" sz="2200" dirty="0">
                <a:latin typeface="Arial" panose="020B0604020202020204" pitchFamily="34" charset="0"/>
                <a:cs typeface="Arial" panose="020B0604020202020204" pitchFamily="34" charset="0"/>
              </a:rPr>
              <a:t>Совместное правление Ивана и Петра </a:t>
            </a:r>
            <a:r>
              <a:rPr lang="ru-RU" sz="2200" dirty="0" smtClean="0">
                <a:latin typeface="Arial" panose="020B0604020202020204" pitchFamily="34" charset="0"/>
                <a:cs typeface="Arial" panose="020B0604020202020204" pitchFamily="34" charset="0"/>
              </a:rPr>
              <a:t/>
            </a:r>
            <a:br>
              <a:rPr lang="ru-RU" sz="2200" dirty="0" smtClean="0">
                <a:latin typeface="Arial" panose="020B0604020202020204" pitchFamily="34" charset="0"/>
                <a:cs typeface="Arial" panose="020B0604020202020204" pitchFamily="34" charset="0"/>
              </a:rPr>
            </a:br>
            <a:r>
              <a:rPr lang="ru-RU" sz="2200" dirty="0" smtClean="0">
                <a:latin typeface="Arial" panose="020B0604020202020204" pitchFamily="34" charset="0"/>
                <a:cs typeface="Arial" panose="020B0604020202020204" pitchFamily="34" charset="0"/>
              </a:rPr>
              <a:t>при </a:t>
            </a:r>
            <a:r>
              <a:rPr lang="ru-RU" sz="2200" dirty="0" err="1" smtClean="0">
                <a:latin typeface="Arial" panose="020B0604020202020204" pitchFamily="34" charset="0"/>
                <a:cs typeface="Arial" panose="020B0604020202020204" pitchFamily="34" charset="0"/>
              </a:rPr>
              <a:t>регенстве</a:t>
            </a:r>
            <a:r>
              <a:rPr lang="ru-RU" sz="2200" dirty="0" smtClean="0">
                <a:latin typeface="Arial" panose="020B0604020202020204" pitchFamily="34" charset="0"/>
                <a:cs typeface="Arial" panose="020B0604020202020204" pitchFamily="34" charset="0"/>
              </a:rPr>
              <a:t> </a:t>
            </a:r>
            <a:r>
              <a:rPr lang="ru-RU" sz="2200" dirty="0">
                <a:latin typeface="Arial" panose="020B0604020202020204" pitchFamily="34" charset="0"/>
                <a:cs typeface="Arial" panose="020B0604020202020204" pitchFamily="34" charset="0"/>
              </a:rPr>
              <a:t>Софьи</a:t>
            </a:r>
            <a:br>
              <a:rPr lang="ru-RU" sz="2200" dirty="0">
                <a:latin typeface="Arial" panose="020B0604020202020204" pitchFamily="34" charset="0"/>
                <a:cs typeface="Arial" panose="020B0604020202020204" pitchFamily="34" charset="0"/>
              </a:rPr>
            </a:br>
            <a:r>
              <a:rPr lang="ru-RU" sz="2200" dirty="0" smtClean="0">
                <a:latin typeface="Arial" panose="020B0604020202020204" pitchFamily="34" charset="0"/>
                <a:cs typeface="Arial" panose="020B0604020202020204" pitchFamily="34" charset="0"/>
              </a:rPr>
              <a:t/>
            </a:r>
            <a:br>
              <a:rPr lang="ru-RU" sz="2200" dirty="0" smtClean="0">
                <a:latin typeface="Arial" panose="020B0604020202020204" pitchFamily="34" charset="0"/>
                <a:cs typeface="Arial" panose="020B0604020202020204" pitchFamily="34" charset="0"/>
              </a:rPr>
            </a:br>
            <a:r>
              <a:rPr lang="ru-RU" sz="2200" dirty="0" smtClean="0">
                <a:latin typeface="Arial" panose="020B0604020202020204" pitchFamily="34" charset="0"/>
                <a:cs typeface="Arial" panose="020B0604020202020204" pitchFamily="34" charset="0"/>
              </a:rPr>
              <a:t>Золотой </a:t>
            </a:r>
            <a:r>
              <a:rPr lang="ru-RU" sz="2200" dirty="0">
                <a:latin typeface="Arial" panose="020B0604020202020204" pitchFamily="34" charset="0"/>
                <a:cs typeface="Arial" panose="020B0604020202020204" pitchFamily="34" charset="0"/>
              </a:rPr>
              <a:t>червонец</a:t>
            </a:r>
            <a:r>
              <a:rPr lang="ru-RU" dirty="0"/>
              <a:t/>
            </a:r>
            <a:br>
              <a:rPr lang="ru-RU" dirty="0"/>
            </a:b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2204864"/>
            <a:ext cx="6096000" cy="3200400"/>
          </a:xfrm>
        </p:spPr>
      </p:pic>
    </p:spTree>
    <p:extLst>
      <p:ext uri="{BB962C8B-B14F-4D97-AF65-F5344CB8AC3E}">
        <p14:creationId xmlns:p14="http://schemas.microsoft.com/office/powerpoint/2010/main" val="27969332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p:cNvSpPr>
            <a:spLocks noGrp="1"/>
          </p:cNvSpPr>
          <p:nvPr>
            <p:ph idx="1"/>
          </p:nvPr>
        </p:nvSpPr>
        <p:spPr>
          <a:xfrm>
            <a:off x="1331640" y="260648"/>
            <a:ext cx="4752528" cy="6048672"/>
          </a:xfrm>
        </p:spPr>
        <p:txBody>
          <a:bodyPr/>
          <a:lstStyle/>
          <a:p>
            <a:r>
              <a:rPr lang="ru-RU" altLang="ru-RU" sz="2200" dirty="0"/>
              <a:t>После того как состоялась торжественная церемония венчания на царство царевичей, наречённых царями Иваном </a:t>
            </a:r>
            <a:r>
              <a:rPr lang="en-US" altLang="ru-RU" sz="2200" dirty="0"/>
              <a:t>V </a:t>
            </a:r>
            <a:r>
              <a:rPr lang="ru-RU" altLang="ru-RU" sz="2200" dirty="0"/>
              <a:t>и Петром </a:t>
            </a:r>
            <a:r>
              <a:rPr lang="en-US" altLang="ru-RU" sz="2200" dirty="0"/>
              <a:t>I</a:t>
            </a:r>
            <a:r>
              <a:rPr lang="ru-RU" altLang="ru-RU" sz="2200" dirty="0"/>
              <a:t>, правительница Софья, подозревавшая Наталью Кирилловну в интригах, вынудила её вместе </a:t>
            </a:r>
            <a:r>
              <a:rPr lang="ru-RU" altLang="ru-RU" sz="2200" dirty="0" smtClean="0"/>
              <a:t>с </a:t>
            </a:r>
            <a:r>
              <a:rPr lang="ru-RU" altLang="ru-RU" sz="2200" dirty="0"/>
              <a:t>Петром покинуть Москву. Царица Наталья обосновалась </a:t>
            </a:r>
            <a:r>
              <a:rPr lang="ru-RU" altLang="ru-RU" sz="2200" dirty="0" smtClean="0"/>
              <a:t>в </a:t>
            </a:r>
            <a:r>
              <a:rPr lang="ru-RU" altLang="ru-RU" sz="2200" dirty="0"/>
              <a:t>подмосковном дворце в селе Преображенском. В Преображенском Пётр пользовался полной свободой. Пётр с ватагой сверстников </a:t>
            </a:r>
            <a:r>
              <a:rPr lang="ru-RU" altLang="ru-RU" sz="2200" dirty="0" smtClean="0"/>
              <a:t>из </a:t>
            </a:r>
            <a:r>
              <a:rPr lang="ru-RU" altLang="ru-RU" sz="2200" dirty="0"/>
              <a:t>дворовых слуг убегал в окрестные поля и леса. На вольном воздухе </a:t>
            </a:r>
            <a:r>
              <a:rPr lang="ru-RU" altLang="ru-RU" sz="2200" dirty="0" smtClean="0"/>
              <a:t>он </a:t>
            </a:r>
            <a:r>
              <a:rPr lang="ru-RU" altLang="ru-RU" sz="2200" dirty="0"/>
              <a:t>физически окреп, на время, забыв пережитое. </a:t>
            </a:r>
          </a:p>
          <a:p>
            <a:endParaRPr lang="ru-RU" dirty="0"/>
          </a:p>
        </p:txBody>
      </p:sp>
      <p:pic>
        <p:nvPicPr>
          <p:cNvPr id="8" name="Picture 8" descr="Петр I в селе Преображенском, под Москвой, обучает потешные войс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084168" y="404664"/>
            <a:ext cx="2787650" cy="50133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01674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Рождение Петра </a:t>
            </a:r>
            <a:r>
              <a:rPr lang="cs-CZ" dirty="0" smtClean="0"/>
              <a:t>I</a:t>
            </a:r>
            <a:endParaRPr lang="ru-RU" dirty="0"/>
          </a:p>
        </p:txBody>
      </p:sp>
      <p:sp>
        <p:nvSpPr>
          <p:cNvPr id="3" name="Объект 2"/>
          <p:cNvSpPr>
            <a:spLocks noGrp="1"/>
          </p:cNvSpPr>
          <p:nvPr>
            <p:ph idx="1"/>
          </p:nvPr>
        </p:nvSpPr>
        <p:spPr>
          <a:xfrm>
            <a:off x="1619672" y="1600200"/>
            <a:ext cx="7344816" cy="4525963"/>
          </a:xfrm>
        </p:spPr>
        <p:txBody>
          <a:bodyPr/>
          <a:lstStyle/>
          <a:p>
            <a:r>
              <a:rPr lang="ru-RU" altLang="ru-RU" sz="2200" dirty="0"/>
              <a:t>Пётр </a:t>
            </a:r>
            <a:r>
              <a:rPr lang="en-US" altLang="ru-RU" sz="2200" dirty="0"/>
              <a:t>I </a:t>
            </a:r>
            <a:r>
              <a:rPr lang="ru-RU" altLang="ru-RU" sz="2200" dirty="0"/>
              <a:t>родился в ночь на 30 мая 1672 года в Теремном дворце московского Кремля. Для отца, царя Алексея Михайловича, он </a:t>
            </a:r>
            <a:r>
              <a:rPr lang="ru-RU" altLang="ru-RU" sz="2200" dirty="0" smtClean="0"/>
              <a:t>был </a:t>
            </a:r>
            <a:r>
              <a:rPr lang="ru-RU" altLang="ru-RU" sz="2200" dirty="0"/>
              <a:t>четырнадцатым ребёнком</a:t>
            </a:r>
            <a:r>
              <a:rPr lang="ru-RU" altLang="ru-RU" sz="2200" dirty="0" smtClean="0"/>
              <a:t>, а </a:t>
            </a:r>
            <a:r>
              <a:rPr lang="ru-RU" altLang="ru-RU" sz="2200" dirty="0"/>
              <a:t>для матери, царицы Натальи </a:t>
            </a:r>
            <a:r>
              <a:rPr lang="ru-RU" altLang="ru-RU" sz="2200" dirty="0" smtClean="0"/>
              <a:t>Кирилловны, первенцем</a:t>
            </a:r>
            <a:r>
              <a:rPr lang="ru-RU" altLang="ru-RU" sz="2200" dirty="0"/>
              <a:t>. </a:t>
            </a:r>
            <a:endParaRPr lang="ru-RU" altLang="ru-RU" sz="2200" dirty="0" smtClean="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3140968"/>
            <a:ext cx="4328870" cy="3386339"/>
          </a:xfrm>
          <a:prstGeom prst="rect">
            <a:avLst/>
          </a:prstGeom>
        </p:spPr>
      </p:pic>
    </p:spTree>
    <p:extLst>
      <p:ext uri="{BB962C8B-B14F-4D97-AF65-F5344CB8AC3E}">
        <p14:creationId xmlns:p14="http://schemas.microsoft.com/office/powerpoint/2010/main" val="288715806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03648" y="188640"/>
            <a:ext cx="7740352" cy="7560840"/>
          </a:xfrm>
        </p:spPr>
        <p:txBody>
          <a:bodyPr/>
          <a:lstStyle/>
          <a:p>
            <a:pPr marL="0" indent="0" algn="just">
              <a:lnSpc>
                <a:spcPct val="115000"/>
              </a:lnSpc>
              <a:buFont typeface="Wingdings" pitchFamily="2" charset="2"/>
              <a:buNone/>
            </a:pPr>
            <a:r>
              <a:rPr lang="ru-RU" sz="2200" dirty="0">
                <a:latin typeface="Arial" panose="020B0604020202020204" pitchFamily="34" charset="0"/>
                <a:cs typeface="Arial" panose="020B0604020202020204" pitchFamily="34" charset="0"/>
              </a:rPr>
              <a:t>С каждым годом у него увеличивался интерес к военному </a:t>
            </a:r>
            <a:r>
              <a:rPr lang="ru-RU" sz="2200" dirty="0" smtClean="0">
                <a:latin typeface="Arial" panose="020B0604020202020204" pitchFamily="34" charset="0"/>
                <a:cs typeface="Arial" panose="020B0604020202020204" pitchFamily="34" charset="0"/>
              </a:rPr>
              <a:t>делу. </a:t>
            </a:r>
            <a:r>
              <a:rPr lang="ru-RU" altLang="ru-RU" sz="2200" dirty="0">
                <a:latin typeface="Arial" panose="020B0604020202020204" pitchFamily="34" charset="0"/>
                <a:cs typeface="Arial" panose="020B0604020202020204" pitchFamily="34" charset="0"/>
              </a:rPr>
              <a:t>Обследовав кладовые Преображенского, Пётр обнаружил в них ржавые ружья и </a:t>
            </a:r>
            <a:r>
              <a:rPr lang="ru-RU" altLang="ru-RU" sz="2200" dirty="0" smtClean="0">
                <a:latin typeface="Arial" panose="020B0604020202020204" pitchFamily="34" charset="0"/>
                <a:cs typeface="Arial" panose="020B0604020202020204" pitchFamily="34" charset="0"/>
              </a:rPr>
              <a:t>пистоли. Он </a:t>
            </a:r>
            <a:r>
              <a:rPr lang="ru-RU" altLang="ru-RU" sz="2200" dirty="0">
                <a:latin typeface="Arial" panose="020B0604020202020204" pitchFamily="34" charset="0"/>
                <a:cs typeface="Arial" panose="020B0604020202020204" pitchFamily="34" charset="0"/>
              </a:rPr>
              <a:t>одел и вооружил своё войско, состоявшее из сверстников и друзей по играм и </a:t>
            </a:r>
            <a:r>
              <a:rPr lang="ru-RU" altLang="ru-RU" sz="2200" dirty="0" smtClean="0">
                <a:latin typeface="Arial" panose="020B0604020202020204" pitchFamily="34" charset="0"/>
                <a:cs typeface="Arial" panose="020B0604020202020204" pitchFamily="34" charset="0"/>
              </a:rPr>
              <a:t>потехам, поэтому «войска» получили название «Потешные». </a:t>
            </a:r>
            <a:r>
              <a:rPr lang="ru-RU" altLang="ru-RU" sz="2200" dirty="0">
                <a:latin typeface="Arial" panose="020B0604020202020204" pitchFamily="34" charset="0"/>
                <a:cs typeface="Arial" panose="020B0604020202020204" pitchFamily="34" charset="0"/>
              </a:rPr>
              <a:t>Постепенно мальчишеская забава превращалась в серьёзное </a:t>
            </a:r>
            <a:r>
              <a:rPr lang="ru-RU" altLang="ru-RU" sz="2200" dirty="0" smtClean="0">
                <a:latin typeface="Arial" panose="020B0604020202020204" pitchFamily="34" charset="0"/>
                <a:cs typeface="Arial" panose="020B0604020202020204" pitchFamily="34" charset="0"/>
              </a:rPr>
              <a:t>увлечение. </a:t>
            </a:r>
            <a:r>
              <a:rPr lang="ru-RU" sz="2200" dirty="0">
                <a:latin typeface="Arial" panose="020B0604020202020204" pitchFamily="34" charset="0"/>
                <a:cs typeface="Arial" panose="020B0604020202020204" pitchFamily="34" charset="0"/>
              </a:rPr>
              <a:t>В 1686 году 14-летний Пётр завёл при своих «потешных» артиллерию. Огнестрельный мастер Фёдор </a:t>
            </a:r>
            <a:r>
              <a:rPr lang="ru-RU" sz="2200" dirty="0" err="1">
                <a:latin typeface="Arial" panose="020B0604020202020204" pitchFamily="34" charset="0"/>
                <a:cs typeface="Arial" panose="020B0604020202020204" pitchFamily="34" charset="0"/>
              </a:rPr>
              <a:t>Зоммер</a:t>
            </a:r>
            <a:r>
              <a:rPr lang="ru-RU" sz="2200" dirty="0">
                <a:latin typeface="Arial" panose="020B0604020202020204" pitchFamily="34" charset="0"/>
                <a:cs typeface="Arial" panose="020B0604020202020204" pitchFamily="34" charset="0"/>
              </a:rPr>
              <a:t> показывал царю гранатное и огнестрельное дело. Из Пушкарского приказа были доставлены 16 пушек.</a:t>
            </a:r>
            <a:r>
              <a:rPr lang="ru-RU" altLang="ru-RU" sz="2200" dirty="0" smtClean="0">
                <a:latin typeface="Arial" panose="020B0604020202020204" pitchFamily="34" charset="0"/>
                <a:cs typeface="Arial" panose="020B0604020202020204" pitchFamily="34" charset="0"/>
              </a:rPr>
              <a:t> В 1687г</a:t>
            </a:r>
            <a:r>
              <a:rPr lang="ru-RU" altLang="ru-RU" sz="2200" dirty="0">
                <a:latin typeface="Arial" panose="020B0604020202020204" pitchFamily="34" charset="0"/>
                <a:cs typeface="Arial" panose="020B0604020202020204" pitchFamily="34" charset="0"/>
              </a:rPr>
              <a:t>. К </a:t>
            </a:r>
            <a:r>
              <a:rPr lang="ru-RU" altLang="ru-RU" sz="2200" dirty="0" smtClean="0">
                <a:latin typeface="Arial" panose="020B0604020202020204" pitchFamily="34" charset="0"/>
                <a:cs typeface="Arial" panose="020B0604020202020204" pitchFamily="34" charset="0"/>
              </a:rPr>
              <a:t>Петру явилось </a:t>
            </a:r>
            <a:r>
              <a:rPr lang="ru-RU" altLang="ru-RU" sz="2200" dirty="0">
                <a:latin typeface="Arial" panose="020B0604020202020204" pitchFamily="34" charset="0"/>
                <a:cs typeface="Arial" panose="020B0604020202020204" pitchFamily="34" charset="0"/>
              </a:rPr>
              <a:t>столько </a:t>
            </a:r>
            <a:r>
              <a:rPr lang="ru-RU" altLang="ru-RU" sz="2200" dirty="0" smtClean="0">
                <a:latin typeface="Arial" panose="020B0604020202020204" pitchFamily="34" charset="0"/>
                <a:cs typeface="Arial" panose="020B0604020202020204" pitchFamily="34" charset="0"/>
              </a:rPr>
              <a:t>желающих, что </a:t>
            </a:r>
            <a:r>
              <a:rPr lang="ru-RU" altLang="ru-RU" sz="2200" dirty="0">
                <a:latin typeface="Arial" panose="020B0604020202020204" pitchFamily="34" charset="0"/>
                <a:cs typeface="Arial" panose="020B0604020202020204" pitchFamily="34" charset="0"/>
              </a:rPr>
              <a:t>ему удалось </a:t>
            </a:r>
            <a:r>
              <a:rPr lang="ru-RU" altLang="ru-RU" sz="2200" dirty="0" smtClean="0">
                <a:latin typeface="Arial" panose="020B0604020202020204" pitchFamily="34" charset="0"/>
                <a:cs typeface="Arial" panose="020B0604020202020204" pitchFamily="34" charset="0"/>
              </a:rPr>
              <a:t>составить из </a:t>
            </a:r>
            <a:r>
              <a:rPr lang="ru-RU" altLang="ru-RU" sz="2200" dirty="0">
                <a:latin typeface="Arial" panose="020B0604020202020204" pitchFamily="34" charset="0"/>
                <a:cs typeface="Arial" panose="020B0604020202020204" pitchFamily="34" charset="0"/>
              </a:rPr>
              <a:t>них два полка, </a:t>
            </a:r>
            <a:r>
              <a:rPr lang="ru-RU" altLang="ru-RU" sz="2200" dirty="0" smtClean="0">
                <a:latin typeface="Arial" panose="020B0604020202020204" pitchFamily="34" charset="0"/>
                <a:cs typeface="Arial" panose="020B0604020202020204" pitchFamily="34" charset="0"/>
              </a:rPr>
              <a:t>один из </a:t>
            </a:r>
            <a:r>
              <a:rPr lang="ru-RU" altLang="ru-RU" sz="2200" dirty="0">
                <a:latin typeface="Arial" panose="020B0604020202020204" pitchFamily="34" charset="0"/>
                <a:cs typeface="Arial" panose="020B0604020202020204" pitchFamily="34" charset="0"/>
              </a:rPr>
              <a:t>которых разместился в Преображенском, </a:t>
            </a:r>
            <a:r>
              <a:rPr lang="ru-RU" altLang="ru-RU" sz="2200" dirty="0" smtClean="0">
                <a:latin typeface="Arial" panose="020B0604020202020204" pitchFamily="34" charset="0"/>
                <a:cs typeface="Arial" panose="020B0604020202020204" pitchFamily="34" charset="0"/>
              </a:rPr>
              <a:t>а </a:t>
            </a:r>
            <a:r>
              <a:rPr lang="ru-RU" altLang="ru-RU" sz="2200" dirty="0">
                <a:latin typeface="Arial" panose="020B0604020202020204" pitchFamily="34" charset="0"/>
                <a:cs typeface="Arial" panose="020B0604020202020204" pitchFamily="34" charset="0"/>
              </a:rPr>
              <a:t>второй - в селе Семёновском. Со временем для них сшили специальную форму: для </a:t>
            </a:r>
            <a:r>
              <a:rPr lang="ru-RU" altLang="ru-RU" sz="2200" dirty="0" err="1">
                <a:latin typeface="Arial" panose="020B0604020202020204" pitchFamily="34" charset="0"/>
                <a:cs typeface="Arial" panose="020B0604020202020204" pitchFamily="34" charset="0"/>
              </a:rPr>
              <a:t>преображенцев</a:t>
            </a:r>
            <a:r>
              <a:rPr lang="ru-RU" altLang="ru-RU" sz="2200" dirty="0">
                <a:latin typeface="Arial" panose="020B0604020202020204" pitchFamily="34" charset="0"/>
                <a:cs typeface="Arial" panose="020B0604020202020204" pitchFamily="34" charset="0"/>
              </a:rPr>
              <a:t> - зелёную, а для </a:t>
            </a:r>
            <a:r>
              <a:rPr lang="ru-RU" altLang="ru-RU" sz="2200" dirty="0" err="1">
                <a:latin typeface="Arial" panose="020B0604020202020204" pitchFamily="34" charset="0"/>
                <a:cs typeface="Arial" panose="020B0604020202020204" pitchFamily="34" charset="0"/>
              </a:rPr>
              <a:t>семёновцев</a:t>
            </a:r>
            <a:r>
              <a:rPr lang="ru-RU" altLang="ru-RU" sz="2200" dirty="0">
                <a:latin typeface="Arial" panose="020B0604020202020204" pitchFamily="34" charset="0"/>
                <a:cs typeface="Arial" panose="020B0604020202020204" pitchFamily="34" charset="0"/>
              </a:rPr>
              <a:t> -синюю. Мундиры были сшиты по европейскому образцу. </a:t>
            </a:r>
          </a:p>
          <a:p>
            <a:endParaRPr lang="ru-RU" dirty="0"/>
          </a:p>
        </p:txBody>
      </p:sp>
    </p:spTree>
    <p:extLst>
      <p:ext uri="{BB962C8B-B14F-4D97-AF65-F5344CB8AC3E}">
        <p14:creationId xmlns:p14="http://schemas.microsoft.com/office/powerpoint/2010/main" val="115429643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4" descr="C:\Documents and Settings\Женя\Мои документы\Мои рисунки\ДЛЯ ПРЕЗЕНТАЦИЙ\81729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Rot="1" noChangeArrowheads="1"/>
          </p:cNvSpPr>
          <p:nvPr>
            <p:ph type="title"/>
          </p:nvPr>
        </p:nvSpPr>
        <p:spPr>
          <a:xfrm>
            <a:off x="1752600" y="304800"/>
            <a:ext cx="6937375" cy="1143000"/>
          </a:xfrm>
        </p:spPr>
        <p:txBody>
          <a:bodyPr/>
          <a:lstStyle/>
          <a:p>
            <a:pPr eaLnBrk="1" hangingPunct="1">
              <a:defRPr/>
            </a:pPr>
            <a:r>
              <a:rPr lang="ru-RU" sz="4000" b="1" i="1" dirty="0" smtClean="0">
                <a:solidFill>
                  <a:srgbClr val="A4643C"/>
                </a:solidFill>
                <a:effectLst>
                  <a:outerShdw blurRad="38100" dist="38100" dir="2700000" algn="tl">
                    <a:srgbClr val="000000"/>
                  </a:outerShdw>
                </a:effectLst>
                <a:latin typeface="Cambria" pitchFamily="18" charset="0"/>
              </a:rPr>
              <a:t>«Потешный» полк Петра </a:t>
            </a:r>
            <a:r>
              <a:rPr lang="en-US" sz="4000" b="1" i="1" dirty="0" smtClean="0">
                <a:solidFill>
                  <a:srgbClr val="A4643C"/>
                </a:solidFill>
                <a:effectLst>
                  <a:outerShdw blurRad="38100" dist="38100" dir="2700000" algn="tl">
                    <a:srgbClr val="000000"/>
                  </a:outerShdw>
                </a:effectLst>
                <a:latin typeface="Cambria" pitchFamily="18" charset="0"/>
              </a:rPr>
              <a:t>I</a:t>
            </a:r>
            <a:endParaRPr lang="ru-RU" sz="4000" b="1" i="1" dirty="0" smtClean="0">
              <a:solidFill>
                <a:srgbClr val="A4643C"/>
              </a:solidFill>
              <a:effectLst>
                <a:outerShdw blurRad="38100" dist="38100" dir="2700000" algn="tl">
                  <a:srgbClr val="000000"/>
                </a:outerShdw>
              </a:effectLst>
              <a:latin typeface="Cambria" pitchFamily="18"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1147514"/>
            <a:ext cx="7384876" cy="5538657"/>
          </a:xfrm>
          <a:prstGeom prst="rect">
            <a:avLst/>
          </a:prstGeom>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1"/>
          </p:nvPr>
        </p:nvSpPr>
        <p:spPr>
          <a:xfrm>
            <a:off x="1403648" y="260648"/>
            <a:ext cx="3672408" cy="5838527"/>
          </a:xfrm>
        </p:spPr>
        <p:txBody>
          <a:bodyPr/>
          <a:lstStyle/>
          <a:p>
            <a:r>
              <a:rPr lang="ru-RU" sz="2200" dirty="0"/>
              <a:t>Тогда же, в 1686 году, появились </a:t>
            </a:r>
            <a:r>
              <a:rPr lang="ru-RU" sz="2200" dirty="0" smtClean="0"/>
              <a:t>первые </a:t>
            </a:r>
            <a:r>
              <a:rPr lang="ru-RU" sz="2200" dirty="0"/>
              <a:t>потешные суда — большой </a:t>
            </a:r>
            <a:r>
              <a:rPr lang="ru-RU" sz="2200" dirty="0" err="1"/>
              <a:t>шняк</a:t>
            </a:r>
            <a:r>
              <a:rPr lang="ru-RU" sz="2200" dirty="0"/>
              <a:t> и струг с лодками. В эти годы Пётр заинтересовался всеми науками, которые были связаны с военным делом. Под руководством голландца </a:t>
            </a:r>
            <a:r>
              <a:rPr lang="ru-RU" sz="2200" dirty="0" err="1"/>
              <a:t>Тиммермана</a:t>
            </a:r>
            <a:r>
              <a:rPr lang="ru-RU" sz="2200" dirty="0"/>
              <a:t> он изучал арифметику, геометрию, военные науки.</a:t>
            </a:r>
            <a:endParaRPr lang="ru-RU" sz="2200"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76056" y="404664"/>
            <a:ext cx="3792475" cy="5334471"/>
          </a:xfrm>
        </p:spPr>
      </p:pic>
    </p:spTree>
    <p:extLst>
      <p:ext uri="{BB962C8B-B14F-4D97-AF65-F5344CB8AC3E}">
        <p14:creationId xmlns:p14="http://schemas.microsoft.com/office/powerpoint/2010/main" val="164694512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sz="2200" dirty="0">
                <a:latin typeface="Arial" panose="020B0604020202020204" pitchFamily="34" charset="0"/>
                <a:cs typeface="Arial" panose="020B0604020202020204" pitchFamily="34" charset="0"/>
              </a:rPr>
              <a:t>Петр Первый управляет парусным </a:t>
            </a:r>
            <a:r>
              <a:rPr lang="ru-RU" sz="2200" dirty="0" smtClean="0">
                <a:latin typeface="Arial" panose="020B0604020202020204" pitchFamily="34" charset="0"/>
                <a:cs typeface="Arial" panose="020B0604020202020204" pitchFamily="34" charset="0"/>
              </a:rPr>
              <a:t>ботиком</a:t>
            </a:r>
            <a:br>
              <a:rPr lang="ru-RU" sz="2200" dirty="0" smtClean="0">
                <a:latin typeface="Arial" panose="020B0604020202020204" pitchFamily="34" charset="0"/>
                <a:cs typeface="Arial" panose="020B0604020202020204" pitchFamily="34" charset="0"/>
              </a:rPr>
            </a:br>
            <a:r>
              <a:rPr lang="ru-RU" sz="2200" dirty="0" smtClean="0">
                <a:latin typeface="Arial" panose="020B0604020202020204" pitchFamily="34" charset="0"/>
                <a:cs typeface="Arial" panose="020B0604020202020204" pitchFamily="34" charset="0"/>
              </a:rPr>
              <a:t>Алексей </a:t>
            </a:r>
            <a:r>
              <a:rPr lang="ru-RU" sz="2200" dirty="0" err="1" smtClean="0">
                <a:latin typeface="Arial" panose="020B0604020202020204" pitchFamily="34" charset="0"/>
                <a:cs typeface="Arial" panose="020B0604020202020204" pitchFamily="34" charset="0"/>
              </a:rPr>
              <a:t>Кившенко</a:t>
            </a:r>
            <a:endParaRPr lang="ru-RU" sz="2200" dirty="0">
              <a:latin typeface="Arial" panose="020B0604020202020204" pitchFamily="34" charset="0"/>
              <a:cs typeface="Arial" panose="020B0604020202020204" pitchFamily="34" charset="0"/>
            </a:endParaRPr>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1700808"/>
            <a:ext cx="7152088" cy="4425355"/>
          </a:xfrm>
        </p:spPr>
      </p:pic>
    </p:spTree>
    <p:extLst>
      <p:ext uri="{BB962C8B-B14F-4D97-AF65-F5344CB8AC3E}">
        <p14:creationId xmlns:p14="http://schemas.microsoft.com/office/powerpoint/2010/main" val="137395080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19672" y="908720"/>
            <a:ext cx="7067128" cy="5217443"/>
          </a:xfrm>
        </p:spPr>
        <p:txBody>
          <a:bodyPr/>
          <a:lstStyle/>
          <a:p>
            <a:pPr algn="just"/>
            <a:r>
              <a:rPr lang="ru-RU" sz="2200" dirty="0" smtClean="0">
                <a:latin typeface="Arial" panose="020B0604020202020204" pitchFamily="34" charset="0"/>
                <a:cs typeface="Arial" panose="020B0604020202020204" pitchFamily="34" charset="0"/>
              </a:rPr>
              <a:t>Для командования полками и изучения военной науки нужны были люди знающие и опытные. Но среди русских придворных таких не было. Так Пётр появился в Немецкой слободе, которая находилась недалеко от Преображенского села. Царь стал частым гостем в слободе, где скоро оказался большим поклонником непринужденной иноземной жизни. Пётр закурил немецкую трубку, стал посещать немецкие вечеринки с танцами и выпивкой, познакомился с Патриком Гордоном, Францем Яковлевичем Лефортом — будущими сподвижниками Петра, завёл роман с Анной </a:t>
            </a:r>
            <a:r>
              <a:rPr lang="ru-RU" sz="2200" dirty="0" err="1" smtClean="0">
                <a:latin typeface="Arial" panose="020B0604020202020204" pitchFamily="34" charset="0"/>
                <a:cs typeface="Arial" panose="020B0604020202020204" pitchFamily="34" charset="0"/>
              </a:rPr>
              <a:t>Монс</a:t>
            </a:r>
            <a:r>
              <a:rPr lang="ru-RU" sz="2200" dirty="0" smtClean="0">
                <a:latin typeface="Arial" panose="020B0604020202020204" pitchFamily="34" charset="0"/>
                <a:cs typeface="Arial" panose="020B0604020202020204" pitchFamily="34" charset="0"/>
              </a:rPr>
              <a:t>.  </a:t>
            </a:r>
            <a:endParaRPr lang="ru-RU"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99984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8396" y="332656"/>
            <a:ext cx="5161920" cy="1143000"/>
          </a:xfrm>
        </p:spPr>
        <p:txBody>
          <a:bodyPr/>
          <a:lstStyle/>
          <a:p>
            <a:r>
              <a:rPr lang="ru-RU" sz="3000" dirty="0" smtClean="0"/>
              <a:t>В немецкой слободе</a:t>
            </a:r>
            <a:endParaRPr lang="ru-RU" sz="30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4128" y="908720"/>
            <a:ext cx="3018091" cy="5294898"/>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636912"/>
            <a:ext cx="4719528" cy="3620577"/>
          </a:xfrm>
          <a:prstGeom prst="rect">
            <a:avLst/>
          </a:prstGeom>
        </p:spPr>
      </p:pic>
    </p:spTree>
    <p:extLst>
      <p:ext uri="{BB962C8B-B14F-4D97-AF65-F5344CB8AC3E}">
        <p14:creationId xmlns:p14="http://schemas.microsoft.com/office/powerpoint/2010/main" val="5365621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0"/>
            <a:ext cx="3816424" cy="6858000"/>
          </a:xfrm>
        </p:spPr>
        <p:txBody>
          <a:bodyPr/>
          <a:lstStyle/>
          <a:p>
            <a:r>
              <a:rPr lang="ru-RU" sz="2200" dirty="0">
                <a:latin typeface="Arial" panose="020B0604020202020204" pitchFamily="34" charset="0"/>
                <a:cs typeface="Arial" panose="020B0604020202020204" pitchFamily="34" charset="0"/>
              </a:rPr>
              <a:t>Против этого была мать Петра. Чтобы образумить 17-летнего сына, Наталья Кирилловна решила женить его на Евдокии </a:t>
            </a:r>
            <a:r>
              <a:rPr lang="ru-RU" sz="2200" dirty="0" smtClean="0">
                <a:latin typeface="Arial" panose="020B0604020202020204" pitchFamily="34" charset="0"/>
                <a:cs typeface="Arial" panose="020B0604020202020204" pitchFamily="34" charset="0"/>
              </a:rPr>
              <a:t>Лопухиной. </a:t>
            </a:r>
            <a:r>
              <a:rPr lang="ru-RU" sz="2200" dirty="0">
                <a:latin typeface="Arial" panose="020B0604020202020204" pitchFamily="34" charset="0"/>
                <a:cs typeface="Arial" panose="020B0604020202020204" pitchFamily="34" charset="0"/>
              </a:rPr>
              <a:t> </a:t>
            </a:r>
            <a:r>
              <a:rPr lang="ru-RU" sz="2200" dirty="0" smtClean="0">
                <a:latin typeface="Arial" panose="020B0604020202020204" pitchFamily="34" charset="0"/>
                <a:cs typeface="Arial" panose="020B0604020202020204" pitchFamily="34" charset="0"/>
              </a:rPr>
              <a:t>Пётр </a:t>
            </a:r>
            <a:r>
              <a:rPr lang="ru-RU" sz="2200" dirty="0">
                <a:latin typeface="Arial" panose="020B0604020202020204" pitchFamily="34" charset="0"/>
                <a:cs typeface="Arial" panose="020B0604020202020204" pitchFamily="34" charset="0"/>
              </a:rPr>
              <a:t>не противоречил матери, и 27 января 1689 года была сыграна свадьба «младшего» </a:t>
            </a:r>
            <a:r>
              <a:rPr lang="ru-RU" sz="2200" dirty="0" smtClean="0">
                <a:latin typeface="Arial" panose="020B0604020202020204" pitchFamily="34" charset="0"/>
                <a:cs typeface="Arial" panose="020B0604020202020204" pitchFamily="34" charset="0"/>
              </a:rPr>
              <a:t>царя. </a:t>
            </a:r>
            <a:r>
              <a:rPr lang="ru-RU" sz="2200" dirty="0">
                <a:latin typeface="Arial" panose="020B0604020202020204" pitchFamily="34" charset="0"/>
                <a:cs typeface="Arial" panose="020B0604020202020204" pitchFamily="34" charset="0"/>
              </a:rPr>
              <a:t>От этого брака Пётр имел двух сыновей: старший, Алексей, был наследником трона до 1718 года, младший, Александр, умер в младенчестве.</a:t>
            </a:r>
          </a:p>
          <a:p>
            <a:endParaRPr lang="ru-RU"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568516"/>
            <a:ext cx="3901439" cy="5256584"/>
          </a:xfrm>
          <a:prstGeom prst="rect">
            <a:avLst/>
          </a:prstGeom>
        </p:spPr>
      </p:pic>
    </p:spTree>
    <p:extLst>
      <p:ext uri="{BB962C8B-B14F-4D97-AF65-F5344CB8AC3E}">
        <p14:creationId xmlns:p14="http://schemas.microsoft.com/office/powerpoint/2010/main" val="53904862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19672" y="332656"/>
            <a:ext cx="7344816" cy="5793507"/>
          </a:xfrm>
        </p:spPr>
        <p:txBody>
          <a:bodyPr/>
          <a:lstStyle/>
          <a:p>
            <a:pPr marL="0" indent="0" algn="just">
              <a:lnSpc>
                <a:spcPct val="80000"/>
              </a:lnSpc>
              <a:buFont typeface="Wingdings" pitchFamily="2" charset="2"/>
              <a:buNone/>
            </a:pPr>
            <a:r>
              <a:rPr lang="ru-RU" altLang="ru-RU" sz="2200" dirty="0">
                <a:latin typeface="Arial" panose="020B0604020202020204" pitchFamily="34" charset="0"/>
                <a:cs typeface="Arial" panose="020B0604020202020204" pitchFamily="34" charset="0"/>
              </a:rPr>
              <a:t>Летом 1689г. Пётр вернулся </a:t>
            </a:r>
            <a:r>
              <a:rPr lang="ru-RU" altLang="ru-RU" sz="2200" dirty="0" smtClean="0">
                <a:latin typeface="Arial" panose="020B0604020202020204" pitchFamily="34" charset="0"/>
                <a:cs typeface="Arial" panose="020B0604020202020204" pitchFamily="34" charset="0"/>
              </a:rPr>
              <a:t>в </a:t>
            </a:r>
            <a:r>
              <a:rPr lang="ru-RU" altLang="ru-RU" sz="2200" dirty="0">
                <a:latin typeface="Arial" panose="020B0604020202020204" pitchFamily="34" charset="0"/>
                <a:cs typeface="Arial" panose="020B0604020202020204" pitchFamily="34" charset="0"/>
              </a:rPr>
              <a:t>Преображенское. В тот же </a:t>
            </a:r>
            <a:r>
              <a:rPr lang="ru-RU" altLang="ru-RU" sz="2200" dirty="0" smtClean="0">
                <a:latin typeface="Arial" panose="020B0604020202020204" pitchFamily="34" charset="0"/>
                <a:cs typeface="Arial" panose="020B0604020202020204" pitchFamily="34" charset="0"/>
              </a:rPr>
              <a:t>день Софья  в </a:t>
            </a:r>
            <a:r>
              <a:rPr lang="ru-RU" altLang="ru-RU" sz="2200" dirty="0">
                <a:latin typeface="Arial" panose="020B0604020202020204" pitchFamily="34" charset="0"/>
                <a:cs typeface="Arial" panose="020B0604020202020204" pitchFamily="34" charset="0"/>
              </a:rPr>
              <a:t>Москве объявила, что собирается отправиться на богомолье в Донской монастырь. Неожиданно среди </a:t>
            </a:r>
            <a:r>
              <a:rPr lang="ru-RU" altLang="ru-RU" sz="2200" dirty="0" smtClean="0">
                <a:latin typeface="Arial" panose="020B0604020202020204" pitchFamily="34" charset="0"/>
                <a:cs typeface="Arial" panose="020B0604020202020204" pitchFamily="34" charset="0"/>
              </a:rPr>
              <a:t>них распространился слух</a:t>
            </a:r>
            <a:r>
              <a:rPr lang="ru-RU" altLang="ru-RU" sz="2200" dirty="0">
                <a:latin typeface="Arial" panose="020B0604020202020204" pitchFamily="34" charset="0"/>
                <a:cs typeface="Arial" panose="020B0604020202020204" pitchFamily="34" charset="0"/>
              </a:rPr>
              <a:t>, что в отсутствии царевны Пётр собирается со своими потешными напасть на Кремль. Стрельцы всполошились, ударили в </a:t>
            </a:r>
            <a:r>
              <a:rPr lang="ru-RU" altLang="ru-RU" sz="2200" dirty="0" smtClean="0">
                <a:latin typeface="Arial" panose="020B0604020202020204" pitchFamily="34" charset="0"/>
                <a:cs typeface="Arial" panose="020B0604020202020204" pitchFamily="34" charset="0"/>
              </a:rPr>
              <a:t>набат. Петр </a:t>
            </a:r>
            <a:r>
              <a:rPr lang="ru-RU" altLang="ru-RU" sz="2200" dirty="0">
                <a:latin typeface="Arial" panose="020B0604020202020204" pitchFamily="34" charset="0"/>
                <a:cs typeface="Arial" panose="020B0604020202020204" pitchFamily="34" charset="0"/>
              </a:rPr>
              <a:t>приказал правительнице отречься от власти и уйти в монастырь</a:t>
            </a:r>
            <a:r>
              <a:rPr lang="ru-RU" altLang="ru-RU" sz="2200" dirty="0" smtClean="0">
                <a:latin typeface="Arial" panose="020B0604020202020204" pitchFamily="34" charset="0"/>
                <a:cs typeface="Arial" panose="020B0604020202020204" pitchFamily="34" charset="0"/>
              </a:rPr>
              <a:t>. </a:t>
            </a:r>
            <a:r>
              <a:rPr lang="ru-RU" sz="2200" dirty="0"/>
              <a:t>Следствием пережитых ужасов стрелецких выступлений была болезнь Петра: при сильном волнении у него начинались конвульсивные движения лица</a:t>
            </a:r>
            <a:r>
              <a:rPr lang="ru-RU" sz="2200" dirty="0" smtClean="0"/>
              <a:t>. </a:t>
            </a:r>
            <a:endParaRPr lang="ru-RU" altLang="ru-RU" sz="2200" dirty="0">
              <a:latin typeface="Arial" panose="020B0604020202020204" pitchFamily="34" charset="0"/>
              <a:cs typeface="Arial" panose="020B0604020202020204" pitchFamily="34" charset="0"/>
            </a:endParaRP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3699390"/>
            <a:ext cx="4860032" cy="2903869"/>
          </a:xfrm>
          <a:prstGeom prst="rect">
            <a:avLst/>
          </a:prstGeom>
        </p:spPr>
      </p:pic>
    </p:spTree>
    <p:extLst>
      <p:ext uri="{BB962C8B-B14F-4D97-AF65-F5344CB8AC3E}">
        <p14:creationId xmlns:p14="http://schemas.microsoft.com/office/powerpoint/2010/main" val="284038985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1474628" y="548680"/>
            <a:ext cx="7668344" cy="4525963"/>
          </a:xfrm>
        </p:spPr>
        <p:txBody>
          <a:bodyPr/>
          <a:lstStyle/>
          <a:p>
            <a:r>
              <a:rPr lang="ru-RU" sz="2200" dirty="0">
                <a:latin typeface="Arial" panose="020B0604020202020204" pitchFamily="34" charset="0"/>
                <a:cs typeface="Arial" panose="020B0604020202020204" pitchFamily="34" charset="0"/>
              </a:rPr>
              <a:t>Старший брат, царь Иван (или Иоанн), встретил Петра в Успенском соборе и фактически отдал ему всю власть. С 1689 года он не принимал участия в правлении, хотя до самой смерти 29 января (8 февраля) 1696 года продолжал быть </a:t>
            </a:r>
            <a:r>
              <a:rPr lang="ru-RU" sz="2200" dirty="0" err="1">
                <a:latin typeface="Arial" panose="020B0604020202020204" pitchFamily="34" charset="0"/>
                <a:cs typeface="Arial" panose="020B0604020202020204" pitchFamily="34" charset="0"/>
              </a:rPr>
              <a:t>соцарём</a:t>
            </a:r>
            <a:r>
              <a:rPr lang="ru-RU" sz="2200" dirty="0">
                <a:latin typeface="Arial" panose="020B0604020202020204" pitchFamily="34" charset="0"/>
                <a:cs typeface="Arial" panose="020B0604020202020204" pitchFamily="34" charset="0"/>
              </a:rPr>
              <a:t>. Мало участвовал в правлении поначалу и сам Пётр, предоставив полномочия роду Нарышкиных.</a:t>
            </a:r>
            <a:endParaRPr lang="ru-RU" sz="2200" dirty="0">
              <a:latin typeface="Arial" panose="020B0604020202020204" pitchFamily="34" charset="0"/>
              <a:cs typeface="Arial" panose="020B0604020202020204" pitchFamily="34" charset="0"/>
            </a:endParaRPr>
          </a:p>
        </p:txBody>
      </p:sp>
      <p:sp>
        <p:nvSpPr>
          <p:cNvPr id="4" name="TextBox 3"/>
          <p:cNvSpPr txBox="1"/>
          <p:nvPr/>
        </p:nvSpPr>
        <p:spPr>
          <a:xfrm>
            <a:off x="1691680" y="1772816"/>
            <a:ext cx="184731" cy="369332"/>
          </a:xfrm>
          <a:prstGeom prst="rect">
            <a:avLst/>
          </a:prstGeom>
          <a:noFill/>
        </p:spPr>
        <p:txBody>
          <a:bodyPr wrap="none" rtlCol="0">
            <a:spAutoFit/>
          </a:bodyPr>
          <a:lstStyle/>
          <a:p>
            <a:endParaRPr lang="ru-RU" dirty="0"/>
          </a:p>
        </p:txBody>
      </p:sp>
    </p:spTree>
    <p:extLst>
      <p:ext uri="{BB962C8B-B14F-4D97-AF65-F5344CB8AC3E}">
        <p14:creationId xmlns:p14="http://schemas.microsoft.com/office/powerpoint/2010/main" val="2922644188"/>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84544" y="1224493"/>
            <a:ext cx="4374916" cy="1754326"/>
          </a:xfrm>
          <a:prstGeom prst="rect">
            <a:avLst/>
          </a:prstGeom>
          <a:noFill/>
        </p:spPr>
        <p:txBody>
          <a:bodyPr wrap="none" lIns="91440" tIns="45720" rIns="91440" bIns="45720">
            <a:spAutoFit/>
          </a:bodyPr>
          <a:lstStyle/>
          <a:p>
            <a:pPr algn="ctr"/>
            <a:r>
              <a:rPr lang="ru-RU" sz="5400" b="1" u="none"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Спасибо за </a:t>
            </a:r>
          </a:p>
          <a:p>
            <a:pPr algn="ctr"/>
            <a:r>
              <a:rPr lang="ru-RU" sz="5400" u="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a:t>
            </a:r>
            <a:r>
              <a:rPr lang="ru-RU" sz="5400" u="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нимание!</a:t>
            </a:r>
            <a:endParaRPr lang="ru-RU" sz="5400" b="1" u="none"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97218700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31640" y="260648"/>
            <a:ext cx="3960440" cy="4597971"/>
          </a:xfrm>
        </p:spPr>
        <p:txBody>
          <a:bodyPr/>
          <a:lstStyle/>
          <a:p>
            <a:r>
              <a:rPr lang="ru-RU" altLang="ru-RU" sz="2200" dirty="0"/>
              <a:t>29 июня, в день Святых Петра и Павла, ребёнка окрестили в Чудовом монастыре и нарекли Петром. Царь</a:t>
            </a:r>
            <a:r>
              <a:rPr lang="en-US" altLang="ru-RU" sz="2200" dirty="0"/>
              <a:t> </a:t>
            </a:r>
            <a:r>
              <a:rPr lang="ru-RU" altLang="ru-RU" sz="2200" dirty="0"/>
              <a:t>-</a:t>
            </a:r>
            <a:r>
              <a:rPr lang="en-US" altLang="ru-RU" sz="2200" dirty="0"/>
              <a:t> </a:t>
            </a:r>
            <a:r>
              <a:rPr lang="ru-RU" altLang="ru-RU" sz="2200" dirty="0"/>
              <a:t>отец повелел снять с новорожденного "меру" - измерить длину и ширину его тельца - и написать икону таких же размеров. С одной её стороны была изображена Троица, а с другой - лик апостола Петра. Ни при каких жизненных обстоятельствах Пётр не разлучался с этой иконой, а после кончины императора её повесили над царским надгробием.</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260648"/>
            <a:ext cx="3645408" cy="4267200"/>
          </a:xfrm>
          <a:prstGeom prst="rect">
            <a:avLst/>
          </a:prstGeom>
        </p:spPr>
      </p:pic>
    </p:spTree>
    <p:extLst>
      <p:ext uri="{BB962C8B-B14F-4D97-AF65-F5344CB8AC3E}">
        <p14:creationId xmlns:p14="http://schemas.microsoft.com/office/powerpoint/2010/main" val="248188145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55776" y="332656"/>
            <a:ext cx="5589588" cy="541338"/>
          </a:xfrm>
        </p:spPr>
        <p:txBody>
          <a:bodyPr/>
          <a:lstStyle/>
          <a:p>
            <a:pPr>
              <a:defRPr/>
            </a:pPr>
            <a:r>
              <a:rPr lang="ru-RU" sz="3200" b="1" dirty="0" smtClean="0">
                <a:latin typeface="Cambria" pitchFamily="18" charset="0"/>
                <a:ea typeface="+mn-ea"/>
                <a:cs typeface="+mn-cs"/>
              </a:rPr>
              <a:t>Ис</a:t>
            </a:r>
            <a:r>
              <a:rPr lang="ru-RU" sz="3200" b="1" dirty="0" smtClean="0">
                <a:latin typeface="Cambria" pitchFamily="18" charset="0"/>
                <a:ea typeface="+mn-ea"/>
                <a:cs typeface="+mn-cs"/>
              </a:rPr>
              <a:t>точники информации:</a:t>
            </a:r>
            <a:endParaRPr lang="ru-RU" sz="3200" b="1" dirty="0">
              <a:latin typeface="Cambria" pitchFamily="18" charset="0"/>
              <a:ea typeface="+mn-ea"/>
              <a:cs typeface="+mn-cs"/>
            </a:endParaRPr>
          </a:p>
        </p:txBody>
      </p:sp>
      <p:sp>
        <p:nvSpPr>
          <p:cNvPr id="60419" name="Объект 4"/>
          <p:cNvSpPr>
            <a:spLocks noGrp="1"/>
          </p:cNvSpPr>
          <p:nvPr>
            <p:ph idx="1"/>
          </p:nvPr>
        </p:nvSpPr>
        <p:spPr>
          <a:xfrm>
            <a:off x="1447800" y="980728"/>
            <a:ext cx="7696200" cy="5688632"/>
          </a:xfrm>
        </p:spPr>
        <p:txBody>
          <a:bodyPr/>
          <a:lstStyle/>
          <a:p>
            <a:r>
              <a:rPr lang="ru-RU" sz="2200" dirty="0" smtClean="0">
                <a:latin typeface="Arial" panose="020B0604020202020204" pitchFamily="34" charset="0"/>
                <a:cs typeface="Arial" panose="020B0604020202020204" pitchFamily="34" charset="0"/>
              </a:rPr>
              <a:t>http://www.artlib.ru/index.php?id=11&amp;fp=2&amp;uid=10035&amp;iid=126812 </a:t>
            </a:r>
          </a:p>
          <a:p>
            <a:r>
              <a:rPr lang="en-US" sz="2200" dirty="0" smtClean="0">
                <a:latin typeface="Arial" panose="020B0604020202020204" pitchFamily="34" charset="0"/>
                <a:cs typeface="Arial" panose="020B0604020202020204" pitchFamily="34" charset="0"/>
              </a:rPr>
              <a:t>http://www.liveinternet.ru/users/2010239/post102470497</a:t>
            </a:r>
            <a:endParaRPr lang="ru-RU" sz="2200" dirty="0" smtClean="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hlinkClick r:id="rId3"/>
              </a:rPr>
              <a:t>http://</a:t>
            </a:r>
            <a:r>
              <a:rPr lang="en-US" sz="2200" dirty="0" smtClean="0">
                <a:latin typeface="Arial" panose="020B0604020202020204" pitchFamily="34" charset="0"/>
                <a:cs typeface="Arial" panose="020B0604020202020204" pitchFamily="34" charset="0"/>
                <a:hlinkClick r:id="rId3"/>
              </a:rPr>
              <a:t>peterpervey.ucoz.ru/photo</a:t>
            </a:r>
            <a:endParaRPr lang="ru-RU" sz="2200" dirty="0">
              <a:latin typeface="Arial" panose="020B0604020202020204" pitchFamily="34" charset="0"/>
              <a:cs typeface="Arial" panose="020B0604020202020204" pitchFamily="34" charset="0"/>
            </a:endParaRPr>
          </a:p>
          <a:p>
            <a:r>
              <a:rPr lang="cs-CZ" sz="2200" dirty="0">
                <a:latin typeface="Arial" panose="020B0604020202020204" pitchFamily="34" charset="0"/>
                <a:cs typeface="Arial" panose="020B0604020202020204" pitchFamily="34" charset="0"/>
                <a:hlinkClick r:id="rId4"/>
              </a:rPr>
              <a:t>http://www.liveinternet.ru/users/3596969/post381581943</a:t>
            </a:r>
            <a:r>
              <a:rPr lang="cs-CZ" sz="2200" dirty="0" smtClean="0">
                <a:latin typeface="Arial" panose="020B0604020202020204" pitchFamily="34" charset="0"/>
                <a:cs typeface="Arial" panose="020B0604020202020204" pitchFamily="34" charset="0"/>
                <a:hlinkClick r:id="rId4"/>
              </a:rPr>
              <a:t>/</a:t>
            </a:r>
            <a:endParaRPr lang="ru-RU" sz="2200" dirty="0" smtClean="0">
              <a:latin typeface="Arial" panose="020B0604020202020204" pitchFamily="34" charset="0"/>
              <a:cs typeface="Arial" panose="020B0604020202020204" pitchFamily="34" charset="0"/>
            </a:endParaRPr>
          </a:p>
          <a:p>
            <a:r>
              <a:rPr lang="cs-CZ" sz="2200" dirty="0">
                <a:latin typeface="Arial" panose="020B0604020202020204" pitchFamily="34" charset="0"/>
                <a:cs typeface="Arial" panose="020B0604020202020204" pitchFamily="34" charset="0"/>
              </a:rPr>
              <a:t>http://sekreti-mira.ru/istoriya-petra-pervogo/</a:t>
            </a:r>
            <a:endParaRPr lang="ru-RU" sz="2200" dirty="0" smtClean="0">
              <a:latin typeface="Arial" panose="020B0604020202020204" pitchFamily="34" charset="0"/>
              <a:cs typeface="Arial" panose="020B0604020202020204" pitchFamily="34" charset="0"/>
            </a:endParaRPr>
          </a:p>
          <a:p>
            <a:r>
              <a:rPr lang="ru-RU" altLang="ru-RU" sz="2200" dirty="0" err="1" smtClean="0">
                <a:latin typeface="Arial" panose="020B0604020202020204" pitchFamily="34" charset="0"/>
                <a:cs typeface="Arial" panose="020B0604020202020204" pitchFamily="34" charset="0"/>
              </a:rPr>
              <a:t>А.М.Васильева</a:t>
            </a:r>
            <a:r>
              <a:rPr lang="ru-RU" altLang="ru-RU" sz="2200" dirty="0" smtClean="0">
                <a:latin typeface="Arial" panose="020B0604020202020204" pitchFamily="34" charset="0"/>
                <a:cs typeface="Arial" panose="020B0604020202020204" pitchFamily="34" charset="0"/>
              </a:rPr>
              <a:t> </a:t>
            </a:r>
            <a:r>
              <a:rPr lang="ru-RU" altLang="ru-RU" sz="2200" dirty="0">
                <a:latin typeface="Arial" panose="020B0604020202020204" pitchFamily="34" charset="0"/>
                <a:cs typeface="Arial" panose="020B0604020202020204" pitchFamily="34" charset="0"/>
              </a:rPr>
              <a:t>«История России для детей</a:t>
            </a:r>
            <a:r>
              <a:rPr lang="ru-RU" altLang="ru-RU" sz="2200" dirty="0" smtClean="0">
                <a:latin typeface="Arial" panose="020B0604020202020204" pitchFamily="34" charset="0"/>
                <a:cs typeface="Arial" panose="020B0604020202020204" pitchFamily="34" charset="0"/>
              </a:rPr>
              <a:t>»</a:t>
            </a:r>
            <a:endParaRPr lang="ru-RU" sz="2200" dirty="0" smtClean="0">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txBody>
          <a:bodyPr/>
          <a:lstStyle/>
          <a:p>
            <a:endParaRPr lang="ru-RU" smtClean="0"/>
          </a:p>
        </p:txBody>
      </p:sp>
      <p:sp>
        <p:nvSpPr>
          <p:cNvPr id="10243" name="Объект 2"/>
          <p:cNvSpPr>
            <a:spLocks noGrp="1"/>
          </p:cNvSpPr>
          <p:nvPr>
            <p:ph idx="1"/>
          </p:nvPr>
        </p:nvSpPr>
        <p:spPr/>
        <p:txBody>
          <a:bodyPr/>
          <a:lstStyle/>
          <a:p>
            <a:endParaRPr lang="ru-RU" smtClean="0"/>
          </a:p>
        </p:txBody>
      </p:sp>
      <p:pic>
        <p:nvPicPr>
          <p:cNvPr id="10244" name="Picture 4" descr="C:\Documents and Settings\Женя\Мои документы\Мои рисунки\ДЛЯ ПРЕЗЕНТАЦИЙ\81729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http://tltgorod.ru/pics/news4/Aleksey_Mixailo_c10356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91000" y="228600"/>
            <a:ext cx="2235200" cy="3130533"/>
          </a:xfrm>
          <a:prstGeom prst="rect">
            <a:avLst/>
          </a:prstGeom>
          <a:ln w="88900" cap="sq" cmpd="thickThin">
            <a:solidFill>
              <a:srgbClr val="85513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Лента лицом вниз 3"/>
          <p:cNvSpPr/>
          <p:nvPr/>
        </p:nvSpPr>
        <p:spPr>
          <a:xfrm>
            <a:off x="3657600" y="3511550"/>
            <a:ext cx="3435350" cy="831850"/>
          </a:xfrm>
          <a:prstGeom prst="ribbon">
            <a:avLst>
              <a:gd name="adj1" fmla="val 18113"/>
              <a:gd name="adj2" fmla="val 70623"/>
            </a:avLst>
          </a:prstGeom>
          <a:solidFill>
            <a:srgbClr val="FFC58B"/>
          </a:solidFill>
          <a:ln>
            <a:solidFill>
              <a:srgbClr val="8551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i="0" u="none" dirty="0">
                <a:solidFill>
                  <a:schemeClr val="tx1">
                    <a:lumMod val="95000"/>
                    <a:lumOff val="5000"/>
                  </a:schemeClr>
                </a:solidFill>
                <a:effectLst>
                  <a:outerShdw blurRad="38100" dist="38100" dir="2700000" algn="tl">
                    <a:srgbClr val="000000">
                      <a:alpha val="43137"/>
                    </a:srgbClr>
                  </a:outerShdw>
                </a:effectLst>
              </a:rPr>
              <a:t>Алексей Михайлович</a:t>
            </a:r>
          </a:p>
          <a:p>
            <a:pPr algn="ctr">
              <a:defRPr/>
            </a:pPr>
            <a:r>
              <a:rPr lang="ru-RU" u="none" dirty="0">
                <a:solidFill>
                  <a:srgbClr val="563520"/>
                </a:solidFill>
                <a:effectLst>
                  <a:outerShdw blurRad="38100" dist="38100" dir="2700000" algn="tl">
                    <a:srgbClr val="000000">
                      <a:alpha val="43137"/>
                    </a:srgbClr>
                  </a:outerShdw>
                </a:effectLst>
              </a:rPr>
              <a:t>(1645-1676 гг.)</a:t>
            </a:r>
          </a:p>
        </p:txBody>
      </p:sp>
      <p:pic>
        <p:nvPicPr>
          <p:cNvPr id="37896" name="Picture 8" descr="&amp;Kcy;&amp;acy;&amp;rcy;&amp;tcy;&amp;icy;&amp;ncy;&amp;kcy;&amp;acy; 1 &amp;icy;&amp;zcy; 38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52600" y="228599"/>
            <a:ext cx="1905000" cy="2514851"/>
          </a:xfrm>
          <a:prstGeom prst="rect">
            <a:avLst/>
          </a:prstGeom>
          <a:ln w="88900" cap="sq" cmpd="thickThin">
            <a:solidFill>
              <a:srgbClr val="85513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7898" name="Picture 10" descr="&amp;Kcy;&amp;acy;&amp;rcy;&amp;tcy;&amp;icy;&amp;ncy;&amp;kcy;&amp;acy; 9 &amp;icy;&amp;zcy; 1306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34200" y="236621"/>
            <a:ext cx="1905000" cy="2514851"/>
          </a:xfrm>
          <a:prstGeom prst="rect">
            <a:avLst/>
          </a:prstGeom>
          <a:ln w="88900" cap="sq" cmpd="thickThin">
            <a:solidFill>
              <a:srgbClr val="85513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1" name="Лента лицом вниз 10"/>
          <p:cNvSpPr/>
          <p:nvPr/>
        </p:nvSpPr>
        <p:spPr>
          <a:xfrm>
            <a:off x="6589713" y="2895600"/>
            <a:ext cx="2514600" cy="615950"/>
          </a:xfrm>
          <a:prstGeom prst="ribbon">
            <a:avLst>
              <a:gd name="adj1" fmla="val 16667"/>
              <a:gd name="adj2" fmla="val 57961"/>
            </a:avLst>
          </a:prstGeom>
          <a:solidFill>
            <a:srgbClr val="FFC58B"/>
          </a:solidFill>
          <a:ln>
            <a:solidFill>
              <a:srgbClr val="8551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u="none" dirty="0">
                <a:solidFill>
                  <a:schemeClr val="tx1"/>
                </a:solidFill>
              </a:rPr>
              <a:t>Наталья Нарышкина</a:t>
            </a:r>
          </a:p>
        </p:txBody>
      </p:sp>
      <p:sp>
        <p:nvSpPr>
          <p:cNvPr id="12" name="Лента лицом вниз 11"/>
          <p:cNvSpPr/>
          <p:nvPr/>
        </p:nvSpPr>
        <p:spPr>
          <a:xfrm>
            <a:off x="1492250" y="2895600"/>
            <a:ext cx="2514600" cy="615950"/>
          </a:xfrm>
          <a:prstGeom prst="ribbon">
            <a:avLst>
              <a:gd name="adj1" fmla="val 16667"/>
              <a:gd name="adj2" fmla="val 67530"/>
            </a:avLst>
          </a:prstGeom>
          <a:solidFill>
            <a:srgbClr val="FFC58B"/>
          </a:solidFill>
          <a:ln>
            <a:solidFill>
              <a:srgbClr val="8551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u="none" dirty="0">
                <a:solidFill>
                  <a:schemeClr val="tx1"/>
                </a:solidFill>
              </a:rPr>
              <a:t>Мария Милославская</a:t>
            </a:r>
          </a:p>
        </p:txBody>
      </p:sp>
      <p:pic>
        <p:nvPicPr>
          <p:cNvPr id="37900" name="Picture 12" descr="&amp;Kcy;&amp;acy;&amp;rcy;&amp;tcy;&amp;icy;&amp;ncy;&amp;kcy;&amp;acy; 4 &amp;icy;&amp;zcy; 2655"/>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636295" y="4463715"/>
            <a:ext cx="1491916" cy="1925053"/>
          </a:xfrm>
          <a:prstGeom prst="rect">
            <a:avLst/>
          </a:prstGeom>
          <a:ln w="88900" cap="sq" cmpd="thickThin">
            <a:solidFill>
              <a:srgbClr val="85513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7902" name="Picture 14" descr="http://www.old.kspu.ru/ffec/hist/images/J27.jp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405522" y="4457725"/>
            <a:ext cx="1538872" cy="1931043"/>
          </a:xfrm>
          <a:prstGeom prst="rect">
            <a:avLst/>
          </a:prstGeom>
          <a:ln w="88900" cap="sq" cmpd="thickThin">
            <a:solidFill>
              <a:srgbClr val="85513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7904" name="Picture 16" descr="&amp;Kcy;&amp;acy;&amp;rcy;&amp;tcy;&amp;icy;&amp;ncy;&amp;kcy;&amp;acy; 9 &amp;icy;&amp;zcy; 1603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185719" y="4469705"/>
            <a:ext cx="1626670" cy="1925053"/>
          </a:xfrm>
          <a:prstGeom prst="rect">
            <a:avLst/>
          </a:prstGeom>
          <a:ln w="88900" cap="sq" cmpd="thickThin">
            <a:solidFill>
              <a:srgbClr val="85513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7906" name="Picture 18" descr="http://900igr.net/datai/istorija/TSar-Pjotr/0002-003-2.jpg"/>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7267680" y="4469705"/>
            <a:ext cx="1581817" cy="1925053"/>
          </a:xfrm>
          <a:prstGeom prst="rect">
            <a:avLst/>
          </a:prstGeom>
          <a:ln w="88900" cap="sq" cmpd="thickThin">
            <a:solidFill>
              <a:srgbClr val="85513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Скругленный прямоугольник 4"/>
          <p:cNvSpPr/>
          <p:nvPr/>
        </p:nvSpPr>
        <p:spPr>
          <a:xfrm>
            <a:off x="1714500" y="6553200"/>
            <a:ext cx="1335088" cy="228600"/>
          </a:xfrm>
          <a:prstGeom prst="roundRect">
            <a:avLst/>
          </a:prstGeom>
          <a:solidFill>
            <a:srgbClr val="FFC58B"/>
          </a:solidFill>
          <a:ln>
            <a:solidFill>
              <a:srgbClr val="8551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u="none" dirty="0">
                <a:solidFill>
                  <a:schemeClr val="tx1"/>
                </a:solidFill>
              </a:rPr>
              <a:t>Софья</a:t>
            </a:r>
          </a:p>
        </p:txBody>
      </p:sp>
      <p:sp>
        <p:nvSpPr>
          <p:cNvPr id="18" name="Скругленный прямоугольник 17"/>
          <p:cNvSpPr/>
          <p:nvPr/>
        </p:nvSpPr>
        <p:spPr>
          <a:xfrm>
            <a:off x="3522663" y="6548438"/>
            <a:ext cx="1336675" cy="228600"/>
          </a:xfrm>
          <a:prstGeom prst="roundRect">
            <a:avLst/>
          </a:prstGeom>
          <a:solidFill>
            <a:srgbClr val="FFC58B"/>
          </a:solidFill>
          <a:ln>
            <a:solidFill>
              <a:srgbClr val="8551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u="none" dirty="0">
                <a:solidFill>
                  <a:schemeClr val="tx1"/>
                </a:solidFill>
              </a:rPr>
              <a:t>Фёдор</a:t>
            </a:r>
          </a:p>
        </p:txBody>
      </p:sp>
      <p:sp>
        <p:nvSpPr>
          <p:cNvPr id="19" name="Скругленный прямоугольник 18"/>
          <p:cNvSpPr/>
          <p:nvPr/>
        </p:nvSpPr>
        <p:spPr>
          <a:xfrm>
            <a:off x="5289550" y="6553200"/>
            <a:ext cx="1335088" cy="228600"/>
          </a:xfrm>
          <a:prstGeom prst="roundRect">
            <a:avLst/>
          </a:prstGeom>
          <a:solidFill>
            <a:srgbClr val="FFC58B"/>
          </a:solidFill>
          <a:ln>
            <a:solidFill>
              <a:srgbClr val="8551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u="none" dirty="0">
                <a:solidFill>
                  <a:schemeClr val="tx1"/>
                </a:solidFill>
              </a:rPr>
              <a:t>Иван</a:t>
            </a:r>
          </a:p>
        </p:txBody>
      </p:sp>
      <p:sp>
        <p:nvSpPr>
          <p:cNvPr id="20" name="Скругленный прямоугольник 19"/>
          <p:cNvSpPr/>
          <p:nvPr/>
        </p:nvSpPr>
        <p:spPr>
          <a:xfrm>
            <a:off x="7391400" y="6548438"/>
            <a:ext cx="1335088" cy="228600"/>
          </a:xfrm>
          <a:prstGeom prst="roundRect">
            <a:avLst/>
          </a:prstGeom>
          <a:solidFill>
            <a:srgbClr val="FFC58B"/>
          </a:solidFill>
          <a:ln>
            <a:solidFill>
              <a:srgbClr val="8551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u="none" dirty="0">
                <a:solidFill>
                  <a:schemeClr val="tx1"/>
                </a:solidFill>
              </a:rPr>
              <a:t>Пётр</a:t>
            </a: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Documents and Settings\Женя\Мои документы\Мои рисунки\ДЛЯ ПРЕЗЕНТАЦИЙ\81729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6"/>
          <p:cNvSpPr>
            <a:spLocks noGrp="1"/>
          </p:cNvSpPr>
          <p:nvPr>
            <p:ph type="title"/>
          </p:nvPr>
        </p:nvSpPr>
        <p:spPr>
          <a:xfrm>
            <a:off x="1647825" y="381000"/>
            <a:ext cx="7162800" cy="944563"/>
          </a:xfrm>
        </p:spPr>
        <p:txBody>
          <a:bodyPr/>
          <a:lstStyle/>
          <a:p>
            <a:pPr eaLnBrk="1" hangingPunct="1">
              <a:defRPr/>
            </a:pPr>
            <a:r>
              <a:rPr lang="ru-RU" sz="4000" b="1" i="1" dirty="0">
                <a:solidFill>
                  <a:srgbClr val="A4643C"/>
                </a:solidFill>
                <a:effectLst>
                  <a:outerShdw blurRad="38100" dist="38100" dir="2700000" algn="tl">
                    <a:srgbClr val="000000"/>
                  </a:outerShdw>
                </a:effectLst>
                <a:latin typeface="Cambria" pitchFamily="18" charset="0"/>
              </a:rPr>
              <a:t>Пётр и его «кумпания»</a:t>
            </a:r>
          </a:p>
        </p:txBody>
      </p:sp>
      <p:sp>
        <p:nvSpPr>
          <p:cNvPr id="8" name="Объект 7"/>
          <p:cNvSpPr>
            <a:spLocks noGrp="1"/>
          </p:cNvSpPr>
          <p:nvPr>
            <p:ph idx="1"/>
          </p:nvPr>
        </p:nvSpPr>
        <p:spPr>
          <a:xfrm>
            <a:off x="1597025" y="1676400"/>
            <a:ext cx="3886200" cy="4343400"/>
          </a:xfrm>
        </p:spPr>
        <p:txBody>
          <a:bodyPr/>
          <a:lstStyle/>
          <a:p>
            <a:pPr marL="0" indent="0">
              <a:buFont typeface="Arial" charset="0"/>
              <a:buNone/>
              <a:defRPr/>
            </a:pPr>
            <a:r>
              <a:rPr lang="ru-RU" sz="2000" i="1" dirty="0" smtClean="0">
                <a:latin typeface="Cambria" pitchFamily="18" charset="0"/>
              </a:rPr>
              <a:t>«За ним вослед неслись толпой</a:t>
            </a:r>
          </a:p>
          <a:p>
            <a:pPr marL="0" indent="0">
              <a:buFont typeface="Arial" charset="0"/>
              <a:buNone/>
              <a:defRPr/>
            </a:pPr>
            <a:r>
              <a:rPr lang="ru-RU" sz="2000" i="1" dirty="0" smtClean="0">
                <a:latin typeface="Cambria" pitchFamily="18" charset="0"/>
              </a:rPr>
              <a:t>Сии птенцы гнезда Петрова —</a:t>
            </a:r>
          </a:p>
          <a:p>
            <a:pPr marL="0" indent="0">
              <a:buFont typeface="Arial" charset="0"/>
              <a:buNone/>
              <a:defRPr/>
            </a:pPr>
            <a:r>
              <a:rPr lang="ru-RU" sz="2000" i="1" dirty="0" smtClean="0">
                <a:latin typeface="Cambria" pitchFamily="18" charset="0"/>
              </a:rPr>
              <a:t>В пременах жребия земного,</a:t>
            </a:r>
          </a:p>
          <a:p>
            <a:pPr marL="0" indent="0">
              <a:buFont typeface="Arial" charset="0"/>
              <a:buNone/>
              <a:defRPr/>
            </a:pPr>
            <a:r>
              <a:rPr lang="ru-RU" sz="2000" i="1" dirty="0" smtClean="0">
                <a:latin typeface="Cambria" pitchFamily="18" charset="0"/>
              </a:rPr>
              <a:t>В трудах державства и войны</a:t>
            </a:r>
          </a:p>
          <a:p>
            <a:pPr marL="0" indent="0">
              <a:buFont typeface="Arial" charset="0"/>
              <a:buNone/>
              <a:defRPr/>
            </a:pPr>
            <a:r>
              <a:rPr lang="ru-RU" sz="2000" i="1" dirty="0" smtClean="0">
                <a:latin typeface="Cambria" pitchFamily="18" charset="0"/>
              </a:rPr>
              <a:t>Его товарищи, сыны:</a:t>
            </a:r>
          </a:p>
          <a:p>
            <a:pPr marL="0" indent="0">
              <a:buFont typeface="Arial" charset="0"/>
              <a:buNone/>
              <a:defRPr/>
            </a:pPr>
            <a:r>
              <a:rPr lang="ru-RU" sz="2000" i="1" dirty="0" smtClean="0">
                <a:latin typeface="Cambria" pitchFamily="18" charset="0"/>
              </a:rPr>
              <a:t>И Шереметев благородный,</a:t>
            </a:r>
          </a:p>
          <a:p>
            <a:pPr marL="0" indent="0">
              <a:buFont typeface="Arial" charset="0"/>
              <a:buNone/>
              <a:defRPr/>
            </a:pPr>
            <a:r>
              <a:rPr lang="ru-RU" sz="2000" i="1" dirty="0" smtClean="0">
                <a:latin typeface="Cambria" pitchFamily="18" charset="0"/>
              </a:rPr>
              <a:t>И Брюс, и Боур, и Репнин,</a:t>
            </a:r>
          </a:p>
          <a:p>
            <a:pPr marL="0" indent="0">
              <a:buFont typeface="Arial" charset="0"/>
              <a:buNone/>
              <a:defRPr/>
            </a:pPr>
            <a:r>
              <a:rPr lang="ru-RU" sz="2000" i="1" dirty="0" smtClean="0">
                <a:latin typeface="Cambria" pitchFamily="18" charset="0"/>
              </a:rPr>
              <a:t>И, счастья баловень безродный,</a:t>
            </a:r>
          </a:p>
          <a:p>
            <a:pPr marL="0" indent="0">
              <a:buFont typeface="Arial" charset="0"/>
              <a:buNone/>
              <a:defRPr/>
            </a:pPr>
            <a:r>
              <a:rPr lang="ru-RU" sz="2000" i="1" dirty="0" smtClean="0">
                <a:latin typeface="Cambria" pitchFamily="18" charset="0"/>
              </a:rPr>
              <a:t>Полудержавный властелин…»</a:t>
            </a:r>
          </a:p>
          <a:p>
            <a:pPr marL="0" indent="0" algn="ctr">
              <a:buFont typeface="Arial" charset="0"/>
              <a:buNone/>
              <a:defRPr/>
            </a:pPr>
            <a:endParaRPr lang="ru-RU" b="1" dirty="0" smtClean="0">
              <a:latin typeface="Cambria" pitchFamily="18" charset="0"/>
            </a:endParaRPr>
          </a:p>
          <a:p>
            <a:pPr marL="0" indent="0" algn="ctr">
              <a:buFont typeface="Arial" charset="0"/>
              <a:buNone/>
              <a:defRPr/>
            </a:pPr>
            <a:r>
              <a:rPr lang="ru-RU" sz="2000" b="1" dirty="0" smtClean="0">
                <a:latin typeface="Cambria" pitchFamily="18" charset="0"/>
              </a:rPr>
              <a:t>А.С. Пушкин</a:t>
            </a:r>
            <a:endParaRPr lang="ru-RU" sz="2000" i="1" dirty="0" smtClean="0">
              <a:latin typeface="Cambria" pitchFamily="18" charset="0"/>
            </a:endParaRPr>
          </a:p>
          <a:p>
            <a:pPr>
              <a:defRPr/>
            </a:pPr>
            <a:endParaRPr lang="ru-RU" dirty="0"/>
          </a:p>
        </p:txBody>
      </p:sp>
      <p:pic>
        <p:nvPicPr>
          <p:cNvPr id="5" name="Picture 4" descr="http://100grp.ru/wp-content/uploads/2011/09/023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98412" y="2247900"/>
            <a:ext cx="3299161" cy="2362200"/>
          </a:xfrm>
          <a:prstGeom prst="rect">
            <a:avLst/>
          </a:prstGeom>
          <a:ln w="88900" cap="sq" cmpd="thickThin">
            <a:solidFill>
              <a:schemeClr val="tx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4342" name="Picture 4" descr="&amp;Kcy;&amp;acy;&amp;rcy;&amp;tcy;&amp;icy;&amp;ncy;&amp;kcy;&amp;acy; 52 &amp;icy;&amp;zcy; 16963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19600" y="4973638"/>
            <a:ext cx="96202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8878" y="222266"/>
            <a:ext cx="7310105" cy="5965809"/>
          </a:xfrm>
          <a:prstGeom prst="rect">
            <a:avLst/>
          </a:prstGeom>
        </p:spPr>
      </p:pic>
      <p:sp>
        <p:nvSpPr>
          <p:cNvPr id="3" name="TextBox 2"/>
          <p:cNvSpPr txBox="1"/>
          <p:nvPr/>
        </p:nvSpPr>
        <p:spPr>
          <a:xfrm>
            <a:off x="1907704" y="6309320"/>
            <a:ext cx="6840760" cy="369332"/>
          </a:xfrm>
          <a:prstGeom prst="rect">
            <a:avLst/>
          </a:prstGeom>
          <a:noFill/>
        </p:spPr>
        <p:txBody>
          <a:bodyPr wrap="square" rtlCol="0">
            <a:spAutoFit/>
          </a:bodyPr>
          <a:lstStyle/>
          <a:p>
            <a:r>
              <a:rPr lang="ru-RU" i="0" u="none" dirty="0">
                <a:latin typeface="Arial" panose="020B0604020202020204" pitchFamily="34" charset="0"/>
                <a:cs typeface="Arial" panose="020B0604020202020204" pitchFamily="34" charset="0"/>
              </a:rPr>
              <a:t>Наталья Нарышкина у постели </a:t>
            </a:r>
            <a:r>
              <a:rPr lang="ru-RU" i="0" u="none" dirty="0" smtClean="0">
                <a:latin typeface="Arial" panose="020B0604020202020204" pitchFamily="34" charset="0"/>
                <a:cs typeface="Arial" panose="020B0604020202020204" pitchFamily="34" charset="0"/>
              </a:rPr>
              <a:t>Петра</a:t>
            </a:r>
            <a:r>
              <a:rPr lang="en-US" i="0" u="none" dirty="0" smtClean="0">
                <a:latin typeface="Arial" panose="020B0604020202020204" pitchFamily="34" charset="0"/>
                <a:cs typeface="Arial" panose="020B0604020202020204" pitchFamily="34" charset="0"/>
              </a:rPr>
              <a:t> I</a:t>
            </a:r>
            <a:r>
              <a:rPr lang="ru-RU" i="0" u="none" dirty="0" smtClean="0">
                <a:latin typeface="Arial" panose="020B0604020202020204" pitchFamily="34" charset="0"/>
                <a:cs typeface="Arial" panose="020B0604020202020204" pitchFamily="34" charset="0"/>
              </a:rPr>
              <a:t> </a:t>
            </a:r>
            <a:endParaRPr lang="ru-RU" u="none"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Детство Петра </a:t>
            </a:r>
            <a:r>
              <a:rPr lang="en-US" dirty="0" smtClean="0"/>
              <a:t>I</a:t>
            </a:r>
            <a:endParaRPr lang="ru-RU" dirty="0"/>
          </a:p>
        </p:txBody>
      </p:sp>
      <p:sp>
        <p:nvSpPr>
          <p:cNvPr id="3" name="Объект 2"/>
          <p:cNvSpPr>
            <a:spLocks noGrp="1"/>
          </p:cNvSpPr>
          <p:nvPr>
            <p:ph idx="1"/>
          </p:nvPr>
        </p:nvSpPr>
        <p:spPr>
          <a:xfrm>
            <a:off x="1475656" y="1268760"/>
            <a:ext cx="3617515" cy="4857403"/>
          </a:xfrm>
        </p:spPr>
        <p:txBody>
          <a:bodyPr/>
          <a:lstStyle/>
          <a:p>
            <a:r>
              <a:rPr lang="ru-RU" altLang="ru-RU" sz="2200" dirty="0"/>
              <a:t>Со временем у царицы появились </a:t>
            </a:r>
            <a:r>
              <a:rPr lang="ru-RU" altLang="ru-RU" sz="2200" dirty="0" smtClean="0"/>
              <a:t> и </a:t>
            </a:r>
            <a:r>
              <a:rPr lang="ru-RU" altLang="ru-RU" sz="2200" dirty="0"/>
              <a:t>другие</a:t>
            </a:r>
            <a:r>
              <a:rPr lang="en-US" altLang="ru-RU" sz="2200" dirty="0"/>
              <a:t> </a:t>
            </a:r>
            <a:r>
              <a:rPr lang="ru-RU" altLang="ru-RU" sz="2200" dirty="0"/>
              <a:t>дети, </a:t>
            </a:r>
            <a:r>
              <a:rPr lang="ru-RU" altLang="ru-RU" sz="2200" dirty="0" smtClean="0"/>
              <a:t>а </a:t>
            </a:r>
            <a:r>
              <a:rPr lang="ru-RU" altLang="ru-RU" sz="2200" dirty="0"/>
              <a:t>к Петру были приставлены мамки и няньки, но Наталья Кирилловна ни на миг </a:t>
            </a:r>
            <a:r>
              <a:rPr lang="ru-RU" altLang="ru-RU" sz="2200" dirty="0" smtClean="0"/>
              <a:t> не </a:t>
            </a:r>
            <a:r>
              <a:rPr lang="ru-RU" altLang="ru-RU" sz="2200" dirty="0"/>
              <a:t>отпускала от себя своего любимца. Малыша развлекали погремушками</a:t>
            </a:r>
            <a:r>
              <a:rPr lang="ru-RU" altLang="ru-RU" sz="2200" dirty="0" smtClean="0"/>
              <a:t>,  </a:t>
            </a:r>
            <a:r>
              <a:rPr lang="ru-RU" altLang="ru-RU" sz="2200" dirty="0"/>
              <a:t>а он тянулся к солдатикам, конькам </a:t>
            </a:r>
            <a:r>
              <a:rPr lang="ru-RU" altLang="ru-RU" sz="2200" dirty="0" smtClean="0"/>
              <a:t> и </a:t>
            </a:r>
            <a:r>
              <a:rPr lang="ru-RU" altLang="ru-RU" sz="2200" dirty="0"/>
              <a:t>пушечкам. Когда Петру исполнилось три года, отец подарил ему детские ружье и сабельку. </a:t>
            </a:r>
            <a:endParaRPr lang="ru-RU" dirty="0"/>
          </a:p>
        </p:txBody>
      </p:sp>
      <p:pic>
        <p:nvPicPr>
          <p:cNvPr id="4" name="Picture 8" descr="POrterPetraIvdetst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084737" y="1412776"/>
            <a:ext cx="3971925" cy="4824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114106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274638"/>
            <a:ext cx="6851104" cy="1143000"/>
          </a:xfrm>
        </p:spPr>
        <p:txBody>
          <a:bodyPr/>
          <a:lstStyle/>
          <a:p>
            <a:r>
              <a:rPr lang="ru-RU" sz="2200" dirty="0">
                <a:latin typeface="Arial" panose="020B0604020202020204" pitchFamily="34" charset="0"/>
                <a:cs typeface="Arial" panose="020B0604020202020204" pitchFamily="34" charset="0"/>
              </a:rPr>
              <a:t>П. В. </a:t>
            </a:r>
            <a:r>
              <a:rPr lang="ru-RU" sz="2200" dirty="0" err="1">
                <a:latin typeface="Arial" panose="020B0604020202020204" pitchFamily="34" charset="0"/>
                <a:cs typeface="Arial" panose="020B0604020202020204" pitchFamily="34" charset="0"/>
              </a:rPr>
              <a:t>Басин</a:t>
            </a:r>
            <a:r>
              <a:rPr lang="ru-RU" sz="2200" dirty="0">
                <a:latin typeface="Arial" panose="020B0604020202020204" pitchFamily="34" charset="0"/>
                <a:cs typeface="Arial" panose="020B0604020202020204" pitchFamily="34" charset="0"/>
              </a:rPr>
              <a:t>. Пётр I мальчиком в окружении бояр</a:t>
            </a:r>
            <a:endParaRPr lang="ru-RU" sz="2200" dirty="0">
              <a:latin typeface="Arial" panose="020B0604020202020204" pitchFamily="34" charset="0"/>
              <a:cs typeface="Arial" panose="020B0604020202020204" pitchFamily="34"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2789" y="1600200"/>
            <a:ext cx="3198421" cy="4525963"/>
          </a:xfrm>
        </p:spPr>
      </p:pic>
    </p:spTree>
    <p:extLst>
      <p:ext uri="{BB962C8B-B14F-4D97-AF65-F5344CB8AC3E}">
        <p14:creationId xmlns:p14="http://schemas.microsoft.com/office/powerpoint/2010/main" val="207744885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19671" y="548680"/>
            <a:ext cx="7174681" cy="5577483"/>
          </a:xfrm>
        </p:spPr>
        <p:txBody>
          <a:bodyPr/>
          <a:lstStyle/>
          <a:p>
            <a:r>
              <a:rPr lang="ru-RU" altLang="ru-RU" sz="2200" dirty="0"/>
              <a:t>В конце января 1676 года умер царь Алексей Михайлович. Летом того же года венчался на царство Фёдор, сводный брат Петра. Фёдор беспокоился, что брата не учат грамоте. Царица Наталья же считала, что сын ещё слишком мал. Наконец через полтора года нашли подходящего, по мнению царицы, учителя. В</a:t>
            </a:r>
            <a:r>
              <a:rPr lang="en-US" altLang="ru-RU" sz="2200" dirty="0"/>
              <a:t> </a:t>
            </a:r>
            <a:r>
              <a:rPr lang="ru-RU" altLang="ru-RU" sz="2200" dirty="0"/>
              <a:t>учителя к Петру определили </a:t>
            </a:r>
            <a:r>
              <a:rPr lang="ru-RU" altLang="ru-RU" sz="2200" dirty="0" smtClean="0"/>
              <a:t>ничем не примечательного дьяка </a:t>
            </a:r>
            <a:r>
              <a:rPr lang="ru-RU" altLang="ru-RU" sz="2200" dirty="0"/>
              <a:t>Никиту Моисеевича Зотова. Недостаток образованности, однако, искупался тем, что, Зотов не только не стремился подавлять природную любознательность и непоседливость царственного отпрыска, но и сумел завоевать доверие царевича. </a:t>
            </a:r>
          </a:p>
        </p:txBody>
      </p:sp>
    </p:spTree>
    <p:extLst>
      <p:ext uri="{BB962C8B-B14F-4D97-AF65-F5344CB8AC3E}">
        <p14:creationId xmlns:p14="http://schemas.microsoft.com/office/powerpoint/2010/main" val="142013002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60648"/>
            <a:ext cx="8153722" cy="1143000"/>
          </a:xfrm>
        </p:spPr>
        <p:txBody>
          <a:bodyPr/>
          <a:lstStyle/>
          <a:p>
            <a:r>
              <a:rPr lang="ru-RU" sz="2200" dirty="0"/>
              <a:t>К. Лебедев. Дьяк Зотов обучает царевича Петра Алексеевича грамоте. 1903.</a:t>
            </a:r>
            <a:endParaRPr lang="ru-RU" sz="22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1858" y="1600200"/>
            <a:ext cx="5780284" cy="4525963"/>
          </a:xfrm>
        </p:spPr>
      </p:pic>
    </p:spTree>
    <p:extLst>
      <p:ext uri="{BB962C8B-B14F-4D97-AF65-F5344CB8AC3E}">
        <p14:creationId xmlns:p14="http://schemas.microsoft.com/office/powerpoint/2010/main" val="3332759103"/>
      </p:ext>
    </p:extLst>
  </p:cSld>
  <p:clrMapOvr>
    <a:masterClrMapping/>
  </p:clrMapOvr>
  <p:transition spd="med">
    <p:fade/>
  </p:transition>
</p:sld>
</file>

<file path=ppt/theme/theme1.xml><?xml version="1.0" encoding="utf-8"?>
<a:theme xmlns:a="http://schemas.openxmlformats.org/drawingml/2006/main" name="Office Theme">
  <a:themeElements>
    <a:clrScheme name="Другая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99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Override1.xml><?xml version="1.0" encoding="utf-8"?>
<a:themeOverride xmlns:a="http://schemas.openxmlformats.org/drawingml/2006/main">
  <a:clrScheme name="Другая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993300"/>
    </a:folHlink>
  </a:clrScheme>
</a:themeOverride>
</file>

<file path=docProps/app.xml><?xml version="1.0" encoding="utf-8"?>
<Properties xmlns="http://schemas.openxmlformats.org/officeDocument/2006/extended-properties" xmlns:vt="http://schemas.openxmlformats.org/officeDocument/2006/docPropsVTypes">
  <Template>Compass</Template>
  <TotalTime>2310</TotalTime>
  <Words>1452</Words>
  <Application>Microsoft Office PowerPoint</Application>
  <PresentationFormat>Экран (4:3)</PresentationFormat>
  <Paragraphs>66</Paragraphs>
  <Slides>30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Office Theme</vt:lpstr>
      <vt:lpstr>Презентация PowerPoint</vt:lpstr>
      <vt:lpstr>Рождение Петра I</vt:lpstr>
      <vt:lpstr>Презентация PowerPoint</vt:lpstr>
      <vt:lpstr>Презентация PowerPoint</vt:lpstr>
      <vt:lpstr>Пётр и его «кумпания»</vt:lpstr>
      <vt:lpstr>Детство Петра I</vt:lpstr>
      <vt:lpstr>П. В. Басин. Пётр I мальчиком в окружении бояр</vt:lpstr>
      <vt:lpstr>Презентация PowerPoint</vt:lpstr>
      <vt:lpstr>К. Лебедев. Дьяк Зотов обучает царевича Петра Алексеевича грамоте. 1903.</vt:lpstr>
      <vt:lpstr>Презентация PowerPoint</vt:lpstr>
      <vt:lpstr>Презентация PowerPoint</vt:lpstr>
      <vt:lpstr>Из детства Петра Великого   картина Н.А. Кошелева</vt:lpstr>
      <vt:lpstr>Презентация PowerPoint</vt:lpstr>
      <vt:lpstr>Презентация PowerPoint</vt:lpstr>
      <vt:lpstr>Стрелецкое восстание 1682,  Николай Дмитриев-Оренбурский</vt:lpstr>
      <vt:lpstr>Презентация PowerPoint</vt:lpstr>
      <vt:lpstr>        После долгих переговоров и кровавых стрелецких восстаний было принято небывалое решение – короновать сразу двух царей. 25 июня в Успенском соборе Московского Кремля короновали Ивана и Петра. Юные царевичи Петр и Иван торжественно восседали на специально изготовленном по этому случаю двойном троне. Патриарх Иоаким вел праздничную службу. Мальчики по очереди брали в руки скипетр и державу. Шапку Мономаха, в которой по традиции царь произносил клятву, сначала одел Иван, затем Петр. Он был наречен младшим царем, а Иван старшим. </vt:lpstr>
      <vt:lpstr>Совместное правление Ивана и Петра  при регенстве Софьи  Золотой червонец </vt:lpstr>
      <vt:lpstr>Презентация PowerPoint</vt:lpstr>
      <vt:lpstr>Презентация PowerPoint</vt:lpstr>
      <vt:lpstr>«Потешный» полк Петра I</vt:lpstr>
      <vt:lpstr>Презентация PowerPoint</vt:lpstr>
      <vt:lpstr>Петр Первый управляет парусным ботиком Алексей Кившенко</vt:lpstr>
      <vt:lpstr>Презентация PowerPoint</vt:lpstr>
      <vt:lpstr>В немецкой слободе</vt:lpstr>
      <vt:lpstr>Презентация PowerPoint</vt:lpstr>
      <vt:lpstr>Презентация PowerPoint</vt:lpstr>
      <vt:lpstr>Презентация PowerPoint</vt:lpstr>
      <vt:lpstr>Презентация PowerPoint</vt:lpstr>
      <vt:lpstr>Источники информации:</vt:lpstr>
    </vt:vector>
  </TitlesOfParts>
  <Company>Дом</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УРОКА:  «НАЧАЛО СЛАВНЫХ ДЕЛ ПЕТРА».</dc:title>
  <dc:creator>Женя</dc:creator>
  <cp:lastModifiedBy>Катерина</cp:lastModifiedBy>
  <cp:revision>149</cp:revision>
  <dcterms:created xsi:type="dcterms:W3CDTF">2004-04-17T16:21:45Z</dcterms:created>
  <dcterms:modified xsi:type="dcterms:W3CDTF">2016-04-03T15:03:39Z</dcterms:modified>
</cp:coreProperties>
</file>