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2" r:id="rId5"/>
    <p:sldId id="259" r:id="rId6"/>
    <p:sldId id="273" r:id="rId7"/>
    <p:sldId id="260" r:id="rId8"/>
    <p:sldId id="261" r:id="rId9"/>
    <p:sldId id="262" r:id="rId10"/>
    <p:sldId id="263" r:id="rId11"/>
    <p:sldId id="264" r:id="rId12"/>
    <p:sldId id="274" r:id="rId13"/>
    <p:sldId id="265" r:id="rId14"/>
    <p:sldId id="266" r:id="rId15"/>
    <p:sldId id="267" r:id="rId16"/>
    <p:sldId id="275" r:id="rId17"/>
    <p:sldId id="276" r:id="rId18"/>
    <p:sldId id="268" r:id="rId19"/>
    <p:sldId id="269" r:id="rId20"/>
    <p:sldId id="270" r:id="rId21"/>
    <p:sldId id="277" r:id="rId22"/>
    <p:sldId id="271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434" autoAdjust="0"/>
  </p:normalViewPr>
  <p:slideViewPr>
    <p:cSldViewPr>
      <p:cViewPr varScale="1">
        <p:scale>
          <a:sx n="102" d="100"/>
          <a:sy n="102" d="100"/>
        </p:scale>
        <p:origin x="-2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FD7ED-6877-44E8-80D1-5A3EF31FDDC1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60465-FDEA-4A35-BE11-B1EEE855019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KjaeHkVHVA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j0m2a85hFek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jkojGf_u2uI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ejA5TmToVqg" TargetMode="External"/><Relationship Id="rId3" Type="http://schemas.openxmlformats.org/officeDocument/2006/relationships/hyperlink" Target="http://www.youtube.com/watch?v=1-qDZuUBixU" TargetMode="External"/><Relationship Id="rId7" Type="http://schemas.openxmlformats.org/officeDocument/2006/relationships/hyperlink" Target="http://www.youtube.com/watch?v=dFyyVgCh24g" TargetMode="External"/><Relationship Id="rId2" Type="http://schemas.openxmlformats.org/officeDocument/2006/relationships/hyperlink" Target="http://www.youtube.com/watch?v=DFmWNJ6fyM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RcQuuvMHbOM" TargetMode="External"/><Relationship Id="rId5" Type="http://schemas.openxmlformats.org/officeDocument/2006/relationships/hyperlink" Target="http://www.youtube.com/watch?v=upZ2mrJVQ1o" TargetMode="External"/><Relationship Id="rId4" Type="http://schemas.openxmlformats.org/officeDocument/2006/relationships/hyperlink" Target="http://www.youtube.com/watch?v=3dGkd5S2x5U" TargetMode="External"/><Relationship Id="rId9" Type="http://schemas.openxmlformats.org/officeDocument/2006/relationships/hyperlink" Target="http://www.youtube.com/watch?v=eJO96piGgBY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-tost.ru/pes.shtml" TargetMode="External"/><Relationship Id="rId2" Type="http://schemas.openxmlformats.org/officeDocument/2006/relationships/hyperlink" Target="http://100oper.nm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esenki.ru/" TargetMode="External"/><Relationship Id="rId4" Type="http://schemas.openxmlformats.org/officeDocument/2006/relationships/hyperlink" Target="http://www.zvezdi.ru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ER3QNWizboU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youtube.com/watch?v=-mjPmSadubI" TargetMode="Externa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Русская музыка 20-21 веков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b="1" dirty="0" smtClean="0"/>
              <a:t>Русское искусство начала 20 в. развивалась в условиях острой борьбы враждебных друг другу направлений,</a:t>
            </a:r>
            <a:r>
              <a:rPr lang="ru-RU" sz="2400" dirty="0" smtClean="0"/>
              <a:t> </a:t>
            </a:r>
            <a:r>
              <a:rPr lang="ru-RU" sz="2400" b="1" dirty="0" smtClean="0"/>
              <a:t>значительное распространение получили импрессионизм и символизм.</a:t>
            </a:r>
            <a:endParaRPr lang="ru-RU" sz="2200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Дмитрий Шостакович (1906-1975)</a:t>
            </a:r>
            <a:br>
              <a:rPr lang="ru-RU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smtClean="0"/>
              <a:t>Шостакович – один из нескольких композиторов, поднимавших уровень русской академической музыки в советский период. </a:t>
            </a:r>
            <a:endParaRPr lang="cs-CZ" sz="2400" dirty="0" smtClean="0"/>
          </a:p>
          <a:p>
            <a:r>
              <a:rPr lang="ru-RU" sz="2400" dirty="0" smtClean="0"/>
              <a:t>Композитор опирается на традиции мировой и русской классики и одновременно вносит в произведения экспериментальные элементы.</a:t>
            </a:r>
            <a:br>
              <a:rPr lang="ru-RU" sz="2400" dirty="0" smtClean="0"/>
            </a:br>
            <a:r>
              <a:rPr lang="ru-RU" sz="2400" dirty="0" smtClean="0"/>
              <a:t>Шостакович написал 15 симфоний, 7-я называется </a:t>
            </a:r>
            <a:r>
              <a:rPr lang="ru-RU" sz="2400" b="1" i="1" dirty="0" smtClean="0"/>
              <a:t>Ленинградская</a:t>
            </a:r>
            <a:r>
              <a:rPr lang="ru-RU" sz="2400" b="1" dirty="0" smtClean="0"/>
              <a:t> </a:t>
            </a:r>
            <a:r>
              <a:rPr lang="ru-RU" sz="2400" dirty="0" smtClean="0"/>
              <a:t>; автор создал ее в Ленинграде во время блокады</a:t>
            </a:r>
            <a:r>
              <a:rPr lang="ru-RU" dirty="0" smtClean="0"/>
              <a:t>.</a:t>
            </a:r>
            <a:endParaRPr lang="cs-CZ" dirty="0" smtClean="0"/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www.youtube.com/watch?v=KjaeHkVHVA0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Советский джаз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История советского джаза начинается в начале 20-х годов, точнее с 1922 года, когда в Москве был организован первый советский джаз-ансамбль, или, как это тогда называлось, «джаз-банд». </a:t>
            </a:r>
          </a:p>
          <a:p>
            <a:r>
              <a:rPr lang="ru-RU" dirty="0" smtClean="0"/>
              <a:t>В марте 1929 года состоялась премьера «ТЕА-джаза», организованного актером Ленинградского Театра Сатиры Леонидом Утесовым и трубачом Яковом Скоморовским. «ТЕА-джаз», т. е. театрализованный джаз, строил свои выступления по определенному сценарию, включая в программу эстрадные номера, песни, танцы, скетчи и т. д. Именно для этого коллектива стал писать музыку Исаак Дунаевский. </a:t>
            </a:r>
            <a:endParaRPr lang="cs-CZ" dirty="0"/>
          </a:p>
        </p:txBody>
      </p:sp>
      <p:pic>
        <p:nvPicPr>
          <p:cNvPr id="5" name="Zástupný symbol pro obsah 4" descr="utesov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50691" y="1600200"/>
            <a:ext cx="3033618" cy="452596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Л. Утесов и советский джаз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ru-RU" dirty="0"/>
              <a:t>Большую роль в становлении Утёсова как музыканта и артиста сыграла его личная и творческая дружба с композитором Исааком Дунаевским, написавшим для «Теа-джаза», в частности, джазовые «рапсодии» — обработки русских, украинских и еврейских </a:t>
            </a:r>
            <a:r>
              <a:rPr lang="ru-RU" dirty="0" smtClean="0"/>
              <a:t>песен</a:t>
            </a:r>
            <a:r>
              <a:rPr lang="ru-RU" dirty="0"/>
              <a:t>, а также немало песен на стихи современных советских поэтов.</a:t>
            </a:r>
            <a:endParaRPr lang="cs-CZ" dirty="0" smtClean="0"/>
          </a:p>
          <a:p>
            <a:endParaRPr lang="cs-CZ" dirty="0"/>
          </a:p>
          <a:p>
            <a:r>
              <a:rPr lang="ru-RU" dirty="0"/>
              <a:t> Песня старого </a:t>
            </a:r>
            <a:r>
              <a:rPr lang="ru-RU" dirty="0" smtClean="0"/>
              <a:t>извозчика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www.youtube.com/watch?v=j0m2a85hFek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В стране </a:t>
            </a:r>
            <a:r>
              <a:rPr lang="ru-RU" dirty="0"/>
              <a:t>даже появился термин «песенный джаз», с которым ассоциировался ТЕА-джаз Л. Утесова с музыкой И. Дунаевского. Популярные песни Дунаевского вскоре были под­хвачены советскими </a:t>
            </a:r>
            <a:r>
              <a:rPr lang="ru-RU" dirty="0" smtClean="0"/>
              <a:t>джаз-оркестрами</a:t>
            </a:r>
            <a:endParaRPr lang="cs-CZ" dirty="0"/>
          </a:p>
          <a:p>
            <a:r>
              <a:rPr lang="ru-RU" dirty="0"/>
              <a:t>В 1949 году в Таллине был проведен первый в </a:t>
            </a:r>
            <a:r>
              <a:rPr lang="ru-RU" dirty="0" smtClean="0"/>
              <a:t>стране </a:t>
            </a:r>
            <a:r>
              <a:rPr lang="ru-RU" dirty="0"/>
              <a:t>джаз-фестиваль</a:t>
            </a:r>
            <a:r>
              <a:rPr lang="ru-RU" dirty="0" smtClean="0"/>
              <a:t>.</a:t>
            </a:r>
            <a:endParaRPr lang="cs-CZ" dirty="0" smtClean="0"/>
          </a:p>
          <a:p>
            <a:endParaRPr lang="cs-CZ" dirty="0" smtClean="0"/>
          </a:p>
          <a:p>
            <a:r>
              <a:rPr lang="ru-RU" i="1" dirty="0" smtClean="0"/>
              <a:t>Джаз</a:t>
            </a:r>
            <a:r>
              <a:rPr lang="cs-CZ" i="1" dirty="0" smtClean="0"/>
              <a:t>-</a:t>
            </a:r>
            <a:r>
              <a:rPr lang="ru-RU" i="1" dirty="0" smtClean="0"/>
              <a:t>форма </a:t>
            </a:r>
            <a:r>
              <a:rPr lang="ru-RU" i="1" dirty="0"/>
              <a:t>музыкального искусства, возникшая в конце </a:t>
            </a:r>
            <a:r>
              <a:rPr lang="ru-RU" i="1" dirty="0" smtClean="0"/>
              <a:t>XIX</a:t>
            </a:r>
            <a:r>
              <a:rPr lang="cs-CZ" i="1" dirty="0" smtClean="0"/>
              <a:t>-</a:t>
            </a:r>
            <a:r>
              <a:rPr lang="ru-RU" i="1" dirty="0"/>
              <a:t>начале XX века в США</a:t>
            </a:r>
          </a:p>
        </p:txBody>
      </p:sp>
    </p:spTree>
    <p:extLst>
      <p:ext uri="{BB962C8B-B14F-4D97-AF65-F5344CB8AC3E}">
        <p14:creationId xmlns="" xmlns:p14="http://schemas.microsoft.com/office/powerpoint/2010/main" val="945348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Барды, авторская песня</a:t>
            </a:r>
            <a:br>
              <a:rPr lang="ru-RU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2900" dirty="0" smtClean="0"/>
              <a:t>Авторская песня в исполнении бардов занимает ведущее место среди жанров русской (полуофициальной) музыки конца 50-х - 60-х гг. 20 в.</a:t>
            </a:r>
            <a:endParaRPr lang="cs-CZ" sz="2900" dirty="0" smtClean="0"/>
          </a:p>
          <a:p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b="1" dirty="0" smtClean="0"/>
              <a:t>Барды</a:t>
            </a:r>
            <a:r>
              <a:rPr lang="ru-RU" sz="2900" dirty="0" smtClean="0"/>
              <a:t> - музыканты, исполняющие собственные песни и аккомпанирующие себе на каком-нибудь музыкальном инструменте (чаще всего на гитаре). </a:t>
            </a:r>
            <a:endParaRPr lang="cs-CZ" sz="2900" dirty="0" smtClean="0"/>
          </a:p>
          <a:p>
            <a:r>
              <a:rPr lang="ru-RU" sz="2900" dirty="0" smtClean="0"/>
              <a:t>Песни сначала исполнялись авторами в дружеских компаниях, затем публично, но часто полулегально. Однако, несмотря на запреты, магнитофонные записи песен бардов расходились по всей стране. </a:t>
            </a:r>
            <a:endParaRPr lang="cs-CZ" sz="2900" dirty="0" smtClean="0"/>
          </a:p>
          <a:p>
            <a:r>
              <a:rPr lang="ru-RU" sz="2900" dirty="0" smtClean="0"/>
              <a:t>Слушатели искали в песнях ошущение свободы и взаимопонимания, намеки на политическую ситуацию в стране. </a:t>
            </a:r>
          </a:p>
          <a:p>
            <a:endParaRPr lang="cs-CZ" sz="16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Булат Окуджава (1924-1997)</a:t>
            </a:r>
          </a:p>
          <a:p>
            <a:r>
              <a:rPr lang="ru-RU" sz="2900" dirty="0" smtClean="0"/>
              <a:t>Детство провел Окуджава на Арбате. Девятиклассником стал добровольцем и ушел на фронт, где был ранен. Кроме песен, Окуджава писал прозу, в основном исторические романы. Этапы его биографии превратились в основные темы песен Окуджавы.</a:t>
            </a:r>
            <a:br>
              <a:rPr lang="ru-RU" sz="2900" dirty="0" smtClean="0"/>
            </a:br>
            <a:r>
              <a:rPr lang="ru-RU" sz="2900" dirty="0" smtClean="0"/>
              <a:t>В годы перестройки популярность Окуджавы сопровождалась официальным признанием, автор активно участвовал в общественной жизни.</a:t>
            </a:r>
            <a:br>
              <a:rPr lang="ru-RU" sz="2900" dirty="0" smtClean="0"/>
            </a:br>
            <a:r>
              <a:rPr lang="ru-RU" sz="2900" dirty="0" smtClean="0"/>
              <a:t>Песни Окуджавы отличаются нежнoстью, лиризмом, покорностью, автор глубоко сочувствует всем существам. Москва, война, человеческие отношения, надежда и разочарование, человеческая совесть – главные темы песен Окуджавы.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Владимир Высоцкий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Владимир Высоцкий (1938-1980)</a:t>
            </a:r>
          </a:p>
          <a:p>
            <a:r>
              <a:rPr lang="ru-RU" dirty="0" smtClean="0"/>
              <a:t>Высоцкий работал актером в Московском театре драмы и комедии на Таганке, где в нескольких спектаклях исполнял и главные роли (Гамлет), снимался в фильмах.</a:t>
            </a:r>
            <a:br>
              <a:rPr lang="ru-RU" dirty="0" smtClean="0"/>
            </a:br>
            <a:r>
              <a:rPr lang="ru-RU" dirty="0" smtClean="0"/>
              <a:t>Своими авторскими песнями он вскоре вызвал недовольство советских официальных кругов; его многолетняя концертная работа постоянно сталкивалась с внешними трудностями.</a:t>
            </a:r>
            <a:br>
              <a:rPr lang="ru-RU" dirty="0" smtClean="0"/>
            </a:br>
            <a:r>
              <a:rPr lang="ru-RU" dirty="0" smtClean="0"/>
              <a:t>Песни Высоцкого часто носят ироничный характер, он пародийно переосмысливает клише советской эпохи. Его песни отличаются остроумием, а также политическим или философским подтекстом. Многие выражения Высоцкого постоянно цитируются в повседневной речи и в газетных заголовках, становясь „крылатыми словами“.</a:t>
            </a:r>
            <a:br>
              <a:rPr lang="ru-RU" dirty="0" smtClean="0"/>
            </a:br>
            <a:r>
              <a:rPr lang="ru-RU" dirty="0" smtClean="0"/>
              <a:t>Темы Высоцкого разнообразны - жизнь криминальной среды, отношение к женщинам, война, спортивный цикл, бытовая сатира, сказочные песни, аллегорические истории о животных и др.</a:t>
            </a:r>
            <a:br>
              <a:rPr lang="ru-RU" dirty="0" smtClean="0"/>
            </a:br>
            <a:r>
              <a:rPr lang="ru-RU" dirty="0" smtClean="0"/>
              <a:t>В 70 гг. Высоцкий часто бывал за рубежом, выступал с концертами во Франции, США, Канаде. </a:t>
            </a:r>
            <a:endParaRPr lang="cs-CZ" dirty="0" smtClean="0"/>
          </a:p>
          <a:p>
            <a:endParaRPr lang="ru-RU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В.Высоцкий и М.Влади</a:t>
            </a:r>
            <a:endParaRPr lang="cs-CZ" dirty="0"/>
          </a:p>
        </p:txBody>
      </p:sp>
      <p:pic>
        <p:nvPicPr>
          <p:cNvPr id="5" name="Zástupný symbol pro obsah 4" descr="vysockij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14518"/>
            <a:ext cx="4038600" cy="4497327"/>
          </a:xfrm>
        </p:spPr>
      </p:pic>
      <p:pic>
        <p:nvPicPr>
          <p:cNvPr id="6" name="Zástupný symbol pro obsah 5" descr="marina vladi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065309" y="1600200"/>
            <a:ext cx="3204382" cy="4525963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Всероссийский фестиваль авторской песни имени Валерия Грушина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www.youtube.com/watch?v=jkojGf_u2uI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</a:t>
            </a:r>
            <a:r>
              <a:rPr lang="ru-RU" sz="2000" dirty="0" smtClean="0"/>
              <a:t>Утренняя </a:t>
            </a:r>
            <a:r>
              <a:rPr lang="ru-RU" sz="2000" dirty="0"/>
              <a:t>гимнастика (В.Высоцкий</a:t>
            </a:r>
            <a:r>
              <a:rPr lang="ru-RU" sz="2000" dirty="0" smtClean="0"/>
              <a:t>)</a:t>
            </a:r>
            <a:endParaRPr lang="cs-CZ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/>
              <a:t>Первые фестивали собирали, в основном, туристов и любителей авторской песни из Самарской области</a:t>
            </a:r>
            <a:r>
              <a:rPr lang="ru-RU" sz="2200" dirty="0" smtClean="0"/>
              <a:t>.</a:t>
            </a:r>
            <a:endParaRPr lang="cs-CZ" sz="2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 smtClean="0"/>
              <a:t>Нынешний </a:t>
            </a:r>
            <a:r>
              <a:rPr lang="ru-RU" sz="2200" dirty="0"/>
              <a:t>фестиваль собирает десятки тысяч людей не только со всей России, но и из стран ближнего и дальнего зарубежья. </a:t>
            </a:r>
            <a:endParaRPr lang="cs-CZ" sz="2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 smtClean="0"/>
              <a:t>Пик </a:t>
            </a:r>
            <a:r>
              <a:rPr lang="ru-RU" sz="2200" dirty="0"/>
              <a:t>популярности пришёлся на конец 1970-х годов — в 1979 </a:t>
            </a:r>
            <a:r>
              <a:rPr lang="cs-CZ" sz="2200" dirty="0" smtClean="0"/>
              <a:t>(</a:t>
            </a:r>
            <a:r>
              <a:rPr lang="ru-RU" sz="2200" dirty="0" smtClean="0"/>
              <a:t>100 </a:t>
            </a:r>
            <a:r>
              <a:rPr lang="ru-RU" sz="2200" dirty="0"/>
              <a:t>тыс</a:t>
            </a:r>
            <a:r>
              <a:rPr lang="ru-RU" sz="2200" dirty="0" smtClean="0"/>
              <a:t>.</a:t>
            </a:r>
            <a:r>
              <a:rPr lang="cs-CZ" sz="2200" dirty="0" smtClean="0"/>
              <a:t>)</a:t>
            </a:r>
            <a:r>
              <a:rPr lang="ru-RU" sz="2200" dirty="0" smtClean="0"/>
              <a:t> </a:t>
            </a:r>
            <a:r>
              <a:rPr lang="ru-RU" sz="2200" dirty="0"/>
              <a:t>и на конец 1990-х — в 2000 году 210 </a:t>
            </a:r>
            <a:r>
              <a:rPr lang="ru-RU" sz="2200" dirty="0" smtClean="0"/>
              <a:t>тыс</a:t>
            </a:r>
            <a:r>
              <a:rPr lang="cs-CZ" sz="2200" dirty="0" smtClean="0"/>
              <a:t>.</a:t>
            </a:r>
            <a:r>
              <a:rPr lang="ru-RU" sz="2200" dirty="0" smtClean="0"/>
              <a:t>участников.</a:t>
            </a:r>
            <a:endParaRPr lang="cs-CZ" sz="2200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sz="2200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sz="2200" dirty="0"/>
          </a:p>
        </p:txBody>
      </p:sp>
    </p:spTree>
    <p:extLst>
      <p:ext uri="{BB962C8B-B14F-4D97-AF65-F5344CB8AC3E}">
        <p14:creationId xmlns="" xmlns:p14="http://schemas.microsoft.com/office/powerpoint/2010/main" val="39111594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/>
              <a:t>Авторская </a:t>
            </a:r>
            <a:r>
              <a:rPr lang="ru-RU" sz="2200" dirty="0" smtClean="0"/>
              <a:t>(«</a:t>
            </a:r>
            <a:r>
              <a:rPr lang="ru-RU" sz="2200" dirty="0"/>
              <a:t>бардовская», «поэтическая») песня — современный жанр устной </a:t>
            </a:r>
            <a:r>
              <a:rPr lang="ru-RU" sz="2200" dirty="0" smtClean="0"/>
              <a:t>поэзии, </a:t>
            </a:r>
            <a:r>
              <a:rPr lang="ru-RU" sz="2200" dirty="0"/>
              <a:t>сформировавшийся на рубеже 50-60-х гг. в неформальной культуре студенчества и молодых интеллектуалов.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Международный фестиваль авторской песни «Петербургский аккорд</a:t>
            </a:r>
            <a:r>
              <a:rPr lang="ru-RU" dirty="0" smtClean="0"/>
              <a:t>»;</a:t>
            </a:r>
            <a:endParaRPr lang="cs-CZ" dirty="0" smtClean="0"/>
          </a:p>
          <a:p>
            <a:r>
              <a:rPr lang="ru-RU" dirty="0" smtClean="0"/>
              <a:t>Всероссийский </a:t>
            </a:r>
            <a:r>
              <a:rPr lang="ru-RU" dirty="0"/>
              <a:t>фестиваль авторской песни «Куликово поле</a:t>
            </a:r>
            <a:r>
              <a:rPr lang="ru-RU" dirty="0" smtClean="0"/>
              <a:t>»;</a:t>
            </a:r>
            <a:endParaRPr lang="cs-CZ" dirty="0" smtClean="0"/>
          </a:p>
          <a:p>
            <a:r>
              <a:rPr lang="ru-RU" dirty="0" smtClean="0"/>
              <a:t>Смоленский </a:t>
            </a:r>
            <a:r>
              <a:rPr lang="ru-RU" dirty="0"/>
              <a:t>фестиваль авторской песни</a:t>
            </a:r>
            <a:r>
              <a:rPr lang="ru-RU" dirty="0" smtClean="0"/>
              <a:t>;</a:t>
            </a:r>
            <a:endParaRPr lang="cs-CZ" dirty="0" smtClean="0"/>
          </a:p>
          <a:p>
            <a:r>
              <a:rPr lang="ru-RU" dirty="0" smtClean="0"/>
              <a:t>Новокузнецкий </a:t>
            </a:r>
            <a:r>
              <a:rPr lang="ru-RU" dirty="0"/>
              <a:t>фестиваль авторской песни</a:t>
            </a:r>
            <a:r>
              <a:rPr lang="ru-RU" dirty="0" smtClean="0"/>
              <a:t>;</a:t>
            </a:r>
            <a:endParaRPr lang="cs-CZ" dirty="0" smtClean="0"/>
          </a:p>
          <a:p>
            <a:r>
              <a:rPr lang="ru-RU" dirty="0" smtClean="0"/>
              <a:t>Ильменский </a:t>
            </a:r>
            <a:r>
              <a:rPr lang="ru-RU" dirty="0"/>
              <a:t>фестиваль авторской песни</a:t>
            </a:r>
            <a:r>
              <a:rPr lang="ru-RU" dirty="0" smtClean="0"/>
              <a:t>;</a:t>
            </a:r>
            <a:endParaRPr lang="cs-CZ" dirty="0" smtClean="0"/>
          </a:p>
          <a:p>
            <a:r>
              <a:rPr lang="ru-RU" dirty="0" smtClean="0"/>
              <a:t>Орский </a:t>
            </a:r>
            <a:r>
              <a:rPr lang="ru-RU" dirty="0"/>
              <a:t>фестиваль авторской песни.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Юрий </a:t>
            </a:r>
            <a:r>
              <a:rPr lang="ru-RU" dirty="0" smtClean="0"/>
              <a:t>Визбор</a:t>
            </a:r>
            <a:r>
              <a:rPr lang="cs-CZ" dirty="0" smtClean="0"/>
              <a:t>, </a:t>
            </a:r>
            <a:r>
              <a:rPr lang="ru-RU" dirty="0"/>
              <a:t>Юлий Ким</a:t>
            </a:r>
            <a:r>
              <a:rPr lang="ru-RU" dirty="0" smtClean="0"/>
              <a:t>,</a:t>
            </a:r>
            <a:r>
              <a:rPr lang="cs-CZ" dirty="0" smtClean="0"/>
              <a:t> </a:t>
            </a:r>
            <a:r>
              <a:rPr lang="ru-RU" dirty="0"/>
              <a:t>Олег </a:t>
            </a:r>
            <a:r>
              <a:rPr lang="ru-RU" dirty="0" smtClean="0"/>
              <a:t>Митяев</a:t>
            </a:r>
            <a:r>
              <a:rPr lang="cs-CZ" dirty="0" smtClean="0"/>
              <a:t> -</a:t>
            </a:r>
            <a:r>
              <a:rPr lang="ru-RU" dirty="0"/>
              <a:t>известные советские </a:t>
            </a:r>
            <a:r>
              <a:rPr lang="ru-RU" dirty="0" smtClean="0"/>
              <a:t>барды</a:t>
            </a:r>
            <a:endParaRPr lang="cs-CZ" dirty="0" smtClean="0"/>
          </a:p>
          <a:p>
            <a:r>
              <a:rPr lang="ru-RU" dirty="0"/>
              <a:t>На фестивалях звучали песни А. Дольского, Е. Клячкина, Ю. Кукина, А. Суханова, В. Долиной, Ю. Лореса и других</a:t>
            </a:r>
            <a:r>
              <a:rPr lang="ru-RU" dirty="0" smtClean="0"/>
              <a:t>.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3933056"/>
            <a:ext cx="4648200" cy="292494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11883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Жанры русской неакадемической музыки</a:t>
            </a:r>
            <a:br>
              <a:rPr lang="ru-RU" b="1" dirty="0" smtClean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Романс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Поэтическое произведение для голоса с инструментальным сопровождением в сентиментальном духе. В основе романса - народные песни и часто романтические тексты Пушкина, Лермонтова и других поэтов. В русском романсе звучат заимствования из цыганской музыки.</a:t>
            </a:r>
            <a:br>
              <a:rPr lang="ru-RU" dirty="0" smtClean="0"/>
            </a:br>
            <a:r>
              <a:rPr lang="ru-RU" dirty="0" smtClean="0"/>
              <a:t>К жанру романса постоянно возвращались на протяжении веков многие композиторы.</a:t>
            </a:r>
            <a:br>
              <a:rPr lang="ru-RU" dirty="0" smtClean="0"/>
            </a:br>
            <a:r>
              <a:rPr lang="ru-RU" dirty="0" smtClean="0"/>
              <a:t>Самые известные романсы – </a:t>
            </a:r>
            <a:r>
              <a:rPr lang="ru-RU" b="1" i="1" dirty="0" smtClean="0"/>
              <a:t>Очи черные, Вечерний звон. 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/>
              <a:t>Застольные песни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Песни разного происхождения, которые русские поют „за столом“, когда встречается компания: </a:t>
            </a:r>
            <a:r>
              <a:rPr lang="ru-RU" b="1" i="1" dirty="0" smtClean="0"/>
              <a:t>Ой, то не вечер, то не вечер, Катюша, Черный ворон, Подмосковные вечера, Ромашки спрятались</a:t>
            </a:r>
            <a:r>
              <a:rPr lang="ru-RU" dirty="0" smtClean="0"/>
              <a:t>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zastolnye_pes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890587"/>
            <a:ext cx="7620000" cy="50768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52928" cy="136815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Новаторы в русской музыке начала 20 в.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С. В. Рахманинов (1873-1943)-</a:t>
            </a:r>
            <a:r>
              <a:rPr lang="ru-RU" dirty="0" smtClean="0"/>
              <a:t> продолжатель традиций Чайковского</a:t>
            </a:r>
            <a:endParaRPr lang="ru-RU" b="1" dirty="0" smtClean="0"/>
          </a:p>
          <a:p>
            <a:r>
              <a:rPr lang="ru-RU" dirty="0" smtClean="0"/>
              <a:t>При жизни Рахманинов был известен прежде всего как пианист-виртуоз и талантливый дирижер. Только во второй половине 20 в. его концерты, пьесы и романсы для фортепиано приобрели большую популярность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И. Ф. Стравинский (1882-1971)</a:t>
            </a:r>
          </a:p>
          <a:p>
            <a:pPr>
              <a:buNone/>
            </a:pPr>
            <a:r>
              <a:rPr lang="ru-RU" dirty="0" smtClean="0"/>
              <a:t>     Центральной фигурой не только русского, но и зарубежного модернизма постепенно становится </a:t>
            </a:r>
            <a:r>
              <a:rPr lang="ru-RU" b="1" dirty="0" smtClean="0"/>
              <a:t>Игорь Стравинский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По заказу Дягилева сочинял балеты на темы русских сказок, в которых развивал ультрасовременные тенденции тогдашней музыки: </a:t>
            </a:r>
            <a:r>
              <a:rPr lang="ru-RU" b="1" i="1" dirty="0" smtClean="0"/>
              <a:t>Жар-птица, Петрушка</a:t>
            </a:r>
            <a:r>
              <a:rPr lang="ru-RU" b="1" dirty="0" smtClean="0"/>
              <a:t> .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Эстрадная песня</a:t>
            </a:r>
            <a:br>
              <a:rPr lang="ru-RU" b="1" dirty="0" smtClean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Исполнением эстрадных песен прославилась певица Алла Пугачева.</a:t>
            </a:r>
          </a:p>
          <a:p>
            <a:endParaRPr lang="cs-CZ" dirty="0"/>
          </a:p>
        </p:txBody>
      </p:sp>
      <p:pic>
        <p:nvPicPr>
          <p:cNvPr id="7" name="Zástupný symbol pro obsah 6" descr="pugačev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542019"/>
            <a:ext cx="4040188" cy="3217000"/>
          </a:xfrm>
        </p:spPr>
      </p:pic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Русский шансон-очень популярный жанр,включает в себя и т.н.блатную песню</a:t>
            </a:r>
          </a:p>
          <a:p>
            <a:r>
              <a:rPr lang="ru-RU" dirty="0" smtClean="0"/>
              <a:t>М.Шуфутинский</a:t>
            </a:r>
            <a:endParaRPr lang="cs-CZ" dirty="0"/>
          </a:p>
        </p:txBody>
      </p:sp>
      <p:pic>
        <p:nvPicPr>
          <p:cNvPr id="8" name="Zástupný symbol pro obsah 7" descr="shanson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56137" y="2540794"/>
            <a:ext cx="4019550" cy="3219450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Послушать музыку можно на страничках: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hlinkClick r:id="rId2"/>
              </a:rPr>
              <a:t>http://</a:t>
            </a:r>
            <a:r>
              <a:rPr lang="cs-CZ" sz="2800" dirty="0" smtClean="0">
                <a:hlinkClick r:id="rId2"/>
              </a:rPr>
              <a:t>www.youtube.com/watch?v=DFmWNJ6fyMs</a:t>
            </a:r>
            <a:endParaRPr lang="cs-CZ" sz="2800" dirty="0" smtClean="0"/>
          </a:p>
          <a:p>
            <a:r>
              <a:rPr lang="cs-CZ" sz="2800" dirty="0">
                <a:hlinkClick r:id="rId3"/>
              </a:rPr>
              <a:t>http://</a:t>
            </a:r>
            <a:r>
              <a:rPr lang="cs-CZ" sz="2800" dirty="0" smtClean="0">
                <a:hlinkClick r:id="rId3"/>
              </a:rPr>
              <a:t>www.youtube.com/watch?v=1-qDZuUBixU</a:t>
            </a:r>
            <a:endParaRPr lang="cs-CZ" sz="2800" dirty="0" smtClean="0"/>
          </a:p>
          <a:p>
            <a:r>
              <a:rPr lang="cs-CZ" sz="2800" dirty="0">
                <a:hlinkClick r:id="rId4"/>
              </a:rPr>
              <a:t>http://</a:t>
            </a:r>
            <a:r>
              <a:rPr lang="cs-CZ" sz="2800" dirty="0" smtClean="0">
                <a:hlinkClick r:id="rId4"/>
              </a:rPr>
              <a:t>www.youtube.com/watch?v=3dGkd5S2x5U</a:t>
            </a:r>
            <a:endParaRPr lang="cs-CZ" sz="2800" dirty="0" smtClean="0"/>
          </a:p>
          <a:p>
            <a:r>
              <a:rPr lang="cs-CZ" sz="2800" dirty="0">
                <a:hlinkClick r:id="rId5"/>
              </a:rPr>
              <a:t>http://</a:t>
            </a:r>
            <a:r>
              <a:rPr lang="cs-CZ" sz="2800" dirty="0" smtClean="0">
                <a:hlinkClick r:id="rId5"/>
              </a:rPr>
              <a:t>www.youtube.com/watch?v=upZ2mrJVQ1o</a:t>
            </a:r>
            <a:endParaRPr lang="cs-CZ" sz="2800" dirty="0" smtClean="0"/>
          </a:p>
          <a:p>
            <a:r>
              <a:rPr lang="cs-CZ" sz="2800" dirty="0">
                <a:hlinkClick r:id="rId6"/>
              </a:rPr>
              <a:t>http://</a:t>
            </a:r>
            <a:r>
              <a:rPr lang="cs-CZ" sz="2800" dirty="0" smtClean="0">
                <a:hlinkClick r:id="rId6"/>
              </a:rPr>
              <a:t>www.youtube.com/watch?v=RcQuuvMHbOM</a:t>
            </a:r>
            <a:endParaRPr lang="cs-CZ" sz="2800" dirty="0" smtClean="0"/>
          </a:p>
          <a:p>
            <a:r>
              <a:rPr lang="cs-CZ" sz="2800" dirty="0">
                <a:hlinkClick r:id="rId7"/>
              </a:rPr>
              <a:t>http://</a:t>
            </a:r>
            <a:r>
              <a:rPr lang="cs-CZ" sz="2800" dirty="0" smtClean="0">
                <a:hlinkClick r:id="rId7"/>
              </a:rPr>
              <a:t>www.youtube.com/watch?v=dFyyVgCh24g</a:t>
            </a:r>
            <a:endParaRPr lang="cs-CZ" sz="2800" dirty="0" smtClean="0"/>
          </a:p>
          <a:p>
            <a:r>
              <a:rPr lang="cs-CZ" sz="2800" dirty="0">
                <a:hlinkClick r:id="rId8"/>
              </a:rPr>
              <a:t>http://</a:t>
            </a:r>
            <a:r>
              <a:rPr lang="cs-CZ" sz="2800" dirty="0" smtClean="0">
                <a:hlinkClick r:id="rId8"/>
              </a:rPr>
              <a:t>www.youtube.com/watch?v=ejA5TmToVqg</a:t>
            </a:r>
            <a:endParaRPr lang="cs-CZ" sz="2800" dirty="0" smtClean="0"/>
          </a:p>
          <a:p>
            <a:r>
              <a:rPr lang="cs-CZ" sz="2800" dirty="0">
                <a:hlinkClick r:id="rId9"/>
              </a:rPr>
              <a:t>http://</a:t>
            </a:r>
            <a:r>
              <a:rPr lang="cs-CZ" sz="2800" dirty="0" smtClean="0">
                <a:hlinkClick r:id="rId9"/>
              </a:rPr>
              <a:t>www.youtube.com/watch?v=eJO96piGgBY</a:t>
            </a:r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945720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Некипелов, А. Д.: </a:t>
            </a:r>
            <a:r>
              <a:rPr lang="ru-RU" i="1" dirty="0" smtClean="0"/>
              <a:t>Новая российская энциклопедия. </a:t>
            </a:r>
            <a:r>
              <a:rPr lang="ru-RU" dirty="0" smtClean="0"/>
              <a:t>Том </a:t>
            </a:r>
            <a:r>
              <a:rPr lang="cs-CZ" dirty="0" smtClean="0"/>
              <a:t>I. </a:t>
            </a:r>
            <a:r>
              <a:rPr lang="ru-RU" dirty="0" smtClean="0"/>
              <a:t>Россия. Издательство «Эмциклопедия», Москва 2004. </a:t>
            </a:r>
          </a:p>
          <a:p>
            <a:r>
              <a:rPr lang="cs-CZ" dirty="0" err="1" smtClean="0"/>
              <a:t>Fozikoš</a:t>
            </a:r>
            <a:r>
              <a:rPr lang="cs-CZ" dirty="0" smtClean="0"/>
              <a:t>, A., </a:t>
            </a:r>
            <a:r>
              <a:rPr lang="cs-CZ" dirty="0" err="1" smtClean="0"/>
              <a:t>Reiterová</a:t>
            </a:r>
            <a:r>
              <a:rPr lang="cs-CZ" dirty="0" smtClean="0"/>
              <a:t>, T.: </a:t>
            </a:r>
            <a:r>
              <a:rPr lang="cs-CZ" i="1" dirty="0" smtClean="0"/>
              <a:t>Reálie rusky mluvících zemí. </a:t>
            </a:r>
            <a:r>
              <a:rPr lang="cs-CZ" dirty="0" smtClean="0"/>
              <a:t>Nakladatelství </a:t>
            </a:r>
            <a:r>
              <a:rPr lang="cs-CZ" dirty="0" err="1" smtClean="0"/>
              <a:t>Fraus</a:t>
            </a:r>
            <a:r>
              <a:rPr lang="cs-CZ" dirty="0" smtClean="0"/>
              <a:t>, Plzeň, 1998. </a:t>
            </a:r>
          </a:p>
          <a:p>
            <a:r>
              <a:rPr lang="cs-CZ" dirty="0" err="1" smtClean="0"/>
              <a:t>Lepilová</a:t>
            </a:r>
            <a:r>
              <a:rPr lang="cs-CZ" dirty="0" smtClean="0"/>
              <a:t>, K.: </a:t>
            </a:r>
            <a:r>
              <a:rPr lang="cs-CZ" i="1" dirty="0" smtClean="0"/>
              <a:t>O</a:t>
            </a:r>
            <a:r>
              <a:rPr lang="ru-RU" i="1" dirty="0" smtClean="0"/>
              <a:t>черк русской культ</a:t>
            </a:r>
            <a:r>
              <a:rPr lang="cs-CZ" i="1" dirty="0" smtClean="0"/>
              <a:t>y</a:t>
            </a:r>
            <a:r>
              <a:rPr lang="ru-RU" i="1" dirty="0" smtClean="0"/>
              <a:t>ры. </a:t>
            </a:r>
            <a:r>
              <a:rPr lang="cs-CZ" dirty="0" smtClean="0"/>
              <a:t>OU, Ostrava, 1996. </a:t>
            </a:r>
          </a:p>
          <a:p>
            <a:r>
              <a:rPr lang="cs-CZ" dirty="0" err="1" smtClean="0"/>
              <a:t>Manková</a:t>
            </a:r>
            <a:r>
              <a:rPr lang="cs-CZ" dirty="0" smtClean="0"/>
              <a:t>, N.: </a:t>
            </a:r>
            <a:r>
              <a:rPr lang="ru-RU" i="1" dirty="0" smtClean="0"/>
              <a:t>Актуальное страноиведение России: </a:t>
            </a:r>
            <a:r>
              <a:rPr lang="cs-CZ" i="1" dirty="0" smtClean="0"/>
              <a:t>čítanka z ruských reálií. </a:t>
            </a:r>
            <a:r>
              <a:rPr lang="cs-CZ" dirty="0" smtClean="0"/>
              <a:t>Západočeská univerzita, Plzeň 1996.</a:t>
            </a:r>
          </a:p>
          <a:p>
            <a:r>
              <a:rPr lang="cs-CZ" dirty="0" err="1" smtClean="0"/>
              <a:t>Manková</a:t>
            </a:r>
            <a:r>
              <a:rPr lang="cs-CZ" dirty="0" smtClean="0"/>
              <a:t>, N.: </a:t>
            </a:r>
            <a:r>
              <a:rPr lang="cs-CZ" i="1" dirty="0" smtClean="0"/>
              <a:t>Čítanka z dějin ruské kultury. </a:t>
            </a:r>
            <a:r>
              <a:rPr lang="cs-CZ" dirty="0" smtClean="0"/>
              <a:t>Západočeská univerzita, Pedagogická Fakulta, Plzeň1998. </a:t>
            </a:r>
          </a:p>
          <a:p>
            <a:r>
              <a:rPr lang="cs-CZ" dirty="0" smtClean="0"/>
              <a:t>100 </a:t>
            </a:r>
            <a:r>
              <a:rPr lang="ru-RU" dirty="0" smtClean="0"/>
              <a:t>опер: </a:t>
            </a:r>
            <a:r>
              <a:rPr lang="cs-CZ" dirty="0" smtClean="0">
                <a:hlinkClick r:id="rId2"/>
              </a:rPr>
              <a:t>http://100oper.nm.ru</a:t>
            </a:r>
            <a:r>
              <a:rPr lang="cs-CZ" dirty="0" smtClean="0"/>
              <a:t> </a:t>
            </a:r>
          </a:p>
          <a:p>
            <a:r>
              <a:rPr lang="ru-RU" dirty="0" smtClean="0"/>
              <a:t>Застольные песни: </a:t>
            </a:r>
            <a:r>
              <a:rPr lang="cs-CZ" dirty="0" smtClean="0">
                <a:hlinkClick r:id="rId3"/>
              </a:rPr>
              <a:t>http://www.e-</a:t>
            </a:r>
            <a:r>
              <a:rPr lang="cs-CZ" dirty="0" err="1" smtClean="0">
                <a:hlinkClick r:id="rId3"/>
              </a:rPr>
              <a:t>tost.ru</a:t>
            </a:r>
            <a:r>
              <a:rPr lang="cs-CZ" dirty="0" smtClean="0">
                <a:hlinkClick r:id="rId3"/>
              </a:rPr>
              <a:t>/pes.</a:t>
            </a:r>
            <a:r>
              <a:rPr lang="cs-CZ" dirty="0" err="1" smtClean="0">
                <a:hlinkClick r:id="rId3"/>
              </a:rPr>
              <a:t>shtml</a:t>
            </a:r>
            <a:r>
              <a:rPr lang="cs-CZ" dirty="0" smtClean="0"/>
              <a:t> </a:t>
            </a:r>
          </a:p>
          <a:p>
            <a:r>
              <a:rPr lang="ru-RU" dirty="0" smtClean="0"/>
              <a:t>Музыкальный портар звезды.ру: </a:t>
            </a:r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zvezdi.ru</a:t>
            </a:r>
            <a:endParaRPr lang="cs-CZ" dirty="0" smtClean="0"/>
          </a:p>
          <a:p>
            <a:r>
              <a:rPr lang="ru-RU" dirty="0" smtClean="0"/>
              <a:t>Тексты песен: </a:t>
            </a:r>
            <a:r>
              <a:rPr lang="cs-CZ" smtClean="0">
                <a:hlinkClick r:id="rId5"/>
              </a:rPr>
              <a:t>http://pesenki.ru/</a:t>
            </a:r>
            <a:r>
              <a:rPr lang="cs-CZ" smtClean="0"/>
              <a:t> 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Композиторы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С.Рахманинов</a:t>
            </a:r>
            <a:endParaRPr lang="cs-CZ" dirty="0"/>
          </a:p>
        </p:txBody>
      </p:sp>
      <p:pic>
        <p:nvPicPr>
          <p:cNvPr id="7" name="Zástupný symbol pro obsah 6" descr="rahmaninov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921474" y="2174875"/>
            <a:ext cx="3111639" cy="3951288"/>
          </a:xfrm>
        </p:spPr>
      </p:pic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И.Стравинский</a:t>
            </a:r>
            <a:endParaRPr lang="cs-CZ" dirty="0"/>
          </a:p>
        </p:txBody>
      </p:sp>
      <p:pic>
        <p:nvPicPr>
          <p:cNvPr id="8" name="Zástupný symbol pro obsah 7" descr="stravinskij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076056" y="2204864"/>
            <a:ext cx="3312367" cy="396044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3008313" cy="814412"/>
          </a:xfrm>
        </p:spPr>
        <p:txBody>
          <a:bodyPr/>
          <a:lstStyle/>
          <a:p>
            <a:r>
              <a:rPr lang="ru-RU" dirty="0" smtClean="0"/>
              <a:t>И. </a:t>
            </a:r>
            <a:r>
              <a:rPr lang="ru-RU" smtClean="0"/>
              <a:t>Стравинский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Радостно встречая знаменитого маэстро на вокзале в Барселоне, любители музыки сказали Стравинскому:</a:t>
            </a:r>
          </a:p>
          <a:p>
            <a:r>
              <a:rPr lang="ru-RU" sz="2000" dirty="0"/>
              <a:t>- Барселона ждет вас с нетерпением - здесь очень любят вашего "Князя Игоря"!..</a:t>
            </a:r>
          </a:p>
          <a:p>
            <a:r>
              <a:rPr lang="ru-RU" sz="2000" dirty="0"/>
              <a:t>- Они так искренне радовались мне и так восторгались этой оперой, - рассказывал потом Стравинский, - что у меня не хватило мужества разочаровать их, я так и не признался, что "Князя Игоря" сочинил </a:t>
            </a:r>
            <a:r>
              <a:rPr lang="ru-RU" sz="2000" dirty="0" smtClean="0"/>
              <a:t>не </a:t>
            </a:r>
            <a:r>
              <a:rPr lang="ru-RU" sz="2000" dirty="0"/>
              <a:t>я, а </a:t>
            </a:r>
            <a:r>
              <a:rPr lang="ru-RU" sz="2000" dirty="0" smtClean="0"/>
              <a:t>Бородин…</a:t>
            </a:r>
            <a:endParaRPr lang="cs-CZ" sz="2000" dirty="0" smtClean="0"/>
          </a:p>
          <a:p>
            <a:r>
              <a:rPr lang="cs-CZ" sz="2000" dirty="0">
                <a:hlinkClick r:id="rId2"/>
              </a:rPr>
              <a:t>http://</a:t>
            </a:r>
            <a:r>
              <a:rPr lang="cs-CZ" sz="2000" dirty="0" smtClean="0">
                <a:hlinkClick r:id="rId2"/>
              </a:rPr>
              <a:t>www.youtube.com/watch?v=ER3QNWizboU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 (</a:t>
            </a:r>
            <a:r>
              <a:rPr lang="ru-RU" sz="2000" dirty="0" smtClean="0"/>
              <a:t>И.Стравинский-балет </a:t>
            </a:r>
            <a:r>
              <a:rPr lang="ru-RU" sz="2000" dirty="0"/>
              <a:t>«Петрушка»-</a:t>
            </a:r>
            <a:r>
              <a:rPr lang="ru-RU" sz="2000" dirty="0" smtClean="0"/>
              <a:t>1/4</a:t>
            </a:r>
            <a:r>
              <a:rPr lang="cs-CZ" sz="2000" dirty="0" smtClean="0"/>
              <a:t>)</a:t>
            </a:r>
            <a:endParaRPr lang="cs-CZ" sz="20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000" dirty="0"/>
              <a:t>Русская сказка об Иване-царевиче, освободившем прекрасную царевну от чар Кащея, воплощена в музыке «</a:t>
            </a:r>
            <a:r>
              <a:rPr lang="ru-RU" sz="2000" i="1" dirty="0"/>
              <a:t>Жар-птицы</a:t>
            </a:r>
            <a:r>
              <a:rPr lang="ru-RU" sz="2000" i="1" dirty="0" smtClean="0"/>
              <a:t>»</a:t>
            </a:r>
            <a:endParaRPr lang="cs-CZ" sz="2000" i="1" dirty="0" smtClean="0"/>
          </a:p>
          <a:p>
            <a:r>
              <a:rPr lang="ru-RU" sz="2000" dirty="0"/>
              <a:t>Мир русской ярмарки с ее озорными плясками, балаганами, уличными наигрышами шарманки и гармоники нашел свое яркое отражение в «</a:t>
            </a:r>
            <a:r>
              <a:rPr lang="ru-RU" sz="2000" i="1" dirty="0"/>
              <a:t>Петрушке»; </a:t>
            </a:r>
            <a:r>
              <a:rPr lang="ru-RU" sz="2000" dirty="0"/>
              <a:t>на фоне праздничного разгула толпы представлены трагические смятения кукольного героя Петрушки, обманутого ветреной Балериной.</a:t>
            </a:r>
            <a:endParaRPr lang="cs-CZ" sz="2000" dirty="0"/>
          </a:p>
        </p:txBody>
      </p:sp>
    </p:spTree>
    <p:extLst>
      <p:ext uri="{BB962C8B-B14F-4D97-AF65-F5344CB8AC3E}">
        <p14:creationId xmlns="" xmlns:p14="http://schemas.microsoft.com/office/powerpoint/2010/main" val="47010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1224136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Сергей Прокофьев</a:t>
            </a:r>
            <a:br>
              <a:rPr lang="ru-RU" sz="4000" b="1" dirty="0" smtClean="0"/>
            </a:br>
            <a:r>
              <a:rPr lang="ru-RU" sz="4000" b="1" dirty="0" smtClean="0"/>
              <a:t>(1891-1953)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предреволюционные годы начал свой творческий пусть выдающийся композитор </a:t>
            </a:r>
            <a:r>
              <a:rPr lang="ru-RU" b="1" dirty="0" smtClean="0"/>
              <a:t>С.С. Прокофьев.</a:t>
            </a:r>
          </a:p>
          <a:p>
            <a:r>
              <a:rPr lang="ru-RU" dirty="0" smtClean="0"/>
              <a:t>Прокофьев – композитор, пианист, дирижер, принципиально антиромантичный многосторонний автор. </a:t>
            </a:r>
            <a:br>
              <a:rPr lang="ru-RU" dirty="0" smtClean="0"/>
            </a:br>
            <a:r>
              <a:rPr lang="ru-RU" dirty="0" smtClean="0"/>
              <a:t>Прокофьев меняется от одного произведения к другому. Его музыка энергична, оптимистична, в ней, с одной стороны, звучит диссонанс, с другой - не исчезает чувство юмора.</a:t>
            </a:r>
            <a:br>
              <a:rPr lang="ru-RU" dirty="0" smtClean="0"/>
            </a:br>
            <a:r>
              <a:rPr lang="ru-RU" dirty="0" smtClean="0"/>
              <a:t>Прокофьев – оригинальный автор симфонической музыки, инструментальных концертов и опер (</a:t>
            </a:r>
            <a:r>
              <a:rPr lang="ru-RU" b="1" dirty="0" smtClean="0"/>
              <a:t> </a:t>
            </a:r>
            <a:r>
              <a:rPr lang="ru-RU" b="1" i="1" dirty="0" smtClean="0"/>
              <a:t>Война и мир</a:t>
            </a:r>
            <a:r>
              <a:rPr lang="ru-RU" b="1" dirty="0" smtClean="0"/>
              <a:t> </a:t>
            </a:r>
            <a:r>
              <a:rPr lang="ru-RU" dirty="0" smtClean="0"/>
              <a:t>). </a:t>
            </a:r>
            <a:br>
              <a:rPr lang="ru-RU" dirty="0" smtClean="0"/>
            </a:br>
            <a:r>
              <a:rPr lang="ru-RU" b="1" i="1" dirty="0" smtClean="0"/>
              <a:t>Золушка, Ромео и Джульетта</a:t>
            </a:r>
            <a:r>
              <a:rPr lang="ru-RU" b="1" dirty="0" smtClean="0"/>
              <a:t> </a:t>
            </a:r>
            <a:r>
              <a:rPr lang="ru-RU" dirty="0" smtClean="0"/>
              <a:t>- cамые известные балеты Прокофьевa</a:t>
            </a:r>
            <a:br>
              <a:rPr lang="ru-RU" dirty="0" smtClean="0"/>
            </a:br>
            <a:r>
              <a:rPr lang="ru-RU" dirty="0" smtClean="0"/>
              <a:t>Прокофьев сотрудничал с Дягилевым и Мейерхольдом, писал балетную и сценическую музыку. Уже в советский период Прокофьев сочинял музыку к фильмам.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Сергей Сергеевич Прокофьев 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 </a:t>
            </a:r>
            <a:r>
              <a:rPr lang="ru-RU" sz="2000" dirty="0"/>
              <a:t>Оперы «Игрок» (1916), «Любовь к трем апельсинам» (1919), «Огненный ангел» (1927), «Семен Котко» (1939), </a:t>
            </a:r>
            <a:r>
              <a:rPr lang="ru-RU" sz="2000" dirty="0" smtClean="0"/>
              <a:t>«</a:t>
            </a:r>
            <a:r>
              <a:rPr lang="ru-RU" sz="2000" dirty="0"/>
              <a:t>Война и мир» (</a:t>
            </a:r>
            <a:r>
              <a:rPr lang="ru-RU" sz="2000" dirty="0" smtClean="0"/>
              <a:t>1943</a:t>
            </a:r>
            <a:r>
              <a:rPr lang="cs-CZ" sz="2000" dirty="0" smtClean="0"/>
              <a:t>)</a:t>
            </a:r>
            <a:r>
              <a:rPr lang="ru-RU" sz="2000" dirty="0" smtClean="0"/>
              <a:t> балеты </a:t>
            </a:r>
            <a:r>
              <a:rPr lang="ru-RU" sz="2000" dirty="0"/>
              <a:t>«Ромео и Джульетта» (1936), «Золушка» (1944), «Сказ о каменном цветке» (1950), </a:t>
            </a:r>
            <a:r>
              <a:rPr lang="ru-RU" sz="2000" dirty="0" smtClean="0"/>
              <a:t>кантата </a:t>
            </a:r>
            <a:r>
              <a:rPr lang="ru-RU" sz="2000" dirty="0"/>
              <a:t>«Александр Невский» (1939), 7 симфоний (1917-1952), симфоническая сказка «Петя и волк» (1936), концерты для инструментов с оркестром, сонаты и циклы пьес для фортепьяно, музыка к </a:t>
            </a:r>
            <a:r>
              <a:rPr lang="ru-RU" sz="2000" dirty="0" smtClean="0"/>
              <a:t>фильмам.</a:t>
            </a:r>
            <a:endParaRPr lang="cs-CZ" sz="2000" dirty="0" smtClean="0"/>
          </a:p>
          <a:p>
            <a:r>
              <a:rPr lang="cs-CZ" sz="2000" dirty="0">
                <a:hlinkClick r:id="rId2"/>
              </a:rPr>
              <a:t>http://www.youtube.com/watch?v=-</a:t>
            </a:r>
            <a:r>
              <a:rPr lang="cs-CZ" sz="2000" dirty="0" smtClean="0">
                <a:hlinkClick r:id="rId2"/>
              </a:rPr>
              <a:t>mjPmSadubI</a:t>
            </a:r>
            <a:endParaRPr lang="cs-CZ" sz="2000" dirty="0" smtClean="0"/>
          </a:p>
          <a:p>
            <a:endParaRPr lang="cs-CZ" sz="2000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435100"/>
            <a:ext cx="3528392" cy="4586188"/>
          </a:xfrm>
        </p:spPr>
      </p:pic>
    </p:spTree>
    <p:extLst>
      <p:ext uri="{BB962C8B-B14F-4D97-AF65-F5344CB8AC3E}">
        <p14:creationId xmlns="" xmlns:p14="http://schemas.microsoft.com/office/powerpoint/2010/main" val="2702670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Музыка в советскую эпоху</a:t>
            </a:r>
            <a:br>
              <a:rPr lang="ru-RU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советские годы возник, по существу, новый в отечественной музыке жанр - героическая оратория, получила развитие хоровая песня. Широкий размах приобретает детская музыка.</a:t>
            </a:r>
          </a:p>
          <a:p>
            <a:r>
              <a:rPr lang="ru-RU" dirty="0" smtClean="0"/>
              <a:t>Среди ярких представителей артели композиторов, воспитанники русских консерваторий - Д. Шостакович, Д. Кабалевский, А. Хачатурян. Особое место в государственном заказе занимал жанр песни. Возник массовый революционный репертуар, </a:t>
            </a:r>
            <a:r>
              <a:rPr lang="ru-RU" b="1" dirty="0" smtClean="0"/>
              <a:t>советская массовая песня</a:t>
            </a:r>
            <a:r>
              <a:rPr lang="ru-RU" dirty="0" smtClean="0"/>
              <a:t>. Ее стиль был приземлен, ориентирован на потребительские вкусы.</a:t>
            </a:r>
            <a:br>
              <a:rPr lang="ru-RU" dirty="0" smtClean="0"/>
            </a:br>
            <a:r>
              <a:rPr lang="ru-RU" dirty="0" smtClean="0"/>
              <a:t>На официальном уровне оказывалась мощная поддержка разным фольклорным коллективам и ансамблям. Наиболее прославился Академический ансамбль песни и пляски Советской Армии имени А. В. Александрова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Ансамбль имени Александрова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12 октября 1928 г. состоялось первое выступление ансамбля в Центральном доме Красной Армии, которое принято считать рождением военного творческого коллектива.</a:t>
            </a:r>
          </a:p>
          <a:p>
            <a:r>
              <a:rPr lang="ru-RU" dirty="0" smtClean="0"/>
              <a:t>В 1928г. ансамбль насчитывал 12 человек — 8 певцов, 2 танцора, баянист и чтец.</a:t>
            </a:r>
          </a:p>
          <a:p>
            <a:r>
              <a:rPr lang="ru-RU" dirty="0" smtClean="0"/>
              <a:t>В настоящее время в штате ансамбля состоит 186 человек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 репертуаре ансамбля более двух тысяч произведений. Это песни отечественных авторов, народные песни и танцы, духовная музыка, классические произведения русских и зарубежных композиторов, шедевры мировой рок- и поп музыки.</a:t>
            </a:r>
          </a:p>
          <a:p>
            <a:r>
              <a:rPr lang="ru-RU" dirty="0" smtClean="0"/>
              <a:t>Ансамбль и его артисты удостоены многих советских, российских и международных наград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aleksandrovc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124744"/>
            <a:ext cx="6192688" cy="475252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1331</Words>
  <Application>Microsoft Office PowerPoint</Application>
  <PresentationFormat>Předvádění na obrazovce (4:3)</PresentationFormat>
  <Paragraphs>106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Русская музыка 20-21 веков</vt:lpstr>
      <vt:lpstr>Новаторы в русской музыке начала 20 в. </vt:lpstr>
      <vt:lpstr>Композиторы </vt:lpstr>
      <vt:lpstr>И. Стравинский</vt:lpstr>
      <vt:lpstr>Сергей Прокофьев (1891-1953) </vt:lpstr>
      <vt:lpstr>Сергей Сергеевич Прокофьев </vt:lpstr>
      <vt:lpstr>Музыка в советскую эпоху </vt:lpstr>
      <vt:lpstr>Ансамбль имени Александрова</vt:lpstr>
      <vt:lpstr>Snímek 9</vt:lpstr>
      <vt:lpstr>Дмитрий Шостакович (1906-1975) </vt:lpstr>
      <vt:lpstr>Советский джаз</vt:lpstr>
      <vt:lpstr>Л. Утесов и советский джаз</vt:lpstr>
      <vt:lpstr>Барды, авторская песня </vt:lpstr>
      <vt:lpstr>Владимир Высоцкий</vt:lpstr>
      <vt:lpstr>В.Высоцкий и М.Влади</vt:lpstr>
      <vt:lpstr>Всероссийский фестиваль авторской песни имени Валерия Грушина</vt:lpstr>
      <vt:lpstr>Авторская («бардовская», «поэтическая») песня — современный жанр устной поэзии, сформировавшийся на рубеже 50-60-х гг. в неформальной культуре студенчества и молодых интеллектуалов.</vt:lpstr>
      <vt:lpstr>Жанры русской неакадемической музыки </vt:lpstr>
      <vt:lpstr>Snímek 19</vt:lpstr>
      <vt:lpstr>Эстрадная песня </vt:lpstr>
      <vt:lpstr>Послушать музыку можно на страничках:</vt:lpstr>
      <vt:lpstr>Литература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Русская музыка 20-21 веков</dc:title>
  <dc:creator>Naumová</dc:creator>
  <cp:lastModifiedBy>Naumova</cp:lastModifiedBy>
  <cp:revision>33</cp:revision>
  <dcterms:created xsi:type="dcterms:W3CDTF">2012-03-23T12:30:21Z</dcterms:created>
  <dcterms:modified xsi:type="dcterms:W3CDTF">2015-03-06T09:45:30Z</dcterms:modified>
</cp:coreProperties>
</file>