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  <p:sldMasterId id="2147483868" r:id="rId2"/>
  </p:sldMasterIdLst>
  <p:sldIdLst>
    <p:sldId id="256" r:id="rId3"/>
    <p:sldId id="273" r:id="rId4"/>
    <p:sldId id="257" r:id="rId5"/>
    <p:sldId id="258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2" r:id="rId14"/>
    <p:sldId id="267" r:id="rId15"/>
    <p:sldId id="268" r:id="rId16"/>
    <p:sldId id="269" r:id="rId17"/>
    <p:sldId id="276" r:id="rId18"/>
    <p:sldId id="277" r:id="rId19"/>
    <p:sldId id="270" r:id="rId20"/>
    <p:sldId id="271" r:id="rId21"/>
    <p:sldId id="275" r:id="rId22"/>
    <p:sldId id="272" r:id="rId23"/>
    <p:sldId id="274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9" r:id="rId35"/>
    <p:sldId id="290" r:id="rId36"/>
    <p:sldId id="288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 varScale="1">
        <p:scale>
          <a:sx n="79" d="100"/>
          <a:sy n="79" d="100"/>
        </p:scale>
        <p:origin x="1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0B55-CCCB-42DD-8B7C-1D71E5765C76}" type="datetimeFigureOut">
              <a:rPr lang="cs-CZ" smtClean="0"/>
              <a:t>16.5.2016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2B197-756E-49C1-A4B8-844EBEBC36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1416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0B55-CCCB-42DD-8B7C-1D71E5765C76}" type="datetimeFigureOut">
              <a:rPr lang="cs-CZ" smtClean="0"/>
              <a:t>16.5.2016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2B197-756E-49C1-A4B8-844EBEBC36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4439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0B55-CCCB-42DD-8B7C-1D71E5765C76}" type="datetimeFigureOut">
              <a:rPr lang="cs-CZ" smtClean="0"/>
              <a:t>16.5.2016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2B197-756E-49C1-A4B8-844EBEBC36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8208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0B55-CCCB-42DD-8B7C-1D71E5765C76}" type="datetimeFigureOut">
              <a:rPr lang="cs-CZ" smtClean="0"/>
              <a:t>16.5.2016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2B197-756E-49C1-A4B8-844EBEBC36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9858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0B55-CCCB-42DD-8B7C-1D71E5765C76}" type="datetimeFigureOut">
              <a:rPr lang="cs-CZ" smtClean="0"/>
              <a:t>16.5.2016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2B197-756E-49C1-A4B8-844EBEBC36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99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0B55-CCCB-42DD-8B7C-1D71E5765C76}" type="datetimeFigureOut">
              <a:rPr lang="cs-CZ" smtClean="0"/>
              <a:t>16.5.2016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2B197-756E-49C1-A4B8-844EBEBC36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4231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0B55-CCCB-42DD-8B7C-1D71E5765C76}" type="datetimeFigureOut">
              <a:rPr lang="cs-CZ" smtClean="0"/>
              <a:t>16.5.2016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2B197-756E-49C1-A4B8-844EBEBC36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4153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0B55-CCCB-42DD-8B7C-1D71E5765C76}" type="datetimeFigureOut">
              <a:rPr lang="cs-CZ" smtClean="0"/>
              <a:t>16.5.2016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2B197-756E-49C1-A4B8-844EBEBC361D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3314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0B55-CCCB-42DD-8B7C-1D71E5765C76}" type="datetimeFigureOut">
              <a:rPr lang="cs-CZ" smtClean="0"/>
              <a:t>16.5.2016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2B197-756E-49C1-A4B8-844EBEBC361D}" type="slidenum">
              <a:rPr lang="cs-CZ" smtClean="0"/>
              <a:t>‹#›</a:t>
            </a:fld>
            <a:endParaRPr lang="cs-CZ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02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0B55-CCCB-42DD-8B7C-1D71E5765C76}" type="datetimeFigureOut">
              <a:rPr lang="cs-CZ" smtClean="0"/>
              <a:t>16.5.2016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2B197-756E-49C1-A4B8-844EBEBC36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2954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0B55-CCCB-42DD-8B7C-1D71E5765C76}" type="datetimeFigureOut">
              <a:rPr lang="cs-CZ" smtClean="0"/>
              <a:t>16.5.2016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2B197-756E-49C1-A4B8-844EBEBC36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4514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0B55-CCCB-42DD-8B7C-1D71E5765C76}" type="datetimeFigureOut">
              <a:rPr lang="cs-CZ" smtClean="0"/>
              <a:t>16.5.2016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2B197-756E-49C1-A4B8-844EBEBC36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22765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0B55-CCCB-42DD-8B7C-1D71E5765C76}" type="datetimeFigureOut">
              <a:rPr lang="cs-CZ" smtClean="0"/>
              <a:t>16.5.2016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2B197-756E-49C1-A4B8-844EBEBC36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997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0B55-CCCB-42DD-8B7C-1D71E5765C76}" type="datetimeFigureOut">
              <a:rPr lang="cs-CZ" smtClean="0"/>
              <a:t>16.5.2016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2B197-756E-49C1-A4B8-844EBEBC36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7126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0B55-CCCB-42DD-8B7C-1D71E5765C76}" type="datetimeFigureOut">
              <a:rPr lang="cs-CZ" smtClean="0"/>
              <a:t>16.5.2016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2B197-756E-49C1-A4B8-844EBEBC36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7335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0B55-CCCB-42DD-8B7C-1D71E5765C76}" type="datetimeFigureOut">
              <a:rPr lang="cs-CZ" smtClean="0"/>
              <a:t>16.5.2016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2B197-756E-49C1-A4B8-844EBEBC36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4235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0B55-CCCB-42DD-8B7C-1D71E5765C76}" type="datetimeFigureOut">
              <a:rPr lang="cs-CZ" smtClean="0"/>
              <a:t>16.5.2016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2B197-756E-49C1-A4B8-844EBEBC36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862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0B55-CCCB-42DD-8B7C-1D71E5765C76}" type="datetimeFigureOut">
              <a:rPr lang="cs-CZ" smtClean="0"/>
              <a:t>16.5.2016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2B197-756E-49C1-A4B8-844EBEBC361D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130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0B55-CCCB-42DD-8B7C-1D71E5765C76}" type="datetimeFigureOut">
              <a:rPr lang="cs-CZ" smtClean="0"/>
              <a:t>16.5.2016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2B197-756E-49C1-A4B8-844EBEBC361D}" type="slidenum">
              <a:rPr lang="cs-CZ" smtClean="0"/>
              <a:t>‹#›</a:t>
            </a:fld>
            <a:endParaRPr lang="cs-CZ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38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0B55-CCCB-42DD-8B7C-1D71E5765C76}" type="datetimeFigureOut">
              <a:rPr lang="cs-CZ" smtClean="0"/>
              <a:t>16.5.2016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2B197-756E-49C1-A4B8-844EBEBC36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2594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0B55-CCCB-42DD-8B7C-1D71E5765C76}" type="datetimeFigureOut">
              <a:rPr lang="cs-CZ" smtClean="0"/>
              <a:t>16.5.2016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2B197-756E-49C1-A4B8-844EBEBC36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5192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0B55-CCCB-42DD-8B7C-1D71E5765C76}" type="datetimeFigureOut">
              <a:rPr lang="cs-CZ" smtClean="0"/>
              <a:t>16.5.2016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2B197-756E-49C1-A4B8-844EBEBC36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3317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00">
            <a:alpha val="1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210B55-CCCB-42DD-8B7C-1D71E5765C76}" type="datetimeFigureOut">
              <a:rPr lang="cs-CZ" smtClean="0"/>
              <a:t>16.5.2016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2B197-756E-49C1-A4B8-844EBEBC36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9477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00">
            <a:alpha val="1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210B55-CCCB-42DD-8B7C-1D71E5765C76}" type="datetimeFigureOut">
              <a:rPr lang="cs-CZ" smtClean="0"/>
              <a:t>16.5.2016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2B197-756E-49C1-A4B8-844EBEBC36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18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94688" y="1880434"/>
            <a:ext cx="9144000" cy="2387600"/>
          </a:xfrm>
        </p:spPr>
        <p:txBody>
          <a:bodyPr/>
          <a:lstStyle/>
          <a:p>
            <a:r>
              <a:rPr lang="ru-RU" dirty="0" smtClean="0"/>
              <a:t>СССР во второй половине ХХ века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738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Позиция Запада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45127" y="1828800"/>
            <a:ext cx="7288398" cy="435133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“</a:t>
            </a:r>
            <a:r>
              <a:rPr lang="ru-RU" dirty="0" smtClean="0"/>
              <a:t>Доктрина Трумэна</a:t>
            </a:r>
            <a:r>
              <a:rPr lang="en-US" dirty="0" smtClean="0"/>
              <a:t>”</a:t>
            </a:r>
            <a:r>
              <a:rPr lang="ru-RU" dirty="0" smtClean="0"/>
              <a:t>, 1947 г.: сдерживание и недопущение дальнейшего расширения влияния СССР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План Маршалла: программа экономической помощи европейским странам при условии убрать коммунистов из правительства</a:t>
            </a:r>
          </a:p>
          <a:p>
            <a:endParaRPr lang="ru-RU" dirty="0"/>
          </a:p>
          <a:p>
            <a:r>
              <a:rPr lang="ru-RU" dirty="0" smtClean="0"/>
              <a:t>Образование НАТО, 1949 г. – военно-политический союз западных стран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3253" y="1975104"/>
            <a:ext cx="3399345" cy="370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9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/>
              <a:t>Итоги внешней политики послевоенного времени: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45127" y="2023872"/>
            <a:ext cx="10515600" cy="4351337"/>
          </a:xfrm>
        </p:spPr>
        <p:txBody>
          <a:bodyPr/>
          <a:lstStyle/>
          <a:p>
            <a:r>
              <a:rPr lang="ru-RU" dirty="0" smtClean="0"/>
              <a:t>Раскол Европы на Западную (империалистическую) и Восточную (коммунистическую)</a:t>
            </a:r>
          </a:p>
          <a:p>
            <a:endParaRPr lang="ru-RU" dirty="0"/>
          </a:p>
          <a:p>
            <a:r>
              <a:rPr lang="ru-RU" dirty="0" smtClean="0"/>
              <a:t>Образование противоборствующих военных блоков: ОВД и НАТО</a:t>
            </a:r>
          </a:p>
          <a:p>
            <a:endParaRPr lang="ru-RU" dirty="0" smtClean="0"/>
          </a:p>
          <a:p>
            <a:r>
              <a:rPr lang="ru-RU" dirty="0" smtClean="0"/>
              <a:t>Начало гонки ракетно-ядерных вооружений</a:t>
            </a:r>
          </a:p>
          <a:p>
            <a:endParaRPr lang="ru-RU" dirty="0" smtClean="0"/>
          </a:p>
          <a:p>
            <a:r>
              <a:rPr lang="ru-RU" dirty="0" smtClean="0"/>
              <a:t>Мир стал биполярным: две сверхдержавы США и СССР боролись за сферы влияния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259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/>
              <a:t>Смерть Сталина – 5 марта 195</a:t>
            </a:r>
            <a:r>
              <a:rPr lang="en-US" b="1" dirty="0" smtClean="0"/>
              <a:t>3 </a:t>
            </a:r>
            <a:r>
              <a:rPr lang="ru-RU" b="1" dirty="0" smtClean="0"/>
              <a:t>года</a:t>
            </a:r>
            <a:endParaRPr lang="cs-CZ" b="1" dirty="0"/>
          </a:p>
        </p:txBody>
      </p:sp>
      <p:pic>
        <p:nvPicPr>
          <p:cNvPr id="1026" name="Picture 2" descr="http://www.world-war.ru/uploads/death_stali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9" y="1912861"/>
            <a:ext cx="12190082" cy="426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63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4112" y="354775"/>
            <a:ext cx="9363455" cy="4351337"/>
          </a:xfrm>
        </p:spPr>
        <p:txBody>
          <a:bodyPr>
            <a:normAutofit/>
          </a:bodyPr>
          <a:lstStyle/>
          <a:p>
            <a:r>
              <a:rPr lang="ru-RU" dirty="0" smtClean="0"/>
              <a:t>Руководство страной осуществляют Маленков, Берия и Молотов</a:t>
            </a:r>
          </a:p>
          <a:p>
            <a:endParaRPr lang="ru-RU" dirty="0" smtClean="0"/>
          </a:p>
          <a:p>
            <a:r>
              <a:rPr lang="ru-RU" dirty="0" smtClean="0"/>
              <a:t>Усиливается влияние Берии</a:t>
            </a:r>
          </a:p>
          <a:p>
            <a:endParaRPr lang="ru-RU" dirty="0"/>
          </a:p>
          <a:p>
            <a:r>
              <a:rPr lang="ru-RU" dirty="0" smtClean="0"/>
              <a:t>Заговор против Берии – организовали Хрущёв и Булганин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175" y="415117"/>
            <a:ext cx="2375154" cy="353691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00" y="3424201"/>
            <a:ext cx="2433065" cy="3103399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121152" y="4706112"/>
            <a:ext cx="8558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/>
          </a:p>
          <a:p>
            <a:r>
              <a:rPr lang="ru-RU" sz="2800" dirty="0" smtClean="0"/>
              <a:t>Первым секретарём ЦК КПСС становится </a:t>
            </a:r>
            <a:r>
              <a:rPr lang="ru-RU" sz="2800" b="1" dirty="0" smtClean="0"/>
              <a:t>Н. С. Хрущёв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55461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2935" y="499872"/>
            <a:ext cx="10515600" cy="1325562"/>
          </a:xfrm>
        </p:spPr>
        <p:txBody>
          <a:bodyPr/>
          <a:lstStyle/>
          <a:p>
            <a:r>
              <a:rPr lang="ru-RU" dirty="0" smtClean="0"/>
              <a:t>ХХ съезд КПСС, 1956 г.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439" y="2133600"/>
            <a:ext cx="7433241" cy="4351337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Доклад Н. С. Хрущёва </a:t>
            </a:r>
            <a:r>
              <a:rPr lang="en-US" b="1" dirty="0" smtClean="0"/>
              <a:t>“</a:t>
            </a:r>
            <a:r>
              <a:rPr lang="ru-RU" b="1" dirty="0" smtClean="0"/>
              <a:t>О культе личности и его последствиях</a:t>
            </a:r>
            <a:r>
              <a:rPr lang="en-US" b="1" dirty="0" smtClean="0"/>
              <a:t>”</a:t>
            </a:r>
            <a:endParaRPr lang="ru-RU" b="1" dirty="0" smtClean="0"/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Началась </a:t>
            </a:r>
            <a:r>
              <a:rPr lang="ru-RU" b="1" dirty="0" smtClean="0"/>
              <a:t>реабилитация</a:t>
            </a:r>
            <a:r>
              <a:rPr lang="ru-RU" dirty="0" smtClean="0"/>
              <a:t> жертв сталинских репрессий</a:t>
            </a:r>
          </a:p>
          <a:p>
            <a:endParaRPr lang="ru-RU" dirty="0"/>
          </a:p>
          <a:p>
            <a:r>
              <a:rPr lang="ru-RU" dirty="0" smtClean="0"/>
              <a:t>Начинается </a:t>
            </a:r>
            <a:r>
              <a:rPr lang="ru-RU" b="1" dirty="0" smtClean="0"/>
              <a:t>период </a:t>
            </a:r>
            <a:r>
              <a:rPr lang="en-US" b="1" dirty="0" smtClean="0"/>
              <a:t>“</a:t>
            </a:r>
            <a:r>
              <a:rPr lang="ru-RU" b="1" dirty="0" smtClean="0"/>
              <a:t>оттепели</a:t>
            </a:r>
            <a:r>
              <a:rPr lang="en-US" b="1" dirty="0" smtClean="0"/>
              <a:t>”</a:t>
            </a:r>
            <a:r>
              <a:rPr lang="ru-RU" b="1" dirty="0" smtClean="0"/>
              <a:t> </a:t>
            </a:r>
            <a:r>
              <a:rPr lang="ru-RU" dirty="0" smtClean="0"/>
              <a:t>– ослабление тоталитарной власти, либерализация режима, демократизация общественной и политической жизни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3169" y="976266"/>
            <a:ext cx="3350132" cy="52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5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5127" y="78201"/>
            <a:ext cx="10515600" cy="1325562"/>
          </a:xfrm>
        </p:spPr>
        <p:txBody>
          <a:bodyPr/>
          <a:lstStyle/>
          <a:p>
            <a:pPr algn="ctr"/>
            <a:r>
              <a:rPr lang="ru-RU" b="1" dirty="0" smtClean="0"/>
              <a:t>Реформа сельского хозяйства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6993" y="1403763"/>
            <a:ext cx="7522464" cy="56875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dirty="0" smtClean="0"/>
              <a:t>Рост закупочных цен на сельскохозяйственную продукцию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Уменьшение налогов с личного хозяйства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Увеличение хозяйственных дотаций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Освоение целинных земель</a:t>
            </a:r>
          </a:p>
          <a:p>
            <a:pPr>
              <a:lnSpc>
                <a:spcPct val="100000"/>
              </a:lnSpc>
            </a:pPr>
            <a:r>
              <a:rPr lang="ru-RU" dirty="0" smtClean="0"/>
              <a:t>Образуются совхозы, где работникам платят зарплату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Начало кукурузной кампании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8288" y="1970691"/>
            <a:ext cx="4553712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0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400" y="8981"/>
            <a:ext cx="10039280" cy="684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6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c.pics.livejournal.com/mi3ch/983718/3677557/3677557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58" y="196912"/>
            <a:ext cx="11472302" cy="647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41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Научно-техническая революция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83783" y="1780032"/>
            <a:ext cx="10515600" cy="4351337"/>
          </a:xfrm>
        </p:spPr>
        <p:txBody>
          <a:bodyPr/>
          <a:lstStyle/>
          <a:p>
            <a:r>
              <a:rPr lang="ru-RU" dirty="0" smtClean="0"/>
              <a:t>Первый искусственный спутник Земли, 1959 г.</a:t>
            </a:r>
          </a:p>
          <a:p>
            <a:r>
              <a:rPr lang="ru-RU" dirty="0" smtClean="0"/>
              <a:t>Первый человек в космосе – Ю. А. Гагарин, 1961 г.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136" y="3315061"/>
            <a:ext cx="4233672" cy="342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8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Социальные реформы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Колхозники получили паспорта и пенсии</a:t>
            </a:r>
          </a:p>
          <a:p>
            <a:r>
              <a:rPr lang="ru-RU" dirty="0" smtClean="0"/>
              <a:t>Рабочие могли переходить с одного предприятия на другое, им предоставлялся оплачиваемый отпуск</a:t>
            </a:r>
          </a:p>
          <a:p>
            <a:r>
              <a:rPr lang="ru-RU" dirty="0" smtClean="0"/>
              <a:t>Началось активное жилищное </a:t>
            </a:r>
            <a:r>
              <a:rPr lang="ru-RU" dirty="0"/>
              <a:t>строительство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448" y="4037786"/>
            <a:ext cx="4548378" cy="269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1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Основные периоды: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4727" y="2194560"/>
            <a:ext cx="10515600" cy="4351337"/>
          </a:xfrm>
        </p:spPr>
        <p:txBody>
          <a:bodyPr/>
          <a:lstStyle/>
          <a:p>
            <a:r>
              <a:rPr lang="ru-RU" sz="3200" dirty="0" smtClean="0"/>
              <a:t>Послевоенный период </a:t>
            </a:r>
            <a:r>
              <a:rPr lang="en-US" sz="3200" dirty="0"/>
              <a:t>(</a:t>
            </a:r>
            <a:r>
              <a:rPr lang="ru-RU" sz="3200" dirty="0" smtClean="0"/>
              <a:t>1945 – 195</a:t>
            </a:r>
            <a:r>
              <a:rPr lang="en-US" sz="3200" dirty="0" smtClean="0"/>
              <a:t>3) </a:t>
            </a:r>
            <a:endParaRPr lang="ru-RU" sz="3200" dirty="0" smtClean="0"/>
          </a:p>
          <a:p>
            <a:r>
              <a:rPr lang="ru-RU" sz="3200" dirty="0" smtClean="0"/>
              <a:t>Период </a:t>
            </a:r>
            <a:r>
              <a:rPr lang="en-US" sz="3200" dirty="0" smtClean="0"/>
              <a:t>“</a:t>
            </a:r>
            <a:r>
              <a:rPr lang="ru-RU" sz="3200" dirty="0" smtClean="0"/>
              <a:t>оттепели</a:t>
            </a:r>
            <a:r>
              <a:rPr lang="en-US" sz="3200" dirty="0" smtClean="0"/>
              <a:t>” </a:t>
            </a:r>
            <a:r>
              <a:rPr lang="en-US" sz="3200" dirty="0"/>
              <a:t>(1953 – 1964) </a:t>
            </a:r>
            <a:endParaRPr lang="ru-RU" sz="3200" dirty="0" smtClean="0"/>
          </a:p>
          <a:p>
            <a:r>
              <a:rPr lang="ru-RU" sz="3200" dirty="0" smtClean="0"/>
              <a:t>Период </a:t>
            </a:r>
            <a:r>
              <a:rPr lang="en-US" sz="3200" dirty="0" smtClean="0"/>
              <a:t>“</a:t>
            </a:r>
            <a:r>
              <a:rPr lang="ru-RU" sz="3200" dirty="0" smtClean="0"/>
              <a:t>застоя</a:t>
            </a:r>
            <a:r>
              <a:rPr lang="en-US" sz="3200" dirty="0" smtClean="0"/>
              <a:t>”</a:t>
            </a:r>
            <a:r>
              <a:rPr lang="ru-RU" sz="3200" dirty="0" smtClean="0"/>
              <a:t> </a:t>
            </a:r>
            <a:r>
              <a:rPr lang="en-US" sz="3200" dirty="0"/>
              <a:t>(1964 – 1985) </a:t>
            </a:r>
            <a:endParaRPr lang="ru-RU" sz="3200" dirty="0" smtClean="0"/>
          </a:p>
          <a:p>
            <a:r>
              <a:rPr lang="ru-RU" sz="3200" dirty="0" smtClean="0"/>
              <a:t>Период </a:t>
            </a:r>
            <a:r>
              <a:rPr lang="en-US" sz="3200" dirty="0" smtClean="0"/>
              <a:t>“</a:t>
            </a:r>
            <a:r>
              <a:rPr lang="ru-RU" sz="3200" dirty="0" smtClean="0"/>
              <a:t>перестройки и </a:t>
            </a:r>
            <a:r>
              <a:rPr lang="ru-RU" sz="3200" dirty="0"/>
              <a:t>г</a:t>
            </a:r>
            <a:r>
              <a:rPr lang="ru-RU" sz="3200" dirty="0" smtClean="0"/>
              <a:t>ласности</a:t>
            </a:r>
            <a:r>
              <a:rPr lang="en-US" sz="3200" dirty="0" smtClean="0"/>
              <a:t>”</a:t>
            </a:r>
            <a:r>
              <a:rPr lang="en-US" sz="3200" dirty="0"/>
              <a:t> (1985 – 1991) </a:t>
            </a:r>
            <a:endParaRPr lang="ru-RU" sz="3200" dirty="0" smtClean="0"/>
          </a:p>
          <a:p>
            <a:r>
              <a:rPr lang="ru-RU" sz="3200" dirty="0" smtClean="0"/>
              <a:t>Распад СССР 1991 г.</a:t>
            </a:r>
          </a:p>
          <a:p>
            <a:pPr marL="0" indent="0">
              <a:buNone/>
            </a:pPr>
            <a:endParaRPr lang="en-US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568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/>
              <a:t>Внешняя политика СССР в период </a:t>
            </a:r>
            <a:r>
              <a:rPr lang="en-US" sz="3600" b="1" dirty="0" smtClean="0"/>
              <a:t>“</a:t>
            </a:r>
            <a:r>
              <a:rPr lang="ru-RU" sz="3600" b="1" dirty="0" smtClean="0"/>
              <a:t>оттепели</a:t>
            </a:r>
            <a:r>
              <a:rPr lang="en-US" sz="3600" b="1" dirty="0" smtClean="0"/>
              <a:t>”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76400" y="1938528"/>
            <a:ext cx="10515600" cy="435133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Три направления: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</a:t>
            </a:r>
          </a:p>
          <a:p>
            <a:r>
              <a:rPr lang="ru-RU" dirty="0" smtClean="0"/>
              <a:t>Отношения с социалистическими странами</a:t>
            </a:r>
          </a:p>
          <a:p>
            <a:r>
              <a:rPr lang="ru-RU" dirty="0" smtClean="0"/>
              <a:t>Отношения с капиталистическими странами, в т. ч. США</a:t>
            </a:r>
          </a:p>
          <a:p>
            <a:r>
              <a:rPr lang="ru-RU" dirty="0" smtClean="0"/>
              <a:t>Отношения с </a:t>
            </a:r>
            <a:r>
              <a:rPr lang="en-US" dirty="0" smtClean="0"/>
              <a:t>“</a:t>
            </a:r>
            <a:r>
              <a:rPr lang="ru-RU" dirty="0" smtClean="0"/>
              <a:t>третьими</a:t>
            </a:r>
            <a:r>
              <a:rPr lang="en-US" dirty="0" smtClean="0"/>
              <a:t>” </a:t>
            </a:r>
            <a:r>
              <a:rPr lang="ru-RU" dirty="0" smtClean="0"/>
              <a:t>странами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304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Недовольство </a:t>
            </a:r>
            <a:r>
              <a:rPr lang="ru-RU" sz="3200" dirty="0"/>
              <a:t>политикой Хрущёва</a:t>
            </a:r>
            <a:br>
              <a:rPr lang="ru-RU" sz="3200" dirty="0"/>
            </a:b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9639" y="1572768"/>
            <a:ext cx="10515600" cy="4351337"/>
          </a:xfrm>
        </p:spPr>
        <p:txBody>
          <a:bodyPr>
            <a:normAutofit/>
          </a:bodyPr>
          <a:lstStyle/>
          <a:p>
            <a:r>
              <a:rPr lang="ru-RU" dirty="0" smtClean="0"/>
              <a:t>Народ недоволен ростом цен на продукты и очередями</a:t>
            </a:r>
          </a:p>
          <a:p>
            <a:r>
              <a:rPr lang="ru-RU" dirty="0" smtClean="0"/>
              <a:t>Партийное руководство недовольно административными и кадровыми р</a:t>
            </a:r>
            <a:r>
              <a:rPr lang="cs-CZ" dirty="0" smtClean="0"/>
              <a:t>e</a:t>
            </a:r>
            <a:r>
              <a:rPr lang="ru-RU" dirty="0" smtClean="0"/>
              <a:t>формами</a:t>
            </a:r>
          </a:p>
          <a:p>
            <a:r>
              <a:rPr lang="ru-RU" dirty="0" smtClean="0"/>
              <a:t>Октябрь 1964 г. – тайный пленум ЦК КПСС -</a:t>
            </a:r>
            <a:r>
              <a:rPr lang="en-US" dirty="0" smtClean="0"/>
              <a:t>-&gt;    </a:t>
            </a:r>
            <a:endParaRPr lang="ru-RU" dirty="0" smtClean="0"/>
          </a:p>
          <a:p>
            <a:r>
              <a:rPr lang="ru-RU" dirty="0"/>
              <a:t>Отставка </a:t>
            </a:r>
            <a:r>
              <a:rPr lang="ru-RU" dirty="0" smtClean="0"/>
              <a:t>Хрущёва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Первым секретарём ЦК КПСС стал </a:t>
            </a:r>
            <a:r>
              <a:rPr lang="ru-RU" b="1" dirty="0" smtClean="0"/>
              <a:t>Л. И. Брежнев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1898" y="2999232"/>
            <a:ext cx="2930774" cy="357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0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Внутренняя политика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45127" y="1691322"/>
            <a:ext cx="10515600" cy="4351337"/>
          </a:xfrm>
        </p:spPr>
        <p:txBody>
          <a:bodyPr/>
          <a:lstStyle/>
          <a:p>
            <a:r>
              <a:rPr lang="ru-RU" dirty="0"/>
              <a:t>Усиление контроля коммунистической партии за всеми сферами жизни </a:t>
            </a:r>
            <a:r>
              <a:rPr lang="ru-RU" dirty="0" smtClean="0"/>
              <a:t>общества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 smtClean="0"/>
              <a:t>Укрепление позиции партийного руководства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Расцвет коррупции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У партийных чиновников были свои магазины, места отдыха, парикмахерские, ателье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390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/>
              <a:t>Неосталинизм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2064" y="1691322"/>
            <a:ext cx="6621374" cy="435133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С 1965 года снова высоко оценивается роль Сталина в победе в ВОВ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Исчезает критика культа личности Сталина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О материалах ХХ съезда больше не говорят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Новый курс означал реабилитацию Сталина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В литературе, кино появляется образ Сталина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как мудрого руководителя, думающего о своём народе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3438" y="1691322"/>
            <a:ext cx="4961026" cy="382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4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Пик могущества КГБ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45127" y="1828800"/>
            <a:ext cx="7945305" cy="4351337"/>
          </a:xfrm>
        </p:spPr>
        <p:txBody>
          <a:bodyPr/>
          <a:lstStyle/>
          <a:p>
            <a:r>
              <a:rPr lang="ru-RU" dirty="0" smtClean="0"/>
              <a:t>Увеличилось финансирование</a:t>
            </a:r>
          </a:p>
          <a:p>
            <a:r>
              <a:rPr lang="ru-RU" dirty="0" smtClean="0"/>
              <a:t>Был создан отдел КГБ по борьбе с инакомыслием и диссидентством</a:t>
            </a:r>
          </a:p>
          <a:p>
            <a:r>
              <a:rPr lang="ru-RU" dirty="0" smtClean="0"/>
              <a:t>Сотрудники КГБ работали на всех предприятиях и во всех сферах общественной жизни</a:t>
            </a:r>
          </a:p>
          <a:p>
            <a:r>
              <a:rPr lang="ru-RU" dirty="0" smtClean="0"/>
              <a:t>Прослушиваются телефонные разговоры, поощряются доносы</a:t>
            </a:r>
          </a:p>
          <a:p>
            <a:r>
              <a:rPr lang="ru-RU" dirty="0" smtClean="0"/>
              <a:t>Наиболее ярких диссидентов отправляли в психиатрические лечебницы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3728" y="1691322"/>
            <a:ext cx="2771775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8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Конституция 1977 года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45127" y="1828800"/>
            <a:ext cx="8323257" cy="4351337"/>
          </a:xfrm>
        </p:spPr>
        <p:txBody>
          <a:bodyPr/>
          <a:lstStyle/>
          <a:p>
            <a:r>
              <a:rPr lang="ru-RU" dirty="0" smtClean="0"/>
              <a:t>Понятия </a:t>
            </a:r>
            <a:r>
              <a:rPr lang="en-US" dirty="0" smtClean="0"/>
              <a:t>“</a:t>
            </a:r>
            <a:r>
              <a:rPr lang="ru-RU" dirty="0" smtClean="0"/>
              <a:t>развитой социализм</a:t>
            </a:r>
            <a:r>
              <a:rPr lang="en-US" dirty="0" smtClean="0"/>
              <a:t>”</a:t>
            </a:r>
            <a:r>
              <a:rPr lang="ru-RU" dirty="0" smtClean="0"/>
              <a:t>, </a:t>
            </a:r>
            <a:r>
              <a:rPr lang="en-US" dirty="0" smtClean="0"/>
              <a:t>“</a:t>
            </a:r>
            <a:r>
              <a:rPr lang="ru-RU" dirty="0" smtClean="0"/>
              <a:t>советский народ</a:t>
            </a:r>
            <a:r>
              <a:rPr lang="en-US" dirty="0" smtClean="0"/>
              <a:t>”</a:t>
            </a:r>
            <a:endParaRPr lang="ru-RU" dirty="0" smtClean="0"/>
          </a:p>
          <a:p>
            <a:r>
              <a:rPr lang="ru-RU" dirty="0" smtClean="0"/>
              <a:t>Отсутствие заверений о скором построении коммунизма</a:t>
            </a:r>
          </a:p>
          <a:p>
            <a:r>
              <a:rPr lang="ru-RU" dirty="0" smtClean="0"/>
              <a:t>Обосновывалась ведущая роль коммунистической партии в руководстве государством и обществом</a:t>
            </a:r>
          </a:p>
          <a:p>
            <a:r>
              <a:rPr lang="ru-RU" dirty="0" smtClean="0"/>
              <a:t>Декларировались права граждан на отдых, бесплатное лечение и образование</a:t>
            </a:r>
          </a:p>
          <a:p>
            <a:r>
              <a:rPr lang="ru-RU" dirty="0" smtClean="0"/>
              <a:t>Провозглашалась свобода слова, демонстраций, вероисповедания (на самом деле не соблюдалось)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8784" y="1691322"/>
            <a:ext cx="2473071" cy="372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9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008057" y="0"/>
            <a:ext cx="10515600" cy="1325562"/>
          </a:xfrm>
        </p:spPr>
        <p:txBody>
          <a:bodyPr/>
          <a:lstStyle/>
          <a:p>
            <a:pPr algn="ctr"/>
            <a:r>
              <a:rPr lang="ru-RU" b="1" dirty="0" smtClean="0"/>
              <a:t>Возвеличивание Брежнева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45127" y="1487424"/>
            <a:ext cx="10515600" cy="514502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В</a:t>
            </a:r>
            <a:r>
              <a:rPr lang="ru-RU" dirty="0" smtClean="0"/>
              <a:t>ысокие звания (маршал)</a:t>
            </a:r>
          </a:p>
          <a:p>
            <a:r>
              <a:rPr lang="ru-RU" dirty="0" smtClean="0"/>
              <a:t>Высокие награды</a:t>
            </a:r>
          </a:p>
          <a:p>
            <a:r>
              <a:rPr lang="ru-RU" dirty="0" smtClean="0"/>
              <a:t>Овации перед каждым выступлением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2400" i="1" dirty="0" smtClean="0"/>
              <a:t>Происходит как бы возрождение культа личности, но старый, больной и практически недееспособный лидер вызывал в обществе презрение и жалость, слагались анекдоты.</a:t>
            </a:r>
          </a:p>
          <a:p>
            <a:endParaRPr lang="ru-RU" dirty="0" smtClean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5900" y="518160"/>
            <a:ext cx="3744976" cy="459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44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Ю. В. Андропов </a:t>
            </a:r>
            <a:br>
              <a:rPr lang="ru-RU" b="1" dirty="0" smtClean="0"/>
            </a:br>
            <a:r>
              <a:rPr lang="ru-RU" sz="3200" dirty="0" smtClean="0"/>
              <a:t>(ноябрь 1</a:t>
            </a:r>
            <a:r>
              <a:rPr lang="en-US" sz="3200" dirty="0" smtClean="0"/>
              <a:t>983 – </a:t>
            </a:r>
            <a:r>
              <a:rPr lang="ru-RU" sz="3200" dirty="0" smtClean="0"/>
              <a:t>февраль </a:t>
            </a:r>
            <a:r>
              <a:rPr lang="en-US" sz="3200" dirty="0" smtClean="0"/>
              <a:t>1984</a:t>
            </a:r>
            <a:r>
              <a:rPr lang="ru-RU" sz="3200" dirty="0" smtClean="0"/>
              <a:t> гг.)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45127" y="2870200"/>
            <a:ext cx="10515600" cy="4351337"/>
          </a:xfrm>
        </p:spPr>
        <p:txBody>
          <a:bodyPr/>
          <a:lstStyle/>
          <a:p>
            <a:r>
              <a:rPr lang="ru-RU" dirty="0" smtClean="0"/>
              <a:t>Борьба с коррупцией</a:t>
            </a:r>
          </a:p>
          <a:p>
            <a:r>
              <a:rPr lang="ru-RU" dirty="0" smtClean="0"/>
              <a:t>Укрепление трудовой дисциплины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300" y="759905"/>
            <a:ext cx="3844925" cy="542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32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К. У. Черненко </a:t>
            </a:r>
            <a:r>
              <a:rPr lang="ru-RU" sz="3200" dirty="0" smtClean="0"/>
              <a:t>(</a:t>
            </a:r>
            <a:r>
              <a:rPr lang="ru-RU" sz="3200" dirty="0"/>
              <a:t>февраль </a:t>
            </a:r>
            <a:r>
              <a:rPr lang="en-US" sz="3200" dirty="0"/>
              <a:t>1984</a:t>
            </a:r>
            <a:r>
              <a:rPr lang="ru-RU" sz="3200" dirty="0"/>
              <a:t> </a:t>
            </a:r>
            <a:r>
              <a:rPr lang="ru-RU" sz="3200" dirty="0" smtClean="0"/>
              <a:t>– март 1985 гг.)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45127" y="1828800"/>
            <a:ext cx="6104313" cy="435133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dirty="0" smtClean="0"/>
              <a:t>Личный друг Л. И. Брежнева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Вернул чиновников, разжалованных Ю. В. Андроповым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Возвращение к пропаганде успехов социализма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8551" y="1828800"/>
            <a:ext cx="2932176" cy="361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516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целом в период 1964 – 1985 гг.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/>
              <a:t>р</a:t>
            </a:r>
            <a:r>
              <a:rPr lang="ru-RU" sz="3600" dirty="0" smtClean="0"/>
              <a:t>уководство страны фактически законсервировало политическую и экономическую систему общества, исключив возможность радикальных перемен.</a:t>
            </a:r>
          </a:p>
          <a:p>
            <a:pPr marL="0" indent="0">
              <a:buNone/>
            </a:pPr>
            <a:endParaRPr lang="ru-RU" sz="3600" dirty="0"/>
          </a:p>
          <a:p>
            <a:pPr marL="0" indent="0">
              <a:buNone/>
            </a:pPr>
            <a:r>
              <a:rPr lang="ru-RU" sz="3600" dirty="0" smtClean="0"/>
              <a:t>Этот этап впоследствии был назван </a:t>
            </a:r>
            <a:r>
              <a:rPr lang="ru-RU" sz="3600" b="1" i="1" dirty="0" smtClean="0"/>
              <a:t>эпохой застоя.</a:t>
            </a:r>
            <a:endParaRPr lang="cs-CZ" sz="3600" b="1" i="1" dirty="0"/>
          </a:p>
        </p:txBody>
      </p:sp>
    </p:spTree>
    <p:extLst>
      <p:ext uri="{BB962C8B-B14F-4D97-AF65-F5344CB8AC3E}">
        <p14:creationId xmlns:p14="http://schemas.microsoft.com/office/powerpoint/2010/main" val="2774652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/>
              <a:t>Внутренние задачи СССР в </a:t>
            </a:r>
            <a:r>
              <a:rPr lang="en-US" b="1" dirty="0" smtClean="0"/>
              <a:t>1945 – 1953 </a:t>
            </a:r>
            <a:r>
              <a:rPr lang="ru-RU" b="1" dirty="0" smtClean="0"/>
              <a:t>гг.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7900" y="2282825"/>
            <a:ext cx="8439150" cy="32988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4000" dirty="0" smtClean="0"/>
              <a:t>Восстановление промышленности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4000" dirty="0" smtClean="0"/>
              <a:t>Восстановление сельского хозяйства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4000" dirty="0" smtClean="0"/>
              <a:t>Денежная реформа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94840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Экономика в период застоя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dirty="0" smtClean="0"/>
              <a:t>Был проведён ряд реформ в промышленности и сельском хозяйстве, но они оказались неэффективными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СССР стал мировым лидером по импорту зерна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 конца 7О-х гг. СССР принципиально отстаёт в экономическом развитии от развитых стран Запада, не вступив в новый этап НТР, связанный с внедрением компьютеров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60763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Социальная сфера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0832" y="1828800"/>
            <a:ext cx="11314175" cy="43513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Экономические трудности отразились на социальной сфере</a:t>
            </a:r>
          </a:p>
          <a:p>
            <a:pPr marL="0" indent="0">
              <a:buNone/>
            </a:pP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Диспропорция между количеством денег у населения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и предложением услуг, продуктов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Хронический дефицит товаров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Повышение цен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Введение карточной системы на продукты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976" y="3676660"/>
            <a:ext cx="5145024" cy="318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794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82066" cy="35478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066" y="3421162"/>
            <a:ext cx="6109934" cy="343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747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Внешняя политика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200000"/>
              </a:lnSpc>
            </a:pPr>
            <a:r>
              <a:rPr lang="ru-RU" dirty="0" smtClean="0"/>
              <a:t>Сохранить </a:t>
            </a:r>
            <a:r>
              <a:rPr lang="en-US" dirty="0" smtClean="0"/>
              <a:t>“</a:t>
            </a:r>
            <a:r>
              <a:rPr lang="ru-RU" dirty="0" smtClean="0"/>
              <a:t>социалистический лагерь</a:t>
            </a:r>
            <a:r>
              <a:rPr lang="en-US" dirty="0" smtClean="0"/>
              <a:t>”</a:t>
            </a:r>
            <a:endParaRPr lang="ru-RU" dirty="0" smtClean="0"/>
          </a:p>
          <a:p>
            <a:pPr>
              <a:lnSpc>
                <a:spcPct val="200000"/>
              </a:lnSpc>
            </a:pPr>
            <a:r>
              <a:rPr lang="ru-RU" dirty="0" smtClean="0"/>
              <a:t>Реализовать концепцию </a:t>
            </a:r>
            <a:r>
              <a:rPr lang="en-US" dirty="0" smtClean="0"/>
              <a:t>“</a:t>
            </a:r>
            <a:r>
              <a:rPr lang="ru-RU" dirty="0" smtClean="0"/>
              <a:t>мирного сосуществования</a:t>
            </a:r>
            <a:r>
              <a:rPr lang="en-US" dirty="0" smtClean="0"/>
              <a:t>”</a:t>
            </a:r>
            <a:r>
              <a:rPr lang="ru-RU" dirty="0" smtClean="0"/>
              <a:t> с капиталистическими странами</a:t>
            </a:r>
          </a:p>
          <a:p>
            <a:pPr>
              <a:lnSpc>
                <a:spcPct val="200000"/>
              </a:lnSpc>
            </a:pPr>
            <a:r>
              <a:rPr lang="ru-RU" dirty="0" smtClean="0"/>
              <a:t>Поддерживать </a:t>
            </a:r>
            <a:r>
              <a:rPr lang="en-US" dirty="0" smtClean="0"/>
              <a:t>“</a:t>
            </a:r>
            <a:r>
              <a:rPr lang="ru-RU" dirty="0" smtClean="0"/>
              <a:t>прогрессивные</a:t>
            </a:r>
            <a:r>
              <a:rPr lang="en-US" dirty="0" smtClean="0"/>
              <a:t>”</a:t>
            </a:r>
            <a:r>
              <a:rPr lang="ru-RU" dirty="0" smtClean="0"/>
              <a:t> движения и режимы во всём мире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73411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5126" y="0"/>
            <a:ext cx="10810425" cy="1325562"/>
          </a:xfrm>
        </p:spPr>
        <p:txBody>
          <a:bodyPr/>
          <a:lstStyle/>
          <a:p>
            <a:pPr algn="ctr"/>
            <a:r>
              <a:rPr lang="ru-RU" b="1" dirty="0" smtClean="0"/>
              <a:t>Внешняя политика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45126" y="1249044"/>
            <a:ext cx="10515600" cy="5383404"/>
          </a:xfrm>
        </p:spPr>
        <p:txBody>
          <a:bodyPr>
            <a:normAutofit/>
          </a:bodyPr>
          <a:lstStyle/>
          <a:p>
            <a:r>
              <a:rPr lang="ru-RU" dirty="0" smtClean="0"/>
              <a:t>Доктрина Брежнева – концепция ограниченного суверенитета – жёсткий контроль над странами Восточной Европы.</a:t>
            </a:r>
          </a:p>
          <a:p>
            <a:r>
              <a:rPr lang="ru-RU" dirty="0" smtClean="0"/>
              <a:t>Ввод советских войск в Чехословакию, 1968 г.</a:t>
            </a:r>
          </a:p>
          <a:p>
            <a:r>
              <a:rPr lang="ru-RU" dirty="0" smtClean="0"/>
              <a:t>Жёсткая конфронтация с Китаем, прекращение культурных и экономических отношений</a:t>
            </a:r>
          </a:p>
          <a:p>
            <a:r>
              <a:rPr lang="ru-RU" dirty="0" smtClean="0"/>
              <a:t>Участие в войне во Вьетнаме</a:t>
            </a:r>
          </a:p>
          <a:p>
            <a:r>
              <a:rPr lang="ru-RU" dirty="0" smtClean="0"/>
              <a:t>Снижение напряжения с США (договора об ограничении вооружений), затем усиление напряжения (размещение в Европе ракет обеими сторонами, размещение оружия в космосе)</a:t>
            </a:r>
          </a:p>
          <a:p>
            <a:r>
              <a:rPr lang="ru-RU" dirty="0" smtClean="0"/>
              <a:t>Ввод советских войск в Афганистан, 1979 г.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3886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Кризис общества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</a:t>
            </a:r>
            <a:r>
              <a:rPr lang="ru-RU" dirty="0" smtClean="0"/>
              <a:t> экономике – отставание от западных стран</a:t>
            </a:r>
          </a:p>
          <a:p>
            <a:r>
              <a:rPr lang="ru-RU" dirty="0"/>
              <a:t>во внешней политике – крайняя конфронтация с Западом</a:t>
            </a:r>
          </a:p>
          <a:p>
            <a:r>
              <a:rPr lang="ru-RU" dirty="0" smtClean="0"/>
              <a:t>в культурной жизни – жёсткая цензура, двойственность культуры (официальная и неофициальная)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Возникла острая необходимость перемен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05523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9995" y="809784"/>
            <a:ext cx="5473515" cy="1325562"/>
          </a:xfrm>
        </p:spPr>
        <p:txBody>
          <a:bodyPr/>
          <a:lstStyle/>
          <a:p>
            <a:pPr algn="ctr"/>
            <a:r>
              <a:rPr lang="ru-RU" dirty="0" smtClean="0"/>
              <a:t>М. С. Горбачёв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4240" y="831612"/>
            <a:ext cx="4332732" cy="52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939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Программа модернизации: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45127" y="2506663"/>
            <a:ext cx="10515600" cy="4351337"/>
          </a:xfrm>
        </p:spPr>
        <p:txBody>
          <a:bodyPr/>
          <a:lstStyle/>
          <a:p>
            <a:r>
              <a:rPr lang="ru-RU" b="1" dirty="0" smtClean="0"/>
              <a:t>Гласность</a:t>
            </a:r>
            <a:r>
              <a:rPr lang="ru-RU" dirty="0" smtClean="0"/>
              <a:t> – цель: сделать достоянием общественности внутренние проблемы страны</a:t>
            </a:r>
          </a:p>
          <a:p>
            <a:r>
              <a:rPr lang="ru-RU" b="1" dirty="0"/>
              <a:t>Перестройка</a:t>
            </a:r>
            <a:r>
              <a:rPr lang="ru-RU" dirty="0"/>
              <a:t> – стремление к реконструкции не только экономики, но и всего общественного порядка</a:t>
            </a:r>
            <a:endParaRPr lang="cs-CZ" b="1" dirty="0"/>
          </a:p>
          <a:p>
            <a:r>
              <a:rPr lang="ru-RU" b="1" dirty="0" smtClean="0"/>
              <a:t>Ускорение</a:t>
            </a:r>
            <a:r>
              <a:rPr lang="ru-RU" dirty="0" smtClean="0"/>
              <a:t> – призыв ускорить темпы экономического развития страны</a:t>
            </a:r>
          </a:p>
        </p:txBody>
      </p:sp>
    </p:spTree>
    <p:extLst>
      <p:ext uri="{BB962C8B-B14F-4D97-AF65-F5344CB8AC3E}">
        <p14:creationId xmlns:p14="http://schemas.microsoft.com/office/powerpoint/2010/main" val="32662595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Основные направления </a:t>
            </a:r>
            <a:br>
              <a:rPr lang="ru-RU" b="1" dirty="0" smtClean="0"/>
            </a:br>
            <a:r>
              <a:rPr lang="ru-RU" b="1" dirty="0" smtClean="0"/>
              <a:t>внутриполитических реформ:</a:t>
            </a:r>
            <a:br>
              <a:rPr lang="ru-RU" b="1" dirty="0" smtClean="0"/>
            </a:b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Возрождение местного самоуправления</a:t>
            </a:r>
          </a:p>
          <a:p>
            <a:r>
              <a:rPr lang="ru-RU" dirty="0" smtClean="0"/>
              <a:t>Политический плюрализм</a:t>
            </a:r>
          </a:p>
          <a:p>
            <a:r>
              <a:rPr lang="ru-RU" dirty="0" smtClean="0"/>
              <a:t>Создание правового государства, базирующегося на принципах разделения властей, парламентаризме и правах человека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389" y="4120895"/>
            <a:ext cx="3216687" cy="252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211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Новый законодательный орган, 1988 г.: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45127" y="2401824"/>
            <a:ext cx="10881360" cy="4351337"/>
          </a:xfrm>
        </p:spPr>
        <p:txBody>
          <a:bodyPr/>
          <a:lstStyle/>
          <a:p>
            <a:r>
              <a:rPr lang="ru-RU" dirty="0" smtClean="0"/>
              <a:t>Съезд народных депутатов СССР (и соответствующие республиканские съезды) – высший орган законодательной власти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9476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682752"/>
            <a:ext cx="10920153" cy="13255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>Для восстановления промышленности требовалось:</a:t>
            </a:r>
            <a:r>
              <a:rPr lang="ru-RU" dirty="0" smtClean="0"/>
              <a:t/>
            </a:r>
            <a:br>
              <a:rPr lang="ru-RU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20031" y="1896491"/>
            <a:ext cx="10920153" cy="4577461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60000"/>
              </a:lnSpc>
            </a:pPr>
            <a:r>
              <a:rPr lang="ru-RU" sz="3600" dirty="0" smtClean="0"/>
              <a:t>Демилитаризация – </a:t>
            </a:r>
            <a:r>
              <a:rPr lang="ru-RU" sz="3600" i="1" dirty="0" smtClean="0"/>
              <a:t>завершилась к 1946 – 1947 гг.</a:t>
            </a:r>
          </a:p>
          <a:p>
            <a:pPr>
              <a:lnSpc>
                <a:spcPct val="160000"/>
              </a:lnSpc>
            </a:pPr>
            <a:r>
              <a:rPr lang="ru-RU" sz="3600" dirty="0" smtClean="0"/>
              <a:t>Восстановление разрушенных предприятий на оккупированных территориях</a:t>
            </a:r>
          </a:p>
          <a:p>
            <a:pPr>
              <a:lnSpc>
                <a:spcPct val="160000"/>
              </a:lnSpc>
            </a:pPr>
            <a:r>
              <a:rPr lang="ru-RU" sz="3600" dirty="0" smtClean="0"/>
              <a:t>Строительство новых предприятий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3600" i="1" dirty="0" smtClean="0"/>
              <a:t>В целом промышленность была восстановлена к 1947 году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06716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Новые политические законы: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 правах граждан на судебное обжалование действия администрации</a:t>
            </a:r>
          </a:p>
          <a:p>
            <a:r>
              <a:rPr lang="ru-RU" dirty="0" smtClean="0"/>
              <a:t>О свободе прессы и средств массовой информации</a:t>
            </a:r>
          </a:p>
          <a:p>
            <a:r>
              <a:rPr lang="ru-RU" dirty="0" smtClean="0"/>
              <a:t>Об общественных организациях</a:t>
            </a:r>
          </a:p>
          <a:p>
            <a:r>
              <a:rPr lang="ru-RU" dirty="0" smtClean="0"/>
              <a:t>О свободном въезде и выезде из СССР</a:t>
            </a:r>
          </a:p>
          <a:p>
            <a:r>
              <a:rPr lang="ru-RU" dirty="0" smtClean="0"/>
              <a:t>Отменены статьи за антисоветскую пропаганду, санкции в отношении религии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3546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I</a:t>
            </a:r>
            <a:r>
              <a:rPr lang="ru-RU" b="1" dirty="0"/>
              <a:t> </a:t>
            </a:r>
            <a:r>
              <a:rPr lang="ru-RU" b="1" dirty="0" smtClean="0"/>
              <a:t>съезд народных депутатов </a:t>
            </a:r>
            <a:r>
              <a:rPr lang="ru-RU" sz="3200" b="1" dirty="0" smtClean="0"/>
              <a:t>(май-июнь 1989 г.)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 съезде сформировалась оппозиция, лидерами которой стали А. Д. Сахаров и Б. Н. Ельцин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723" y="3035808"/>
            <a:ext cx="3180927" cy="382219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9006" y="3035808"/>
            <a:ext cx="3001721" cy="38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32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II</a:t>
            </a:r>
            <a:r>
              <a:rPr lang="ru-RU" b="1" dirty="0" smtClean="0"/>
              <a:t> </a:t>
            </a:r>
            <a:r>
              <a:rPr lang="ru-RU" b="1" dirty="0"/>
              <a:t>съезд народных депутатов </a:t>
            </a:r>
            <a:r>
              <a:rPr lang="ru-RU" sz="3200" b="1" dirty="0" smtClean="0"/>
              <a:t>(декабрь 1989 </a:t>
            </a:r>
            <a:r>
              <a:rPr lang="ru-RU" sz="3200" b="1" dirty="0"/>
              <a:t>г.)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91431" y="2084832"/>
            <a:ext cx="10515600" cy="4351337"/>
          </a:xfrm>
        </p:spPr>
        <p:txBody>
          <a:bodyPr/>
          <a:lstStyle/>
          <a:p>
            <a:r>
              <a:rPr lang="ru-RU" dirty="0" smtClean="0"/>
              <a:t>Принятие новой демократической платформы</a:t>
            </a:r>
          </a:p>
          <a:p>
            <a:r>
              <a:rPr lang="ru-RU" dirty="0" smtClean="0"/>
              <a:t>Признание многопартийности</a:t>
            </a:r>
          </a:p>
          <a:p>
            <a:r>
              <a:rPr lang="ru-RU" dirty="0" smtClean="0"/>
              <a:t>Признание политического плюрализма</a:t>
            </a:r>
          </a:p>
          <a:p>
            <a:r>
              <a:rPr lang="ru-RU" dirty="0" smtClean="0"/>
              <a:t>Введение новой должности – </a:t>
            </a:r>
            <a:r>
              <a:rPr lang="ru-RU" b="1" dirty="0" smtClean="0"/>
              <a:t>Президент СССР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431" y="4659122"/>
            <a:ext cx="3858768" cy="21705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135" y="4659122"/>
            <a:ext cx="3913896" cy="219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911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II</a:t>
            </a:r>
            <a:r>
              <a:rPr lang="en-US" b="1" dirty="0"/>
              <a:t>I</a:t>
            </a:r>
            <a:r>
              <a:rPr lang="ru-RU" b="1" dirty="0" smtClean="0"/>
              <a:t> </a:t>
            </a:r>
            <a:r>
              <a:rPr lang="ru-RU" b="1" dirty="0"/>
              <a:t>съезд народных депутатов </a:t>
            </a:r>
            <a:r>
              <a:rPr lang="ru-RU" sz="3200" b="1" dirty="0" smtClean="0"/>
              <a:t>(март 199</a:t>
            </a:r>
            <a:r>
              <a:rPr lang="en-US" sz="3200" b="1" dirty="0" smtClean="0"/>
              <a:t>0</a:t>
            </a:r>
            <a:r>
              <a:rPr lang="ru-RU" sz="3200" b="1" dirty="0" smtClean="0"/>
              <a:t> </a:t>
            </a:r>
            <a:r>
              <a:rPr lang="ru-RU" sz="3200" b="1" dirty="0"/>
              <a:t>г.)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Отмена 6 статьи Конституции о главенствующей роли КПСС</a:t>
            </a:r>
          </a:p>
          <a:p>
            <a:r>
              <a:rPr lang="ru-RU" dirty="0" smtClean="0"/>
              <a:t>Избрание Президента СССР – </a:t>
            </a:r>
            <a:r>
              <a:rPr lang="en-US" dirty="0" smtClean="0"/>
              <a:t>60% </a:t>
            </a:r>
            <a:r>
              <a:rPr lang="ru-RU" dirty="0" smtClean="0"/>
              <a:t>получил </a:t>
            </a:r>
            <a:r>
              <a:rPr lang="ru-RU" b="1" dirty="0" smtClean="0"/>
              <a:t>М. С. Горбачёв</a:t>
            </a:r>
            <a:endParaRPr lang="cs-CZ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016" y="3072384"/>
            <a:ext cx="5051155" cy="324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711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Борьба за власть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45127" y="2316480"/>
            <a:ext cx="10515600" cy="4351337"/>
          </a:xfrm>
        </p:spPr>
        <p:txBody>
          <a:bodyPr/>
          <a:lstStyle/>
          <a:p>
            <a:r>
              <a:rPr lang="ru-RU" dirty="0" smtClean="0"/>
              <a:t>В руководстве КПСС участились нападки на М. С. Горбачёва и перестроечный курс</a:t>
            </a:r>
          </a:p>
          <a:p>
            <a:r>
              <a:rPr lang="ru-RU" dirty="0" smtClean="0"/>
              <a:t>Горбачёв теряет популярность и в партии и в обществе</a:t>
            </a:r>
          </a:p>
          <a:p>
            <a:r>
              <a:rPr lang="ru-RU" dirty="0" smtClean="0"/>
              <a:t>В апреле и июле 1991 г. ряд членов ЦК потребовали его отставки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89255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Направления развития экономики: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Научно-техническая революция</a:t>
            </a:r>
          </a:p>
          <a:p>
            <a:r>
              <a:rPr lang="ru-RU" dirty="0" smtClean="0"/>
              <a:t>Технологическое перевооружение машиностроения</a:t>
            </a:r>
          </a:p>
          <a:p>
            <a:r>
              <a:rPr lang="ru-RU" dirty="0" smtClean="0"/>
              <a:t>Активизация </a:t>
            </a:r>
            <a:r>
              <a:rPr lang="cs-CZ" dirty="0" smtClean="0"/>
              <a:t>„</a:t>
            </a:r>
            <a:r>
              <a:rPr lang="ru-RU" dirty="0" smtClean="0"/>
              <a:t>человеческого фактора</a:t>
            </a:r>
            <a:r>
              <a:rPr lang="cs-CZ" dirty="0" smtClean="0"/>
              <a:t>“</a:t>
            </a:r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r>
              <a:rPr lang="ru-RU" i="1" dirty="0" smtClean="0"/>
              <a:t>Ставка на энтузиазм, не подкреплённая необходимой техникой и квалификацией работников, приводила не к ускорению развития, а к многочисленным авариям. Крупнейшая из них – авария на Чернобыльской АЭС, 1986 г.</a:t>
            </a:r>
          </a:p>
        </p:txBody>
      </p:sp>
    </p:spTree>
    <p:extLst>
      <p:ext uri="{BB962C8B-B14F-4D97-AF65-F5344CB8AC3E}">
        <p14:creationId xmlns:p14="http://schemas.microsoft.com/office/powerpoint/2010/main" val="29877354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Административные кампании: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Борьба с алкоголизмом</a:t>
            </a: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6045200" y="1828800"/>
            <a:ext cx="58420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Борьба с </a:t>
            </a:r>
            <a:r>
              <a:rPr lang="cs-CZ" dirty="0" smtClean="0"/>
              <a:t>„</a:t>
            </a:r>
            <a:r>
              <a:rPr lang="ru-RU" dirty="0" smtClean="0"/>
              <a:t>нетрудовыми доходами</a:t>
            </a:r>
            <a:r>
              <a:rPr lang="cs-CZ" dirty="0" smtClean="0"/>
              <a:t>“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599" y="2667634"/>
            <a:ext cx="2409825" cy="351250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5800" y="2667634"/>
            <a:ext cx="2329721" cy="351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125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Экономическая реформа, 1987 г.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3984" y="1828800"/>
            <a:ext cx="10911839" cy="4351337"/>
          </a:xfrm>
        </p:spPr>
        <p:txBody>
          <a:bodyPr/>
          <a:lstStyle/>
          <a:p>
            <a:r>
              <a:rPr lang="ru-RU" dirty="0" smtClean="0"/>
              <a:t>Расширены права предприятий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Государственный план заменялся госзаказом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В сельском хозяйстве возникали, кроме колхозов и совхозов, аграрные комбинаты, арендные коллективы, фермерские хозяйства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12160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Новые экономические законы: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 кооперации</a:t>
            </a:r>
          </a:p>
          <a:p>
            <a:r>
              <a:rPr lang="ru-RU" dirty="0" smtClean="0"/>
              <a:t>Об индивидуальной трудовой деятельности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Возникла возможность частного предпринимательства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Новая цель экономической реформы – переход к рыночной экономике. 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Постепенно проходила приватизация объектов гос. Собственности, учреждение банков, АО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04164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Ухудшение экономической ситуации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Сокращение объёмов производства в сельском хозяйстве и промышленности</a:t>
            </a:r>
          </a:p>
          <a:p>
            <a:r>
              <a:rPr lang="ru-RU" dirty="0" smtClean="0"/>
              <a:t>Рост инфляции</a:t>
            </a:r>
          </a:p>
          <a:p>
            <a:r>
              <a:rPr lang="ru-RU" dirty="0" smtClean="0"/>
              <a:t>Быстрое снижение уровня жизни населения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Экономическая политика Горбачёва отличалась непродуманностью, половинчатостью. Это усиливало кризис народного хозяйства, дисбаланс между его различными секторами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6116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/>
              <a:t>Восстановление сельского хозяйства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9100" y="1825625"/>
            <a:ext cx="1163955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у</a:t>
            </a:r>
            <a:r>
              <a:rPr lang="ru-RU" dirty="0" smtClean="0"/>
              <a:t>силилось внешнеэкономическое принуждение крестьян</a:t>
            </a:r>
          </a:p>
          <a:p>
            <a:pPr>
              <a:lnSpc>
                <a:spcPct val="150000"/>
              </a:lnSpc>
            </a:pPr>
            <a:r>
              <a:rPr lang="ru-RU" dirty="0"/>
              <a:t>с</a:t>
            </a:r>
            <a:r>
              <a:rPr lang="ru-RU" dirty="0" smtClean="0"/>
              <a:t>низились цены на сельскохозяйственную продукцию</a:t>
            </a:r>
          </a:p>
          <a:p>
            <a:pPr>
              <a:lnSpc>
                <a:spcPct val="150000"/>
              </a:lnSpc>
            </a:pPr>
            <a:r>
              <a:rPr lang="ru-RU" dirty="0"/>
              <a:t>п</a:t>
            </a:r>
            <a:r>
              <a:rPr lang="ru-RU" dirty="0" smtClean="0"/>
              <a:t>роизошло укрупнение колхозов (их количество сократилось в три раза)</a:t>
            </a:r>
          </a:p>
          <a:p>
            <a:pPr>
              <a:lnSpc>
                <a:spcPct val="150000"/>
              </a:lnSpc>
            </a:pPr>
            <a:r>
              <a:rPr lang="ru-RU" dirty="0"/>
              <a:t>п</a:t>
            </a:r>
            <a:r>
              <a:rPr lang="ru-RU" dirty="0" smtClean="0"/>
              <a:t>роизошло внедрение социалистических принципов хозяйствования в регионах Западной Украины, Западной Белоруссии, Прибалтики</a:t>
            </a:r>
          </a:p>
          <a:p>
            <a:pPr marL="0" indent="0">
              <a:buNone/>
            </a:pPr>
            <a:endParaRPr lang="ru-RU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986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Внешняя политика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Концепция </a:t>
            </a:r>
            <a:r>
              <a:rPr lang="cs-CZ" dirty="0" smtClean="0"/>
              <a:t>„</a:t>
            </a:r>
            <a:r>
              <a:rPr lang="ru-RU" dirty="0" smtClean="0"/>
              <a:t>нового политического мышления</a:t>
            </a:r>
            <a:r>
              <a:rPr lang="cs-CZ" dirty="0" smtClean="0"/>
              <a:t>“</a:t>
            </a:r>
            <a:r>
              <a:rPr lang="ru-RU" dirty="0" smtClean="0"/>
              <a:t> – отказ от идеи раскола мира на две противоположные политические системы, признание его единым и взаимозависимым</a:t>
            </a:r>
          </a:p>
          <a:p>
            <a:r>
              <a:rPr lang="ru-RU" dirty="0" smtClean="0"/>
              <a:t>Приоритеты внешней политики – совместное решение глобальных проблем, совместное строительство единого европейского рынка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39232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Встречи Горбачёва с президентами США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Проводились ежегодно. В ходе переговоров были заключены договора:</a:t>
            </a:r>
          </a:p>
          <a:p>
            <a:r>
              <a:rPr lang="ru-RU" dirty="0" smtClean="0"/>
              <a:t>Об уничтожении ракет средней и меньшей дальности</a:t>
            </a:r>
          </a:p>
          <a:p>
            <a:r>
              <a:rPr lang="ru-RU" dirty="0" smtClean="0"/>
              <a:t>Об ограничении стратегических наступательных вооружений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56680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8007" y="1328928"/>
            <a:ext cx="10515600" cy="4351337"/>
          </a:xfrm>
        </p:spPr>
        <p:txBody>
          <a:bodyPr/>
          <a:lstStyle/>
          <a:p>
            <a:r>
              <a:rPr lang="ru-RU" dirty="0" smtClean="0"/>
              <a:t>Вывод советских войск из Афганистана</a:t>
            </a:r>
          </a:p>
          <a:p>
            <a:r>
              <a:rPr lang="ru-RU" dirty="0" smtClean="0"/>
              <a:t>Восстановление отношений с Китаем</a:t>
            </a:r>
          </a:p>
          <a:p>
            <a:r>
              <a:rPr lang="ru-RU" dirty="0" smtClean="0"/>
              <a:t>Вывод советских войск с баз в странах Восточной Европы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Курс СССР вызвал падение авторитета правящих сил в странах Восточной Европы, что привело к </a:t>
            </a:r>
            <a:r>
              <a:rPr lang="cs-CZ" dirty="0" smtClean="0"/>
              <a:t>„</a:t>
            </a:r>
            <a:r>
              <a:rPr lang="ru-RU" dirty="0" smtClean="0"/>
              <a:t>бархатным революциям</a:t>
            </a:r>
            <a:r>
              <a:rPr lang="cs-CZ" dirty="0" smtClean="0"/>
              <a:t>“</a:t>
            </a:r>
            <a:r>
              <a:rPr lang="ru-RU" dirty="0" smtClean="0"/>
              <a:t> в ряде стран. Новые правительства взяли курс на выход из сферы влияния СССР.</a:t>
            </a:r>
          </a:p>
        </p:txBody>
      </p:sp>
    </p:spTree>
    <p:extLst>
      <p:ext uri="{BB962C8B-B14F-4D97-AF65-F5344CB8AC3E}">
        <p14:creationId xmlns:p14="http://schemas.microsoft.com/office/powerpoint/2010/main" val="38577928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Просчёты во внешней политике СССР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Горбачёв рассчитывал на значительную финансовую помощь Запада, которой не последовало.</a:t>
            </a:r>
          </a:p>
          <a:p>
            <a:r>
              <a:rPr lang="ru-RU" dirty="0" smtClean="0"/>
              <a:t>Западные страны поддерживали отдельные союзные республики, поощряя их сепаратизм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47465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Парад суверенитетов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16608"/>
            <a:ext cx="6726105" cy="4351337"/>
          </a:xfrm>
        </p:spPr>
        <p:txBody>
          <a:bodyPr/>
          <a:lstStyle/>
          <a:p>
            <a:r>
              <a:rPr lang="ru-RU" dirty="0" smtClean="0"/>
              <a:t>199О г. – Латвия, Литва, Эстония (затем и другие республики) приняли Декларации о государственном суверенитете, устанавливавшие приоритет своих законов над законами Союза</a:t>
            </a:r>
          </a:p>
          <a:p>
            <a:r>
              <a:rPr lang="ru-RU" dirty="0" smtClean="0"/>
              <a:t>Страна вступила в полосу дезинтеграции</a:t>
            </a:r>
          </a:p>
          <a:p>
            <a:r>
              <a:rPr lang="ru-RU" dirty="0" smtClean="0"/>
              <a:t>Был проведён референдум, март 1991 г.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6767" y="1816608"/>
            <a:ext cx="5215233" cy="504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398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5127" y="417894"/>
            <a:ext cx="10515600" cy="132556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Попытка государственного переворота,</a:t>
            </a:r>
            <a:br>
              <a:rPr lang="ru-RU" b="1" dirty="0" smtClean="0"/>
            </a:br>
            <a:r>
              <a:rPr lang="ru-RU" b="1" dirty="0"/>
              <a:t>август 1991 г.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45127" y="1828800"/>
            <a:ext cx="5945817" cy="4351337"/>
          </a:xfrm>
        </p:spPr>
        <p:txBody>
          <a:bodyPr/>
          <a:lstStyle/>
          <a:p>
            <a:r>
              <a:rPr lang="ru-RU" dirty="0" smtClean="0"/>
              <a:t>Горбачёв отдыхал в </a:t>
            </a:r>
            <a:r>
              <a:rPr lang="ru-RU" dirty="0"/>
              <a:t>К</a:t>
            </a:r>
            <a:r>
              <a:rPr lang="ru-RU" dirty="0" smtClean="0"/>
              <a:t>рыму</a:t>
            </a:r>
          </a:p>
          <a:p>
            <a:r>
              <a:rPr lang="ru-RU" dirty="0" smtClean="0"/>
              <a:t>В Москве был учреждён Государственный комитет по чрезвычайному положению – ГКЧП, во главе – Г. И. </a:t>
            </a:r>
            <a:r>
              <a:rPr lang="ru-RU" dirty="0" err="1" smtClean="0"/>
              <a:t>Янаев</a:t>
            </a:r>
            <a:endParaRPr lang="ru-RU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391" y="1689798"/>
            <a:ext cx="5019107" cy="462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46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Меры ГКЧП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Введение чрезвычайного положения в отдельных регионах СССР</a:t>
            </a:r>
          </a:p>
          <a:p>
            <a:r>
              <a:rPr lang="ru-RU" dirty="0" smtClean="0"/>
              <a:t>Запрет деятельности оппозиционных партий</a:t>
            </a:r>
          </a:p>
          <a:p>
            <a:r>
              <a:rPr lang="ru-RU" dirty="0" smtClean="0"/>
              <a:t>Запрет митингов и демонстраций</a:t>
            </a:r>
          </a:p>
          <a:p>
            <a:r>
              <a:rPr lang="ru-RU" dirty="0" smtClean="0"/>
              <a:t>Контроль над средствами массовой информации (СМИ)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42827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Противодействие ГКЧП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4256" y="1828800"/>
            <a:ext cx="4450080" cy="4351337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Удалось организовать Б. Н. Ельцину – на тот момент Президенту РСФСР</a:t>
            </a:r>
          </a:p>
          <a:p>
            <a:endParaRPr lang="ru-RU" dirty="0"/>
          </a:p>
          <a:p>
            <a:r>
              <a:rPr lang="ru-RU" dirty="0" smtClean="0"/>
              <a:t>Члены ГКЧП были арестованы</a:t>
            </a:r>
          </a:p>
          <a:p>
            <a:r>
              <a:rPr lang="ru-RU" dirty="0" smtClean="0"/>
              <a:t>Ельцин издал указ о запрете деятельности КПСС на территории России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936" y="1828800"/>
            <a:ext cx="7191064" cy="443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442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Начало распада СССР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Литва, Латвия, Эстония заявили о выходе из СССР</a:t>
            </a:r>
          </a:p>
          <a:p>
            <a:endParaRPr lang="ru-RU" dirty="0"/>
          </a:p>
          <a:p>
            <a:r>
              <a:rPr lang="ru-RU" dirty="0" smtClean="0"/>
              <a:t>Съезд народных депутатов объявил о самороспуске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В декабре лидеры Украины, РФ и Белоруссии </a:t>
            </a:r>
            <a:r>
              <a:rPr lang="ru-RU" dirty="0"/>
              <a:t>(Л. Кравчук, Б. Ельцин, С. </a:t>
            </a:r>
            <a:r>
              <a:rPr lang="ru-RU" dirty="0" smtClean="0"/>
              <a:t>Шушкевич) объявили о роспуске СССР Одновременно было объявлено о создании Содружества Независимых Государств (</a:t>
            </a:r>
            <a:r>
              <a:rPr lang="ru-RU" b="1" dirty="0" smtClean="0"/>
              <a:t>СНГ</a:t>
            </a:r>
            <a:r>
              <a:rPr lang="ru-RU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02995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Распад СССР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25 декабря 1991 года М. С. Горбачёв подал в отставку с поста Президента СССР</a:t>
            </a:r>
          </a:p>
          <a:p>
            <a:r>
              <a:rPr lang="ru-RU" dirty="0" smtClean="0"/>
              <a:t>26 декабря 1991 года Верховный Совет СССР заявил о роспуске Союза Советских Социалистических Республик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704" y="3814912"/>
            <a:ext cx="4067148" cy="304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12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Денежная реформа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dirty="0" smtClean="0"/>
              <a:t>Отмена карточной системы в 1947 году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Обмен денег по курсу 1:1</a:t>
            </a:r>
            <a:r>
              <a:rPr lang="en-US" dirty="0" smtClean="0"/>
              <a:t>0</a:t>
            </a:r>
            <a:r>
              <a:rPr lang="ru-RU" dirty="0"/>
              <a:t> </a:t>
            </a:r>
            <a:r>
              <a:rPr lang="ru-RU" dirty="0" smtClean="0"/>
              <a:t>в ограниченном количестве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i="1" dirty="0" smtClean="0"/>
              <a:t>Реформа укрепила финансовую систему страны, но вызвала недовольство населения.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188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Продолжение репрессий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Жёсткая критика и преследования деятелей культуры и творческой интеллигенции (А. Ахматова, М. Зощенко и др.)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“</a:t>
            </a:r>
            <a:r>
              <a:rPr lang="ru-RU" dirty="0" smtClean="0"/>
              <a:t>Ленинградское дело</a:t>
            </a:r>
            <a:r>
              <a:rPr lang="en-US" dirty="0" smtClean="0"/>
              <a:t>”</a:t>
            </a:r>
            <a:r>
              <a:rPr lang="ru-RU" dirty="0" smtClean="0"/>
              <a:t> (уволены более 2 тыс. работников, казнены около 2</a:t>
            </a:r>
            <a:r>
              <a:rPr lang="en-US" dirty="0" smtClean="0"/>
              <a:t>00</a:t>
            </a:r>
            <a:r>
              <a:rPr lang="ru-RU" dirty="0" smtClean="0"/>
              <a:t> человек)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“</a:t>
            </a:r>
            <a:r>
              <a:rPr lang="ru-RU" dirty="0" smtClean="0"/>
              <a:t>Дело врачей</a:t>
            </a:r>
            <a:r>
              <a:rPr lang="en-US" dirty="0" smtClean="0"/>
              <a:t>”</a:t>
            </a:r>
            <a:r>
              <a:rPr lang="ru-RU" dirty="0" smtClean="0"/>
              <a:t> (были обвинены в попытке отравить руководителей страны)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248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“</a:t>
            </a:r>
            <a:r>
              <a:rPr lang="ru-RU" b="1" dirty="0" smtClean="0"/>
              <a:t>Холодная война</a:t>
            </a:r>
            <a:r>
              <a:rPr lang="en-US" b="1" dirty="0" smtClean="0"/>
              <a:t>”</a:t>
            </a:r>
            <a:r>
              <a:rPr lang="ru-RU" b="1" dirty="0" smtClean="0"/>
              <a:t> (1947 – 1991)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Конфронтация двух военно-политических группировок, возглавляемых СССР и США</a:t>
            </a:r>
          </a:p>
          <a:p>
            <a:endParaRPr lang="ru-RU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052" name="Picture 4" descr="http://chagan-tranzit.ru/wp-content/uploads/2012/02/%D1%85%D0%BE%D0%BB%D0%BE%D0%B4%D0%BD%D0%B0%D1%8F-%D0%B2%D0%BE%D0%B9%D0%BD%D0%B0-%D1%81%D1%81%D1%81%D1%80-%D0%A1%D0%A8%D0%90-%D0%BF%D0%B5%D1%81%D0%BE%D1%87%D0%BD%D0%B8%D1%86%D0%B0-453261-e136437929960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556955"/>
            <a:ext cx="6516735" cy="430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49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6280" y="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/>
              <a:t>Позиция СССР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6280" y="1219200"/>
            <a:ext cx="8232648" cy="552316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Стремление расширить влияние в Европе и в Азии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Установление в Восточной Европе просоветских социалистических режимов: </a:t>
            </a:r>
            <a:r>
              <a:rPr lang="ru-RU" i="1" dirty="0" smtClean="0"/>
              <a:t>Болгария, Польша, Чехословакия, Венгрия, Югославия, Румыния, Албания, Восточная Германия</a:t>
            </a:r>
          </a:p>
          <a:p>
            <a:pPr>
              <a:lnSpc>
                <a:spcPct val="150000"/>
              </a:lnSpc>
            </a:pP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Создание Совета экономической взаимопомощи (СЭВ), 1947 г.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Создание Организации Варшавского Договора (ОВД), 1955 г. – военно-политический союз социалистических стран</a:t>
            </a:r>
            <a:endParaRPr lang="cs-CZ" dirty="0"/>
          </a:p>
        </p:txBody>
      </p:sp>
      <p:pic>
        <p:nvPicPr>
          <p:cNvPr id="3074" name="Picture 2" descr="http://fc05.deviantart.net/fs70/f/2010/263/8/9/comecon_poster_by_party9999999-d2z4u4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887" y="707135"/>
            <a:ext cx="2265873" cy="301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886" y="4120896"/>
            <a:ext cx="2265873" cy="262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9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3697</TotalTime>
  <Words>1878</Words>
  <Application>Microsoft Office PowerPoint</Application>
  <PresentationFormat>Širokoúhlá obrazovka</PresentationFormat>
  <Paragraphs>278</Paragraphs>
  <Slides>59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59</vt:i4>
      </vt:variant>
    </vt:vector>
  </HeadingPairs>
  <TitlesOfParts>
    <vt:vector size="65" baseType="lpstr">
      <vt:lpstr>Calibri</vt:lpstr>
      <vt:lpstr>Calibri Light</vt:lpstr>
      <vt:lpstr>Wingdings</vt:lpstr>
      <vt:lpstr>Wingdings 2</vt:lpstr>
      <vt:lpstr>HDOfficeLightV0</vt:lpstr>
      <vt:lpstr>1_HDOfficeLightV0</vt:lpstr>
      <vt:lpstr>СССР во второй половине ХХ века</vt:lpstr>
      <vt:lpstr>Основные периоды:</vt:lpstr>
      <vt:lpstr>Внутренние задачи СССР в 1945 – 1953 гг.</vt:lpstr>
      <vt:lpstr>Для восстановления промышленности требовалось: </vt:lpstr>
      <vt:lpstr>Восстановление сельского хозяйства</vt:lpstr>
      <vt:lpstr>Денежная реформа</vt:lpstr>
      <vt:lpstr>Продолжение репрессий</vt:lpstr>
      <vt:lpstr>“Холодная война” (1947 – 1991)</vt:lpstr>
      <vt:lpstr>Позиция СССР</vt:lpstr>
      <vt:lpstr>Позиция Запада</vt:lpstr>
      <vt:lpstr>Итоги внешней политики послевоенного времени:</vt:lpstr>
      <vt:lpstr>Смерть Сталина – 5 марта 1953 года</vt:lpstr>
      <vt:lpstr>Prezentace aplikace PowerPoint</vt:lpstr>
      <vt:lpstr>ХХ съезд КПСС, 1956 г.</vt:lpstr>
      <vt:lpstr>Реформа сельского хозяйства </vt:lpstr>
      <vt:lpstr>Prezentace aplikace PowerPoint</vt:lpstr>
      <vt:lpstr>Prezentace aplikace PowerPoint</vt:lpstr>
      <vt:lpstr>Научно-техническая революция</vt:lpstr>
      <vt:lpstr>Социальные реформы</vt:lpstr>
      <vt:lpstr>Внешняя политика СССР в период “оттепели”</vt:lpstr>
      <vt:lpstr>Недовольство политикой Хрущёва </vt:lpstr>
      <vt:lpstr>Внутренняя политика </vt:lpstr>
      <vt:lpstr>Неосталинизм</vt:lpstr>
      <vt:lpstr>Пик могущества КГБ</vt:lpstr>
      <vt:lpstr>Конституция 1977 года</vt:lpstr>
      <vt:lpstr>Возвеличивание Брежнева</vt:lpstr>
      <vt:lpstr>Ю. В. Андропов  (ноябрь 1983 – февраль 1984 гг.)</vt:lpstr>
      <vt:lpstr>К. У. Черненко (февраль 1984 – март 1985 гг.)</vt:lpstr>
      <vt:lpstr>В целом в период 1964 – 1985 гг.</vt:lpstr>
      <vt:lpstr>Экономика в период застоя</vt:lpstr>
      <vt:lpstr>Социальная сфера</vt:lpstr>
      <vt:lpstr>Prezentace aplikace PowerPoint</vt:lpstr>
      <vt:lpstr>Внешняя политика</vt:lpstr>
      <vt:lpstr>Внешняя политика</vt:lpstr>
      <vt:lpstr>Кризис общества</vt:lpstr>
      <vt:lpstr>М. С. Горбачёв</vt:lpstr>
      <vt:lpstr>Программа модернизации:</vt:lpstr>
      <vt:lpstr>Основные направления  внутриполитических реформ: </vt:lpstr>
      <vt:lpstr>Новый законодательный орган, 1988 г.:</vt:lpstr>
      <vt:lpstr>Новые политические законы:</vt:lpstr>
      <vt:lpstr>I съезд народных депутатов (май-июнь 1989 г.)</vt:lpstr>
      <vt:lpstr>II съезд народных депутатов (декабрь 1989 г.)</vt:lpstr>
      <vt:lpstr>III съезд народных депутатов (март 1990 г.)</vt:lpstr>
      <vt:lpstr>Борьба за власть</vt:lpstr>
      <vt:lpstr>Направления развития экономики:</vt:lpstr>
      <vt:lpstr>Административные кампании:</vt:lpstr>
      <vt:lpstr>Экономическая реформа, 1987 г.</vt:lpstr>
      <vt:lpstr>Новые экономические законы:</vt:lpstr>
      <vt:lpstr>Ухудшение экономической ситуации</vt:lpstr>
      <vt:lpstr>Внешняя политика</vt:lpstr>
      <vt:lpstr>Встречи Горбачёва с президентами США</vt:lpstr>
      <vt:lpstr>Prezentace aplikace PowerPoint</vt:lpstr>
      <vt:lpstr>Просчёты во внешней политике СССР</vt:lpstr>
      <vt:lpstr>Парад суверенитетов</vt:lpstr>
      <vt:lpstr>Попытка государственного переворота, август 1991 г. </vt:lpstr>
      <vt:lpstr>Меры ГКЧП</vt:lpstr>
      <vt:lpstr>Противодействие ГКЧП</vt:lpstr>
      <vt:lpstr>Начало распада СССР</vt:lpstr>
      <vt:lpstr>Распад СССР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СССР во второй половине ХХ века</dc:title>
  <dc:creator>JANA</dc:creator>
  <cp:lastModifiedBy>JANA</cp:lastModifiedBy>
  <cp:revision>51</cp:revision>
  <dcterms:created xsi:type="dcterms:W3CDTF">2016-05-14T07:21:26Z</dcterms:created>
  <dcterms:modified xsi:type="dcterms:W3CDTF">2016-05-16T21:04:55Z</dcterms:modified>
</cp:coreProperties>
</file>