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71" r:id="rId4"/>
    <p:sldId id="259" r:id="rId5"/>
    <p:sldId id="260" r:id="rId6"/>
    <p:sldId id="27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24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99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6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49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38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60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76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25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98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7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5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35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3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7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9CD1-1A06-418F-9D93-5667AF1B80DD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4E5-92D2-40EB-AA09-F7E63BC747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73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van_IV" TargetMode="External"/><Relationship Id="rId2" Type="http://schemas.openxmlformats.org/officeDocument/2006/relationships/hyperlink" Target="http://historykratko.com/reformy-ivana-groznog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829294"/>
            <a:ext cx="7379079" cy="844401"/>
          </a:xfrm>
        </p:spPr>
        <p:txBody>
          <a:bodyPr>
            <a:noAutofit/>
          </a:bodyPr>
          <a:lstStyle/>
          <a:p>
            <a:r>
              <a:rPr lang="cs-CZ" sz="8800" dirty="0" smtClean="0"/>
              <a:t>Ivan </a:t>
            </a:r>
            <a:r>
              <a:rPr lang="cs-CZ" sz="8800" dirty="0" smtClean="0"/>
              <a:t>IV.</a:t>
            </a:r>
            <a:br>
              <a:rPr lang="cs-CZ" sz="8800" dirty="0" smtClean="0"/>
            </a:br>
            <a:r>
              <a:rPr lang="cs-CZ" sz="8800" dirty="0" smtClean="0"/>
              <a:t/>
            </a:r>
            <a:br>
              <a:rPr lang="cs-CZ" sz="8800" dirty="0" smtClean="0"/>
            </a:br>
            <a:r>
              <a:rPr lang="cs-CZ" sz="8800" dirty="0" smtClean="0"/>
              <a:t>hrozný</a:t>
            </a:r>
            <a:endParaRPr lang="cs-CZ" sz="8800" dirty="0"/>
          </a:p>
        </p:txBody>
      </p:sp>
      <p:pic>
        <p:nvPicPr>
          <p:cNvPr id="1026" name="Picture 2" descr="https://www.awesomestories.com/images/user/2d5b9b94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68">
            <a:off x="6891835" y="1848088"/>
            <a:ext cx="3458893" cy="4330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002" y="1157840"/>
            <a:ext cx="5323103" cy="5225707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Livonsku</a:t>
            </a:r>
            <a:r>
              <a:rPr lang="cs-CZ" dirty="0" smtClean="0"/>
              <a:t> dobyto 20 měst</a:t>
            </a:r>
          </a:p>
          <a:p>
            <a:r>
              <a:rPr lang="cs-CZ" dirty="0" smtClean="0"/>
              <a:t>Poté první porážky Ivanova vojska – německými rytíři, švédskými oddíly a Poláky</a:t>
            </a:r>
          </a:p>
          <a:p>
            <a:r>
              <a:rPr lang="cs-CZ" dirty="0" smtClean="0"/>
              <a:t>Porážky = zrada bojarů a Vybrané rady</a:t>
            </a:r>
          </a:p>
          <a:p>
            <a:r>
              <a:rPr lang="cs-CZ" dirty="0" smtClean="0"/>
              <a:t>Carské vojsko z </a:t>
            </a:r>
            <a:r>
              <a:rPr lang="cs-CZ" dirty="0" err="1" smtClean="0"/>
              <a:t>Livonska</a:t>
            </a:r>
            <a:r>
              <a:rPr lang="cs-CZ" dirty="0" smtClean="0"/>
              <a:t> vytlačeno =&gt; pokus o ovládnutí Pobaltí se nezdařil</a:t>
            </a:r>
          </a:p>
          <a:p>
            <a:r>
              <a:rPr lang="cs-CZ" dirty="0" smtClean="0"/>
              <a:t>Řešení car vidí v samovládě a vládním teroru – tzv. opričnině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405443"/>
            <a:ext cx="4727276" cy="632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5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Opričnina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správní systém</a:t>
            </a:r>
          </a:p>
          <a:p>
            <a:r>
              <a:rPr lang="cs-CZ" dirty="0" smtClean="0"/>
              <a:t>rozdělení </a:t>
            </a:r>
            <a:r>
              <a:rPr lang="cs-CZ" dirty="0"/>
              <a:t>státu (území, úřadů, pokladny, hlavního města) na dvě </a:t>
            </a:r>
            <a:r>
              <a:rPr lang="cs-CZ" dirty="0" smtClean="0"/>
              <a:t>části:</a:t>
            </a:r>
            <a:br>
              <a:rPr lang="cs-CZ" dirty="0" smtClean="0"/>
            </a:br>
            <a:r>
              <a:rPr lang="cs-CZ" dirty="0" smtClean="0"/>
              <a:t>a)</a:t>
            </a:r>
            <a:r>
              <a:rPr lang="cs-CZ" dirty="0" err="1" smtClean="0"/>
              <a:t>zemštinu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b)opričninu</a:t>
            </a:r>
          </a:p>
          <a:p>
            <a:r>
              <a:rPr lang="cs-CZ" dirty="0" smtClean="0"/>
              <a:t>Car si vyčleňuje 20 měst, některé části Moskvy a velká území, kde chce vládnout podle vlastní vůle</a:t>
            </a:r>
          </a:p>
          <a:p>
            <a:r>
              <a:rPr lang="cs-CZ" dirty="0" smtClean="0"/>
              <a:t>Do opričniny postupně zahrnuta téměř polovina celé Moskevské Rusi</a:t>
            </a:r>
          </a:p>
          <a:p>
            <a:r>
              <a:rPr lang="cs-CZ" dirty="0"/>
              <a:t>V opričnině </a:t>
            </a:r>
            <a:r>
              <a:rPr lang="cs-CZ" dirty="0" smtClean="0"/>
              <a:t>stejné orgány jako </a:t>
            </a:r>
            <a:r>
              <a:rPr lang="cs-CZ" dirty="0"/>
              <a:t>v </a:t>
            </a:r>
            <a:r>
              <a:rPr lang="cs-CZ" dirty="0" err="1"/>
              <a:t>zemštině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0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784" y="1449083"/>
            <a:ext cx="10353762" cy="3695136"/>
          </a:xfrm>
        </p:spPr>
        <p:txBody>
          <a:bodyPr/>
          <a:lstStyle/>
          <a:p>
            <a:r>
              <a:rPr lang="cs-CZ" dirty="0" smtClean="0"/>
              <a:t>Car trpěl stihomamy</a:t>
            </a:r>
          </a:p>
          <a:p>
            <a:r>
              <a:rPr lang="cs-CZ" dirty="0" smtClean="0"/>
              <a:t>Vyžíval se ve vyvražďování pro něj nebezpečných osob</a:t>
            </a:r>
          </a:p>
          <a:p>
            <a:r>
              <a:rPr lang="cs-CZ" dirty="0" smtClean="0"/>
              <a:t>Vymýšlel stále nové způsoby </a:t>
            </a:r>
            <a:r>
              <a:rPr lang="cs-CZ" dirty="0" smtClean="0"/>
              <a:t>poprav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1570 trestná výprava proti Novgorodu</a:t>
            </a:r>
          </a:p>
          <a:p>
            <a:r>
              <a:rPr lang="cs-CZ" dirty="0" smtClean="0"/>
              <a:t>Povražděno na 60 000 lidí</a:t>
            </a:r>
          </a:p>
          <a:p>
            <a:r>
              <a:rPr lang="cs-CZ" dirty="0" smtClean="0"/>
              <a:t>Po Novgorodu se zaměřil na svou družinu</a:t>
            </a:r>
            <a:endParaRPr lang="cs-CZ" dirty="0"/>
          </a:p>
        </p:txBody>
      </p:sp>
      <p:pic>
        <p:nvPicPr>
          <p:cNvPr id="3074" name="Picture 2" descr="http://media0.7x.cz/images/media0:50fee0b59edb5.jpg/Empa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14" y="1352615"/>
            <a:ext cx="2527240" cy="369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Jeho hlavním mocenským nástrojem se stalo </a:t>
            </a:r>
            <a:r>
              <a:rPr lang="cs-CZ" dirty="0" err="1"/>
              <a:t>opričné</a:t>
            </a:r>
            <a:r>
              <a:rPr lang="cs-CZ" dirty="0"/>
              <a:t> </a:t>
            </a:r>
            <a:r>
              <a:rPr lang="cs-CZ" dirty="0" smtClean="0"/>
              <a:t>vojsko, které mu vytvářelo osobní gardu</a:t>
            </a:r>
          </a:p>
          <a:p>
            <a:r>
              <a:rPr lang="cs-CZ" dirty="0" smtClean="0"/>
              <a:t>Dva motivy zavedení opričniny: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1. Car nebyl psychicky v pořádku a bál se o svůj život</a:t>
            </a:r>
            <a:br>
              <a:rPr lang="cs-CZ" dirty="0" smtClean="0"/>
            </a:br>
            <a:r>
              <a:rPr lang="cs-CZ" dirty="0" smtClean="0"/>
              <a:t>2. Rozhodnutí, zda bude Rusko stavovským státem či absolutní monarchií</a:t>
            </a:r>
          </a:p>
          <a:p>
            <a:r>
              <a:rPr lang="cs-CZ" dirty="0" smtClean="0"/>
              <a:t>Postupem času ztratil car důvěru ve své </a:t>
            </a:r>
            <a:r>
              <a:rPr lang="cs-CZ" dirty="0" err="1" smtClean="0"/>
              <a:t>opričiníky</a:t>
            </a:r>
            <a:endParaRPr lang="cs-CZ" dirty="0"/>
          </a:p>
          <a:p>
            <a:r>
              <a:rPr lang="cs-CZ" dirty="0" smtClean="0"/>
              <a:t>1572 </a:t>
            </a:r>
            <a:r>
              <a:rPr lang="cs-CZ" dirty="0" smtClean="0"/>
              <a:t>opričnina </a:t>
            </a:r>
            <a:r>
              <a:rPr lang="cs-CZ" dirty="0" smtClean="0"/>
              <a:t>zrušena, země spojena =&gt; Rusko samoděržavnou monarchií</a:t>
            </a:r>
          </a:p>
        </p:txBody>
      </p:sp>
    </p:spTree>
    <p:extLst>
      <p:ext uri="{BB962C8B-B14F-4D97-AF65-F5344CB8AC3E}">
        <p14:creationId xmlns:p14="http://schemas.microsoft.com/office/powerpoint/2010/main" val="33274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vlády Ivana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279" y="1794139"/>
            <a:ext cx="6410031" cy="4632540"/>
          </a:xfrm>
        </p:spPr>
        <p:txBody>
          <a:bodyPr>
            <a:normAutofit/>
          </a:bodyPr>
          <a:lstStyle/>
          <a:p>
            <a:r>
              <a:rPr lang="cs-CZ" dirty="0"/>
              <a:t>V roce 1581 </a:t>
            </a:r>
            <a:r>
              <a:rPr lang="cs-CZ" dirty="0" smtClean="0"/>
              <a:t>rodinná tragédie</a:t>
            </a:r>
          </a:p>
          <a:p>
            <a:r>
              <a:rPr lang="cs-CZ" dirty="0" smtClean="0"/>
              <a:t>Ivan </a:t>
            </a:r>
            <a:r>
              <a:rPr lang="cs-CZ" dirty="0"/>
              <a:t>surově zbil svoji </a:t>
            </a:r>
            <a:r>
              <a:rPr lang="cs-CZ" dirty="0" smtClean="0"/>
              <a:t>těhotnou snachu, </a:t>
            </a:r>
            <a:r>
              <a:rPr lang="cs-CZ" dirty="0"/>
              <a:t>která se </a:t>
            </a:r>
            <a:r>
              <a:rPr lang="cs-CZ" dirty="0" smtClean="0"/>
              <a:t>údajně pohybovala </a:t>
            </a:r>
            <a:r>
              <a:rPr lang="cs-CZ" dirty="0"/>
              <a:t>v carském paláci </a:t>
            </a:r>
            <a:r>
              <a:rPr lang="cs-CZ" dirty="0" smtClean="0"/>
              <a:t>nedostatečně oblečená </a:t>
            </a:r>
          </a:p>
          <a:p>
            <a:r>
              <a:rPr lang="cs-CZ" dirty="0" smtClean="0"/>
              <a:t>Došlo k potratu</a:t>
            </a:r>
          </a:p>
          <a:p>
            <a:r>
              <a:rPr lang="cs-CZ" dirty="0" smtClean="0"/>
              <a:t>Ivanův syn se manželky zastal =&gt; proto smrtelně zraněn </a:t>
            </a:r>
            <a:r>
              <a:rPr lang="cs-CZ" dirty="0"/>
              <a:t>železnou </a:t>
            </a:r>
            <a:r>
              <a:rPr lang="cs-CZ" dirty="0" smtClean="0"/>
              <a:t>holí</a:t>
            </a:r>
          </a:p>
          <a:p>
            <a:r>
              <a:rPr lang="cs-CZ" dirty="0" smtClean="0"/>
              <a:t>4 dny na to zemřel i samotný Ivan IV.</a:t>
            </a:r>
          </a:p>
          <a:p>
            <a:r>
              <a:rPr lang="cs-CZ" dirty="0" smtClean="0"/>
              <a:t>Nástupcem jeho syn </a:t>
            </a:r>
            <a:r>
              <a:rPr lang="cs-CZ" dirty="0" err="1" smtClean="0"/>
              <a:t>Fjodor</a:t>
            </a:r>
            <a:endParaRPr lang="cs-CZ" dirty="0" smtClean="0"/>
          </a:p>
        </p:txBody>
      </p:sp>
      <p:pic>
        <p:nvPicPr>
          <p:cNvPr id="5122" name="Picture 2" descr="https://upload.wikimedia.org/wikipedia/commons/thumb/6/6c/REPIN_Ivan_Terrible%26Ivan.jpg/300px-REPIN_Ivan_Terrible%26I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74" y="2390955"/>
            <a:ext cx="4427776" cy="3438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85559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Knižní zdroj: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ŠVANKMAJER</a:t>
            </a:r>
            <a:r>
              <a:rPr lang="cs-CZ" dirty="0"/>
              <a:t>, Milan. </a:t>
            </a:r>
            <a:r>
              <a:rPr lang="cs-CZ" i="1" dirty="0"/>
              <a:t>Dějiny Ruska</a:t>
            </a:r>
            <a:r>
              <a:rPr lang="cs-CZ" dirty="0"/>
              <a:t>. 3. dopl. a </a:t>
            </a:r>
            <a:r>
              <a:rPr lang="cs-CZ" dirty="0" err="1"/>
              <a:t>přeprac</a:t>
            </a:r>
            <a:r>
              <a:rPr lang="cs-CZ" dirty="0"/>
              <a:t>. vyd. Praha: Lidové noviny, 1995. 558 s. ISBN </a:t>
            </a:r>
            <a:r>
              <a:rPr lang="cs-CZ" dirty="0" smtClean="0"/>
              <a:t>80-7106-183-2.</a:t>
            </a:r>
          </a:p>
          <a:p>
            <a:endParaRPr lang="cs-CZ" dirty="0" smtClean="0"/>
          </a:p>
          <a:p>
            <a:r>
              <a:rPr lang="cs-CZ" u="sng" dirty="0" smtClean="0"/>
              <a:t>Internetový zdroj:</a:t>
            </a: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historykratko.com/reformy-ivana-groznogo</a:t>
            </a:r>
            <a:endParaRPr lang="cs-CZ" dirty="0" smtClean="0"/>
          </a:p>
          <a:p>
            <a:endParaRPr lang="cs-CZ" dirty="0" smtClean="0"/>
          </a:p>
          <a:p>
            <a:r>
              <a:rPr lang="cs-CZ" u="sng" dirty="0"/>
              <a:t>Obrázky:</a:t>
            </a:r>
            <a:br>
              <a:rPr lang="cs-CZ" u="sng" dirty="0"/>
            </a:br>
            <a:r>
              <a:rPr lang="cs-CZ" u="sng" dirty="0">
                <a:hlinkClick r:id="rId3"/>
              </a:rPr>
              <a:t>https://cs.wikipedia.org/wiki/</a:t>
            </a:r>
            <a:r>
              <a:rPr lang="cs-CZ" u="sng" dirty="0" err="1">
                <a:hlinkClick r:id="rId3"/>
              </a:rPr>
              <a:t>Ivan_IV</a:t>
            </a:r>
            <a:r>
              <a:rPr lang="cs-CZ" u="sng" dirty="0" smtClean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870" y="586596"/>
            <a:ext cx="10353762" cy="5262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4800" dirty="0" smtClean="0"/>
          </a:p>
          <a:p>
            <a:pPr marL="0" indent="0">
              <a:buNone/>
            </a:pPr>
            <a:endParaRPr lang="cs-CZ" sz="4800" dirty="0" smtClean="0"/>
          </a:p>
          <a:p>
            <a:pPr marL="0" indent="0" algn="ctr">
              <a:buNone/>
            </a:pPr>
            <a:r>
              <a:rPr lang="cs-CZ" sz="4800" b="1" dirty="0" smtClean="0"/>
              <a:t>Děkuji </a:t>
            </a:r>
            <a:r>
              <a:rPr lang="cs-CZ" sz="4800" b="1" dirty="0" smtClean="0"/>
              <a:t>za </a:t>
            </a:r>
            <a:r>
              <a:rPr lang="cs-CZ" sz="4800" b="1" dirty="0" smtClean="0"/>
              <a:t>pozornost</a:t>
            </a:r>
          </a:p>
          <a:p>
            <a:pPr marL="0" indent="0" algn="ctr">
              <a:buNone/>
            </a:pPr>
            <a:endParaRPr lang="cs-CZ" sz="4800" b="1" dirty="0" smtClean="0"/>
          </a:p>
          <a:p>
            <a:pPr marL="0" indent="0" algn="ctr">
              <a:buNone/>
            </a:pPr>
            <a:endParaRPr lang="cs-CZ" sz="4800" b="1" dirty="0"/>
          </a:p>
          <a:p>
            <a:pPr marL="0" indent="0" algn="r">
              <a:buNone/>
            </a:pPr>
            <a:r>
              <a:rPr lang="cs-CZ" sz="3200" b="1" dirty="0" smtClean="0"/>
              <a:t>Lucie </a:t>
            </a:r>
            <a:r>
              <a:rPr lang="cs-CZ" sz="3200" b="1" dirty="0" err="1" smtClean="0"/>
              <a:t>Břoušková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210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Vláda Ivana IV.</a:t>
            </a:r>
          </a:p>
          <a:p>
            <a:r>
              <a:rPr lang="cs-CZ" sz="2400" dirty="0" smtClean="0"/>
              <a:t>Reformy</a:t>
            </a:r>
          </a:p>
          <a:p>
            <a:r>
              <a:rPr lang="cs-CZ" sz="2400" dirty="0" smtClean="0"/>
              <a:t>Opričnina</a:t>
            </a:r>
          </a:p>
          <a:p>
            <a:r>
              <a:rPr lang="cs-CZ" sz="2400" dirty="0" smtClean="0"/>
              <a:t>Nastolení samoděržaví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81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Ivana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Po smrti otce Vasilije III. vládli bojaři jménem Ivana IV.</a:t>
            </a:r>
          </a:p>
          <a:p>
            <a:r>
              <a:rPr lang="cs-CZ" sz="2400" dirty="0"/>
              <a:t>Moskevští bojaři vychovávali svého panovníka tak, že považoval krev, mučení a popravy za samozřejmou součást své vládní moci</a:t>
            </a:r>
          </a:p>
          <a:p>
            <a:r>
              <a:rPr lang="cs-CZ" sz="2400" dirty="0"/>
              <a:t>V sedmnácti se Ivan prohlásil za cara a ujal se vlády</a:t>
            </a:r>
          </a:p>
          <a:p>
            <a:r>
              <a:rPr lang="cs-CZ" sz="2400" dirty="0"/>
              <a:t>Chtěl se stát „carem pravdy“</a:t>
            </a:r>
          </a:p>
          <a:p>
            <a:r>
              <a:rPr lang="cs-CZ" sz="2400" dirty="0"/>
              <a:t>1550 zemský sněm kvůli úpravě </a:t>
            </a:r>
            <a:r>
              <a:rPr lang="cs-CZ" sz="2400" dirty="0" err="1"/>
              <a:t>Suděbniku</a:t>
            </a:r>
            <a:r>
              <a:rPr lang="cs-CZ" sz="2400" dirty="0"/>
              <a:t> Ivana III.</a:t>
            </a:r>
          </a:p>
          <a:p>
            <a:r>
              <a:rPr lang="cs-CZ" sz="2400" dirty="0"/>
              <a:t>1551 svolán velký církevní sněm pro reformy v církvi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35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783" y="1614470"/>
            <a:ext cx="10353762" cy="3695136"/>
          </a:xfrm>
        </p:spPr>
        <p:txBody>
          <a:bodyPr/>
          <a:lstStyle/>
          <a:p>
            <a:r>
              <a:rPr lang="cs-CZ" dirty="0" smtClean="0"/>
              <a:t>Ivan vládl s tzv. Vybranou radou (zpovědník Silvestr a komorník </a:t>
            </a:r>
            <a:r>
              <a:rPr lang="cs-CZ" dirty="0" err="1" smtClean="0"/>
              <a:t>Adašev</a:t>
            </a:r>
            <a:r>
              <a:rPr lang="cs-CZ" dirty="0" smtClean="0"/>
              <a:t>)</a:t>
            </a:r>
          </a:p>
          <a:p>
            <a:r>
              <a:rPr lang="cs-CZ" dirty="0" smtClean="0"/>
              <a:t>Car se staví do čela vojska proti Kazaňskému chanátu</a:t>
            </a:r>
          </a:p>
          <a:p>
            <a:r>
              <a:rPr lang="cs-CZ" dirty="0" smtClean="0"/>
              <a:t>posílá vojsko ke Kazani</a:t>
            </a:r>
          </a:p>
          <a:p>
            <a:r>
              <a:rPr lang="cs-CZ" dirty="0" smtClean="0"/>
              <a:t>Neúspěch</a:t>
            </a:r>
          </a:p>
          <a:p>
            <a:endParaRPr lang="cs-CZ" dirty="0"/>
          </a:p>
        </p:txBody>
      </p:sp>
      <p:pic>
        <p:nvPicPr>
          <p:cNvPr id="6146" name="Picture 2" descr="http://imagecache5d.allposters.com/CropHandler/crop.jpg?x=16&amp;y=19&amp;w=367&amp;h=254&amp;img=/16/1638/a27gd00z&amp;maxw=400&amp;maxh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1" y="3194619"/>
            <a:ext cx="4621183" cy="3200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267" y="1328313"/>
            <a:ext cx="10353762" cy="3695136"/>
          </a:xfrm>
        </p:spPr>
        <p:txBody>
          <a:bodyPr/>
          <a:lstStyle/>
          <a:p>
            <a:r>
              <a:rPr lang="cs-CZ" dirty="0" smtClean="0"/>
              <a:t>Car chtěl Kazaň pokořit za každou cenu</a:t>
            </a:r>
          </a:p>
          <a:p>
            <a:r>
              <a:rPr lang="cs-CZ" dirty="0" smtClean="0"/>
              <a:t>Červen 1552 – shromáždění stopadesátitisícového vojska se 150 děly</a:t>
            </a:r>
          </a:p>
          <a:p>
            <a:r>
              <a:rPr lang="cs-CZ" dirty="0" smtClean="0"/>
              <a:t>1552 Kazaň dobyta</a:t>
            </a:r>
          </a:p>
          <a:p>
            <a:r>
              <a:rPr lang="cs-CZ" dirty="0" smtClean="0"/>
              <a:t>Následně čtyřleté masové vraždění v celém chanátu</a:t>
            </a:r>
          </a:p>
          <a:p>
            <a:r>
              <a:rPr lang="cs-CZ" dirty="0" smtClean="0"/>
              <a:t>Bývalý kazaňský chanát zcela poruštěn</a:t>
            </a:r>
          </a:p>
          <a:p>
            <a:r>
              <a:rPr lang="cs-CZ" dirty="0" smtClean="0"/>
              <a:t>Tatarský stát a Astrachaňský chanát zničeny</a:t>
            </a:r>
            <a:endParaRPr lang="cs-CZ" dirty="0"/>
          </a:p>
        </p:txBody>
      </p:sp>
      <p:pic>
        <p:nvPicPr>
          <p:cNvPr id="2050" name="Picture 2" descr="https://upload.wikimedia.org/wikipedia/commons/7/76/Korovin_ka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99" y="2700069"/>
            <a:ext cx="3477146" cy="3700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Ivan </a:t>
            </a:r>
            <a:r>
              <a:rPr lang="cs-CZ" dirty="0"/>
              <a:t>IV. </a:t>
            </a:r>
            <a:r>
              <a:rPr lang="cs-CZ" dirty="0"/>
              <a:t>p</a:t>
            </a:r>
            <a:r>
              <a:rPr lang="cs-CZ" dirty="0" smtClean="0"/>
              <a:t>rovedl reformy </a:t>
            </a:r>
            <a:r>
              <a:rPr lang="cs-CZ" dirty="0"/>
              <a:t>v oblasti správy, práva, </a:t>
            </a:r>
            <a:r>
              <a:rPr lang="cs-CZ" dirty="0" smtClean="0"/>
              <a:t>vojska </a:t>
            </a:r>
            <a:r>
              <a:rPr lang="cs-CZ" dirty="0"/>
              <a:t>a </a:t>
            </a:r>
            <a:r>
              <a:rPr lang="cs-CZ" dirty="0" smtClean="0"/>
              <a:t>církve</a:t>
            </a:r>
          </a:p>
          <a:p>
            <a:r>
              <a:rPr lang="cs-CZ" dirty="0" smtClean="0"/>
              <a:t>cílem bylo posílení ústřední carské moci</a:t>
            </a:r>
          </a:p>
          <a:p>
            <a:r>
              <a:rPr lang="cs-CZ" dirty="0" smtClean="0"/>
              <a:t>Reformy vedly ke stabilizaci </a:t>
            </a:r>
            <a:r>
              <a:rPr lang="cs-CZ" dirty="0"/>
              <a:t>politického života </a:t>
            </a:r>
            <a:r>
              <a:rPr lang="cs-CZ" dirty="0" smtClean="0"/>
              <a:t>státu</a:t>
            </a:r>
          </a:p>
          <a:p>
            <a:r>
              <a:rPr lang="cs-CZ" dirty="0" smtClean="0"/>
              <a:t>1549 – přijato rozhodnutí o vynechání sloužící šlechty ze soudní pravomoci bojarů, byla přímo podřízena ústřední moci</a:t>
            </a:r>
          </a:p>
          <a:p>
            <a:r>
              <a:rPr lang="cs-CZ" dirty="0" smtClean="0"/>
              <a:t>přijato usnesení o vypracování nového zákoníku (toto usnesení zrealizováno v roce 1550)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8958"/>
            <a:ext cx="10515600" cy="6029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Vojenská reforma</a:t>
            </a:r>
            <a:r>
              <a:rPr lang="cs-CZ" dirty="0" smtClean="0"/>
              <a:t>:</a:t>
            </a:r>
          </a:p>
          <a:p>
            <a:r>
              <a:rPr lang="cs-CZ" dirty="0" smtClean="0"/>
              <a:t>V první polovině 16. století vzrostl počet vojáků vyzbrojených střelnými zbraněmi</a:t>
            </a:r>
          </a:p>
          <a:p>
            <a:r>
              <a:rPr lang="cs-CZ" dirty="0" smtClean="0"/>
              <a:t>Vojáci odměňováni </a:t>
            </a:r>
            <a:r>
              <a:rPr lang="cs-CZ" dirty="0"/>
              <a:t>pravidelným </a:t>
            </a:r>
            <a:r>
              <a:rPr lang="cs-CZ" dirty="0" smtClean="0"/>
              <a:t>platem </a:t>
            </a:r>
            <a:r>
              <a:rPr lang="cs-CZ" dirty="0"/>
              <a:t>a </a:t>
            </a:r>
            <a:r>
              <a:rPr lang="cs-CZ" dirty="0" smtClean="0"/>
              <a:t>půdou</a:t>
            </a:r>
          </a:p>
          <a:p>
            <a:r>
              <a:rPr lang="cs-CZ" dirty="0" smtClean="0"/>
              <a:t>Koncem </a:t>
            </a:r>
            <a:r>
              <a:rPr lang="cs-CZ" dirty="0"/>
              <a:t>16. </a:t>
            </a:r>
            <a:r>
              <a:rPr lang="cs-CZ" dirty="0" smtClean="0"/>
              <a:t>století ruský car </a:t>
            </a:r>
            <a:r>
              <a:rPr lang="cs-CZ" dirty="0"/>
              <a:t>a jeho vláda disponovala stálou armádou 100 000 </a:t>
            </a:r>
            <a:r>
              <a:rPr lang="cs-CZ" dirty="0" smtClean="0"/>
              <a:t>vojáků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 smtClean="0"/>
              <a:t>Reforma církve:</a:t>
            </a:r>
          </a:p>
          <a:p>
            <a:r>
              <a:rPr lang="cs-CZ" dirty="0" smtClean="0"/>
              <a:t>Byla zaměřená na nadměrné pozemkové vlastnictví církve</a:t>
            </a:r>
          </a:p>
          <a:p>
            <a:r>
              <a:rPr lang="cs-CZ" dirty="0" smtClean="0"/>
              <a:t>Likvidace pozemkového vlastnictví klášterů a církevních institucí </a:t>
            </a:r>
          </a:p>
          <a:p>
            <a:r>
              <a:rPr lang="cs-CZ" dirty="0" smtClean="0"/>
              <a:t>Klášterům zakázáno získávat novou půdu bez souhlasu cara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Reformy reorganizace vlády, orgánů ústřední a místní správy, tzv. </a:t>
            </a:r>
            <a:r>
              <a:rPr lang="cs-CZ" u="sng" dirty="0" err="1" smtClean="0"/>
              <a:t>príkazů</a:t>
            </a:r>
            <a:r>
              <a:rPr lang="cs-CZ" u="sng" dirty="0" smtClean="0"/>
              <a:t>:</a:t>
            </a:r>
            <a:endParaRPr lang="cs-CZ" dirty="0" smtClean="0"/>
          </a:p>
          <a:p>
            <a:r>
              <a:rPr lang="cs-CZ" dirty="0" smtClean="0"/>
              <a:t>1555</a:t>
            </a:r>
            <a:r>
              <a:rPr lang="cs-CZ" dirty="0"/>
              <a:t> – 1556 rozdělení státu na </a:t>
            </a:r>
            <a:r>
              <a:rPr lang="cs-CZ" dirty="0" err="1"/>
              <a:t>guby</a:t>
            </a:r>
            <a:r>
              <a:rPr lang="cs-CZ" dirty="0"/>
              <a:t> (okresy), což přineslo i reorganizaci státní </a:t>
            </a:r>
            <a:r>
              <a:rPr lang="cs-CZ" dirty="0" smtClean="0"/>
              <a:t>správy</a:t>
            </a:r>
          </a:p>
          <a:p>
            <a:r>
              <a:rPr lang="cs-CZ" dirty="0" smtClean="0"/>
              <a:t>V</a:t>
            </a:r>
            <a:r>
              <a:rPr lang="cs-CZ" dirty="0"/>
              <a:t> Moskvě vznikly nové centrální orgány – </a:t>
            </a:r>
            <a:r>
              <a:rPr lang="cs-CZ" dirty="0" err="1"/>
              <a:t>prikazy</a:t>
            </a:r>
            <a:r>
              <a:rPr lang="cs-CZ" dirty="0"/>
              <a:t> </a:t>
            </a:r>
          </a:p>
          <a:p>
            <a:r>
              <a:rPr lang="cs-CZ" dirty="0"/>
              <a:t>Např.: </a:t>
            </a:r>
            <a:r>
              <a:rPr lang="cs-CZ" dirty="0" err="1" smtClean="0"/>
              <a:t>prikaz</a:t>
            </a:r>
            <a:r>
              <a:rPr lang="cs-CZ" dirty="0" smtClean="0"/>
              <a:t> </a:t>
            </a:r>
            <a:r>
              <a:rPr lang="cs-CZ" dirty="0"/>
              <a:t>„</a:t>
            </a:r>
            <a:r>
              <a:rPr lang="cs-CZ" dirty="0" err="1"/>
              <a:t>Posolskij</a:t>
            </a:r>
            <a:r>
              <a:rPr lang="cs-CZ" dirty="0"/>
              <a:t>“- otázky zahraniční politiky, „</a:t>
            </a:r>
            <a:r>
              <a:rPr lang="cs-CZ" dirty="0" err="1"/>
              <a:t>Zemskij</a:t>
            </a:r>
            <a:r>
              <a:rPr lang="cs-CZ" dirty="0"/>
              <a:t> </a:t>
            </a:r>
            <a:r>
              <a:rPr lang="cs-CZ" dirty="0" err="1" smtClean="0"/>
              <a:t>prikaz</a:t>
            </a:r>
            <a:r>
              <a:rPr lang="cs-CZ" dirty="0"/>
              <a:t>“ </a:t>
            </a:r>
            <a:r>
              <a:rPr lang="cs-CZ" dirty="0" smtClean="0"/>
              <a:t>– policejní </a:t>
            </a:r>
            <a:r>
              <a:rPr lang="cs-CZ" dirty="0"/>
              <a:t>funkce, „</a:t>
            </a:r>
            <a:r>
              <a:rPr lang="cs-CZ" dirty="0" err="1" smtClean="0"/>
              <a:t>Střeleckij</a:t>
            </a:r>
            <a:r>
              <a:rPr lang="cs-CZ" dirty="0" smtClean="0"/>
              <a:t> </a:t>
            </a:r>
            <a:r>
              <a:rPr lang="cs-CZ" dirty="0" err="1" smtClean="0"/>
              <a:t>prikaz</a:t>
            </a:r>
            <a:r>
              <a:rPr lang="cs-CZ" dirty="0"/>
              <a:t>“ </a:t>
            </a:r>
            <a:r>
              <a:rPr lang="cs-CZ" dirty="0" smtClean="0"/>
              <a:t>– záležitosti </a:t>
            </a:r>
            <a:r>
              <a:rPr lang="cs-CZ" dirty="0"/>
              <a:t>střeleckého vojska a pod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583" y="1311138"/>
            <a:ext cx="6427284" cy="4346521"/>
          </a:xfrm>
        </p:spPr>
        <p:txBody>
          <a:bodyPr>
            <a:normAutofit/>
          </a:bodyPr>
          <a:lstStyle/>
          <a:p>
            <a:r>
              <a:rPr lang="cs-CZ" dirty="0" smtClean="0"/>
              <a:t>V polovině 16. století nechává car postavit chrám Vasilije Blaženého na paměť dobytí Kazaně</a:t>
            </a:r>
          </a:p>
          <a:p>
            <a:r>
              <a:rPr lang="cs-CZ" dirty="0" smtClean="0"/>
              <a:t>Původně zasvěcen Bohorodičce, později poblíž stavby pohřben uctívaný Vasilij, proto název podle něj</a:t>
            </a:r>
          </a:p>
          <a:p>
            <a:r>
              <a:rPr lang="cs-CZ" dirty="0" smtClean="0"/>
              <a:t>Chrám postaven pouze pro samotného cara, ne pro lidi</a:t>
            </a:r>
          </a:p>
          <a:p>
            <a:r>
              <a:rPr lang="cs-CZ" dirty="0" smtClean="0"/>
              <a:t>Symbol pýchy a sebevědomí ruského samoděržaví, jeho imperiální vůle, která se před ničím nezastaví</a:t>
            </a:r>
          </a:p>
        </p:txBody>
      </p:sp>
      <p:pic>
        <p:nvPicPr>
          <p:cNvPr id="4098" name="Picture 2" descr="http://www.pentagramus.com/images/sin_slavy/knihovna/dejepis/rusko/ch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9" y="1587261"/>
            <a:ext cx="3557133" cy="379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Livonská</a:t>
            </a:r>
            <a:r>
              <a:rPr lang="cs-CZ" dirty="0" smtClean="0"/>
              <a:t>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Ivana IV. ovládnout Sibiř a </a:t>
            </a:r>
            <a:r>
              <a:rPr lang="cs-CZ" dirty="0" smtClean="0"/>
              <a:t>snaha o </a:t>
            </a:r>
            <a:r>
              <a:rPr lang="cs-CZ" dirty="0" smtClean="0"/>
              <a:t>znovuzískání Ukrajiny a Bílé Rusi</a:t>
            </a:r>
          </a:p>
          <a:p>
            <a:r>
              <a:rPr lang="cs-CZ" dirty="0" smtClean="0"/>
              <a:t>Ivan se považuje za dědice „všech ruských zemí“</a:t>
            </a:r>
          </a:p>
          <a:p>
            <a:r>
              <a:rPr lang="cs-CZ" dirty="0" smtClean="0"/>
              <a:t>Šlo o zmocnění se baltického pobřeží a Krymu (přístup k Černému moři)</a:t>
            </a:r>
          </a:p>
          <a:p>
            <a:r>
              <a:rPr lang="cs-CZ" dirty="0" smtClean="0"/>
              <a:t>Otázka o soustředění své moci</a:t>
            </a:r>
          </a:p>
          <a:p>
            <a:r>
              <a:rPr lang="cs-CZ" dirty="0" smtClean="0"/>
              <a:t>Vybraná rada doporučuje zaútočit na Krymský chanát</a:t>
            </a:r>
          </a:p>
          <a:p>
            <a:r>
              <a:rPr lang="cs-CZ" dirty="0" smtClean="0"/>
              <a:t>Car ale míří do </a:t>
            </a:r>
            <a:r>
              <a:rPr lang="cs-CZ" dirty="0" err="1" smtClean="0"/>
              <a:t>Livonska</a:t>
            </a:r>
            <a:r>
              <a:rPr lang="cs-CZ" dirty="0" smtClean="0"/>
              <a:t> ovládnout Pobaltí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786</TotalTime>
  <Words>518</Words>
  <Application>Microsoft Office PowerPoint</Application>
  <PresentationFormat>Širokoúhlá obrazovka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Rockwell</vt:lpstr>
      <vt:lpstr>Damask</vt:lpstr>
      <vt:lpstr>Ivan IV.  hrozný</vt:lpstr>
      <vt:lpstr>Obsah</vt:lpstr>
      <vt:lpstr>Vláda Ivana IV.</vt:lpstr>
      <vt:lpstr>Prezentace aplikace PowerPoint</vt:lpstr>
      <vt:lpstr>Prezentace aplikace PowerPoint</vt:lpstr>
      <vt:lpstr>Reformy</vt:lpstr>
      <vt:lpstr>Prezentace aplikace PowerPoint</vt:lpstr>
      <vt:lpstr>Prezentace aplikace PowerPoint</vt:lpstr>
      <vt:lpstr>Livonská válka</vt:lpstr>
      <vt:lpstr>Prezentace aplikace PowerPoint</vt:lpstr>
      <vt:lpstr>Opričnina</vt:lpstr>
      <vt:lpstr>Prezentace aplikace PowerPoint</vt:lpstr>
      <vt:lpstr>Prezentace aplikace PowerPoint</vt:lpstr>
      <vt:lpstr>Konec vlády Ivana IV.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IV.</dc:title>
  <dc:creator>HP</dc:creator>
  <cp:lastModifiedBy>HP</cp:lastModifiedBy>
  <cp:revision>47</cp:revision>
  <dcterms:created xsi:type="dcterms:W3CDTF">2016-03-07T09:39:57Z</dcterms:created>
  <dcterms:modified xsi:type="dcterms:W3CDTF">2016-03-08T22:15:46Z</dcterms:modified>
</cp:coreProperties>
</file>