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2" r:id="rId6"/>
    <p:sldId id="264" r:id="rId7"/>
    <p:sldId id="263" r:id="rId8"/>
    <p:sldId id="265" r:id="rId9"/>
    <p:sldId id="266" r:id="rId10"/>
    <p:sldId id="261" r:id="rId11"/>
    <p:sldId id="260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359B0-38D6-459E-A462-DE7636BAE80C}" type="datetimeFigureOut">
              <a:rPr lang="cs-CZ" smtClean="0"/>
              <a:pPr/>
              <a:t>23. 2. 2016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0002C-57D0-43B2-93F4-6AD39F287BD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0002C-57D0-43B2-93F4-6AD39F287BDB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B31F-ECD1-485B-BC0D-83182E395F45}" type="datetimeFigureOut">
              <a:rPr lang="cs-CZ" smtClean="0"/>
              <a:pPr/>
              <a:t>23. 2. 2016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7BC54E-C1C0-4106-8A7B-F50CD5A723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B31F-ECD1-485B-BC0D-83182E395F45}" type="datetimeFigureOut">
              <a:rPr lang="cs-CZ" smtClean="0"/>
              <a:pPr/>
              <a:t>23. 2. 2016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C54E-C1C0-4106-8A7B-F50CD5A723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B31F-ECD1-485B-BC0D-83182E395F45}" type="datetimeFigureOut">
              <a:rPr lang="cs-CZ" smtClean="0"/>
              <a:pPr/>
              <a:t>23. 2. 2016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C54E-C1C0-4106-8A7B-F50CD5A723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B31F-ECD1-485B-BC0D-83182E395F45}" type="datetimeFigureOut">
              <a:rPr lang="cs-CZ" smtClean="0"/>
              <a:pPr/>
              <a:t>23. 2. 2016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7BC54E-C1C0-4106-8A7B-F50CD5A723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B31F-ECD1-485B-BC0D-83182E395F45}" type="datetimeFigureOut">
              <a:rPr lang="cs-CZ" smtClean="0"/>
              <a:pPr/>
              <a:t>23. 2. 2016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C54E-C1C0-4106-8A7B-F50CD5A723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B31F-ECD1-485B-BC0D-83182E395F45}" type="datetimeFigureOut">
              <a:rPr lang="cs-CZ" smtClean="0"/>
              <a:pPr/>
              <a:t>23. 2. 2016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C54E-C1C0-4106-8A7B-F50CD5A723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B31F-ECD1-485B-BC0D-83182E395F45}" type="datetimeFigureOut">
              <a:rPr lang="cs-CZ" smtClean="0"/>
              <a:pPr/>
              <a:t>23. 2. 2016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97BC54E-C1C0-4106-8A7B-F50CD5A723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B31F-ECD1-485B-BC0D-83182E395F45}" type="datetimeFigureOut">
              <a:rPr lang="cs-CZ" smtClean="0"/>
              <a:pPr/>
              <a:t>23. 2. 2016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C54E-C1C0-4106-8A7B-F50CD5A723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B31F-ECD1-485B-BC0D-83182E395F45}" type="datetimeFigureOut">
              <a:rPr lang="cs-CZ" smtClean="0"/>
              <a:pPr/>
              <a:t>23. 2. 2016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C54E-C1C0-4106-8A7B-F50CD5A723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B31F-ECD1-485B-BC0D-83182E395F45}" type="datetimeFigureOut">
              <a:rPr lang="cs-CZ" smtClean="0"/>
              <a:pPr/>
              <a:t>23. 2. 2016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C54E-C1C0-4106-8A7B-F50CD5A723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B31F-ECD1-485B-BC0D-83182E395F45}" type="datetimeFigureOut">
              <a:rPr lang="cs-CZ" smtClean="0"/>
              <a:pPr/>
              <a:t>23. 2. 2016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C54E-C1C0-4106-8A7B-F50CD5A723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656B31F-ECD1-485B-BC0D-83182E395F45}" type="datetimeFigureOut">
              <a:rPr lang="cs-CZ" smtClean="0"/>
              <a:pPr/>
              <a:t>23. 2. 2016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7BC54E-C1C0-4106-8A7B-F50CD5A723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historykratko.com/knyaz-igor-ryurikovich" TargetMode="External"/><Relationship Id="rId3" Type="http://schemas.openxmlformats.org/officeDocument/2006/relationships/hyperlink" Target="http://www.math.muni.cz/~xcherkashynas/" TargetMode="External"/><Relationship Id="rId7" Type="http://schemas.openxmlformats.org/officeDocument/2006/relationships/hyperlink" Target="http://www.imperialhouse.ru/rus/imperialhouse/succession/monarh/1201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aday.ru/text/126273.html" TargetMode="External"/><Relationship Id="rId5" Type="http://schemas.openxmlformats.org/officeDocument/2006/relationships/hyperlink" Target="http://www.olga-pskov.ru/olga.php" TargetMode="External"/><Relationship Id="rId4" Type="http://schemas.openxmlformats.org/officeDocument/2006/relationships/hyperlink" Target="http://www.hrono.ru/biograf/bio_s/svjatoslav_ig.php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467544" y="692696"/>
            <a:ext cx="8136904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Vznik Kyjevské Rusi </a:t>
            </a:r>
            <a:endParaRPr lang="cs-CZ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cs-CZ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cs-CZ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Varjagové</a:t>
            </a:r>
            <a:r>
              <a:rPr lang="cs-CZ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 první knížata Oleg, Igor, Olga a</a:t>
            </a:r>
            <a:r>
              <a:rPr lang="cs-CZ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cs-CZ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Svjatoslav</a:t>
            </a:r>
            <a:r>
              <a:rPr lang="cs-CZ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436096" y="609329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Pohlová Klára, 447478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63688" y="188640"/>
            <a:ext cx="554542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Seznam použitých zdrojů</a:t>
            </a:r>
            <a:endParaRPr lang="cs-CZ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1087189"/>
            <a:ext cx="8640960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dirty="0" smtClean="0"/>
              <a:t>  ŠVANKMAJER</a:t>
            </a:r>
            <a:r>
              <a:rPr lang="cs-CZ" dirty="0"/>
              <a:t>, Milan. </a:t>
            </a:r>
            <a:r>
              <a:rPr lang="cs-CZ" i="1" dirty="0"/>
              <a:t>Dějiny Ruska</a:t>
            </a:r>
            <a:r>
              <a:rPr lang="cs-CZ" dirty="0"/>
              <a:t>. 3. </a:t>
            </a:r>
            <a:r>
              <a:rPr lang="cs-CZ" dirty="0" err="1"/>
              <a:t>dopl</a:t>
            </a:r>
            <a:r>
              <a:rPr lang="cs-CZ" dirty="0"/>
              <a:t>. a </a:t>
            </a:r>
            <a:r>
              <a:rPr lang="cs-CZ" dirty="0" err="1"/>
              <a:t>přeprac</a:t>
            </a:r>
            <a:r>
              <a:rPr lang="cs-CZ" dirty="0"/>
              <a:t>. </a:t>
            </a:r>
            <a:r>
              <a:rPr lang="cs-CZ" dirty="0" err="1"/>
              <a:t>vyd</a:t>
            </a:r>
            <a:r>
              <a:rPr lang="cs-CZ" dirty="0"/>
              <a:t>. Praha: Lidové noviny,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1995</a:t>
            </a:r>
            <a:r>
              <a:rPr lang="cs-CZ" dirty="0"/>
              <a:t>. 558 s. ISBN </a:t>
            </a:r>
            <a:r>
              <a:rPr lang="cs-CZ" dirty="0" smtClean="0"/>
              <a:t>80-7106-183-2</a:t>
            </a:r>
          </a:p>
          <a:p>
            <a:endParaRPr lang="cs-CZ" dirty="0" smtClean="0"/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 </a:t>
            </a:r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math.muni.cz</a:t>
            </a:r>
            <a:r>
              <a:rPr lang="cs-CZ" dirty="0" smtClean="0">
                <a:hlinkClick r:id="rId3"/>
              </a:rPr>
              <a:t>/~</a:t>
            </a:r>
            <a:r>
              <a:rPr lang="cs-CZ" dirty="0" err="1" smtClean="0">
                <a:hlinkClick r:id="rId3"/>
              </a:rPr>
              <a:t>xcherkashynas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 </a:t>
            </a:r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hrono.ru</a:t>
            </a:r>
            <a:r>
              <a:rPr lang="cs-CZ" dirty="0" smtClean="0">
                <a:hlinkClick r:id="rId4"/>
              </a:rPr>
              <a:t>/biograf/bio_s/</a:t>
            </a:r>
            <a:r>
              <a:rPr lang="cs-CZ" dirty="0" err="1" smtClean="0">
                <a:hlinkClick r:id="rId4"/>
              </a:rPr>
              <a:t>svjatoslav</a:t>
            </a:r>
            <a:r>
              <a:rPr lang="cs-CZ" dirty="0" smtClean="0">
                <a:hlinkClick r:id="rId4"/>
              </a:rPr>
              <a:t>_</a:t>
            </a:r>
            <a:r>
              <a:rPr lang="cs-CZ" dirty="0" err="1" smtClean="0">
                <a:hlinkClick r:id="rId4"/>
              </a:rPr>
              <a:t>ig.php</a:t>
            </a:r>
            <a:endParaRPr lang="cs-CZ" dirty="0" smtClean="0"/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 </a:t>
            </a:r>
            <a:r>
              <a:rPr lang="cs-CZ" dirty="0" smtClean="0">
                <a:hlinkClick r:id="rId5"/>
              </a:rPr>
              <a:t>http://www.</a:t>
            </a:r>
            <a:r>
              <a:rPr lang="cs-CZ" dirty="0" err="1" smtClean="0">
                <a:hlinkClick r:id="rId5"/>
              </a:rPr>
              <a:t>olga</a:t>
            </a:r>
            <a:r>
              <a:rPr lang="cs-CZ" dirty="0" smtClean="0">
                <a:hlinkClick r:id="rId5"/>
              </a:rPr>
              <a:t>-</a:t>
            </a:r>
            <a:r>
              <a:rPr lang="cs-CZ" dirty="0" err="1" smtClean="0">
                <a:hlinkClick r:id="rId5"/>
              </a:rPr>
              <a:t>pskov.ru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olga.php</a:t>
            </a:r>
            <a:endParaRPr lang="cs-CZ" dirty="0" smtClean="0"/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 </a:t>
            </a:r>
            <a:r>
              <a:rPr lang="cs-CZ" dirty="0" smtClean="0">
                <a:hlinkClick r:id="rId6"/>
              </a:rPr>
              <a:t>http://www.</a:t>
            </a:r>
            <a:r>
              <a:rPr lang="cs-CZ" dirty="0" err="1" smtClean="0">
                <a:hlinkClick r:id="rId6"/>
              </a:rPr>
              <a:t>taday.ru</a:t>
            </a:r>
            <a:r>
              <a:rPr lang="cs-CZ" dirty="0" smtClean="0">
                <a:hlinkClick r:id="rId6"/>
              </a:rPr>
              <a:t>/text/126273.html</a:t>
            </a:r>
            <a:endParaRPr lang="cs-CZ" dirty="0" smtClean="0"/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 </a:t>
            </a:r>
            <a:r>
              <a:rPr lang="cs-CZ" dirty="0" smtClean="0">
                <a:hlinkClick r:id="rId7"/>
              </a:rPr>
              <a:t>http://www.</a:t>
            </a:r>
            <a:r>
              <a:rPr lang="cs-CZ" dirty="0" err="1" smtClean="0">
                <a:hlinkClick r:id="rId7"/>
              </a:rPr>
              <a:t>imperialhouse.ru</a:t>
            </a:r>
            <a:r>
              <a:rPr lang="cs-CZ" dirty="0" smtClean="0">
                <a:hlinkClick r:id="rId7"/>
              </a:rPr>
              <a:t>/rus/</a:t>
            </a:r>
            <a:r>
              <a:rPr lang="cs-CZ" dirty="0" err="1" smtClean="0">
                <a:hlinkClick r:id="rId7"/>
              </a:rPr>
              <a:t>imperialhouse</a:t>
            </a:r>
            <a:r>
              <a:rPr lang="cs-CZ" dirty="0" smtClean="0">
                <a:hlinkClick r:id="rId7"/>
              </a:rPr>
              <a:t>/</a:t>
            </a:r>
            <a:r>
              <a:rPr lang="cs-CZ" dirty="0" err="1" smtClean="0">
                <a:hlinkClick r:id="rId7"/>
              </a:rPr>
              <a:t>succession</a:t>
            </a:r>
            <a:r>
              <a:rPr lang="cs-CZ" dirty="0" smtClean="0">
                <a:hlinkClick r:id="rId7"/>
              </a:rPr>
              <a:t>/</a:t>
            </a:r>
            <a:r>
              <a:rPr lang="cs-CZ" dirty="0" err="1" smtClean="0">
                <a:hlinkClick r:id="rId7"/>
              </a:rPr>
              <a:t>monarh</a:t>
            </a:r>
            <a:r>
              <a:rPr lang="cs-CZ" dirty="0" smtClean="0">
                <a:hlinkClick r:id="rId7"/>
              </a:rPr>
              <a:t>/1201.html</a:t>
            </a:r>
            <a:endParaRPr lang="cs-CZ" dirty="0" smtClean="0"/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 </a:t>
            </a:r>
            <a:r>
              <a:rPr lang="cs-CZ" dirty="0" smtClean="0">
                <a:hlinkClick r:id="rId8"/>
              </a:rPr>
              <a:t>http://historykratko.com/knyaz-igor-ryurikovich</a:t>
            </a:r>
            <a:endParaRPr lang="cs-CZ" dirty="0" smtClean="0"/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 http://dejepis.pajka.info/0409-rany-stredovek-vznik-kyjevske-rusi.php</a:t>
            </a:r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Font typeface="Wingdings" pitchFamily="2" charset="2"/>
              <a:buChar char="§"/>
            </a:pPr>
            <a:r>
              <a:rPr lang="cs-CZ" sz="1700" dirty="0" smtClean="0"/>
              <a:t>http://history-of-ukraine.jimdo.com/%D0%B8%D1%81%D1%82%D0%BE%D1%80%D0%B8%D1%8F-%D1%83%D0%BA%D1%80%D0%B0%D0%B8%D0%BD%D1%8B-2-%D0%BA%D1%83%D1%80%D1%81/%D0%B2%D0%BE%D0%B7%D0%BD%D0%B8%D0%BA%D0%BD%D0%BE%D0%B2%D0%B5%D0%BD%D0%B8%D0%B5-%D0%B8-%D1%80%D0%B0%D0%B7%D0%B2%D0%B8%D1%82%D0%B8%D0%B5-%D0%B3%D0%BE%D1%81%D1%83%D0%B4%D0%B0%D1%80%D1%81%D1%82%D0%B2%D0%B0-%D0%BA%D0%B8%D0%B5%D0%B2%D1%81%D0%BA%D0%B0%D1%8F-%D1%80%D1%83%D1%81%D1%8C/</a:t>
            </a:r>
          </a:p>
          <a:p>
            <a:pPr>
              <a:buFont typeface="Wingdings" pitchFamily="2" charset="2"/>
              <a:buChar char="§"/>
            </a:pP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11560" y="2492896"/>
            <a:ext cx="781278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Děkuji za pozornost</a:t>
            </a:r>
            <a:endParaRPr lang="cs-CZ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55776" y="260648"/>
            <a:ext cx="388491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Přícho</a:t>
            </a:r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 VARJAGŮ</a:t>
            </a:r>
            <a:endParaRPr lang="cs-CZ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268760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200" dirty="0" smtClean="0"/>
              <a:t>  </a:t>
            </a:r>
            <a:r>
              <a:rPr lang="cs-CZ" sz="2200" dirty="0" err="1" smtClean="0"/>
              <a:t>Varjagové</a:t>
            </a:r>
            <a:r>
              <a:rPr lang="cs-CZ" sz="2200" dirty="0" smtClean="0"/>
              <a:t> = skandinávští </a:t>
            </a:r>
            <a:r>
              <a:rPr lang="cs-CZ" sz="2200" dirty="0" err="1" smtClean="0"/>
              <a:t>Normani</a:t>
            </a:r>
            <a:r>
              <a:rPr lang="cs-CZ" sz="2200" dirty="0" smtClean="0"/>
              <a:t>, Severní lidé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/>
              <a:t> </a:t>
            </a:r>
            <a:r>
              <a:rPr lang="cs-CZ" sz="2200" dirty="0" smtClean="0"/>
              <a:t> obchodníci a válečníci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/>
              <a:t>  2. </a:t>
            </a:r>
            <a:r>
              <a:rPr lang="cs-CZ" sz="2200" dirty="0" err="1" smtClean="0"/>
              <a:t>pol</a:t>
            </a:r>
            <a:r>
              <a:rPr lang="cs-CZ" sz="2200" dirty="0" smtClean="0"/>
              <a:t>. 9. st. – ovládli Novgorod a osady podél Dněpru až po Kyjev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/>
              <a:t> </a:t>
            </a:r>
            <a:r>
              <a:rPr lang="cs-CZ" sz="2200" dirty="0" smtClean="0"/>
              <a:t> 9. – 11. st.  - postrach téměř celé Evropy (dobytí Francie, Anglie)</a:t>
            </a:r>
          </a:p>
          <a:p>
            <a:endParaRPr lang="cs-CZ" sz="2200" dirty="0" smtClean="0"/>
          </a:p>
          <a:p>
            <a:pPr>
              <a:buFont typeface="Arial" pitchFamily="34" charset="0"/>
              <a:buChar char="•"/>
            </a:pPr>
            <a:endParaRPr lang="cs-CZ" sz="2200" dirty="0" smtClean="0"/>
          </a:p>
          <a:p>
            <a:pPr>
              <a:buFont typeface="Arial" pitchFamily="34" charset="0"/>
              <a:buChar char="•"/>
            </a:pPr>
            <a:endParaRPr lang="cs-CZ" sz="2200" dirty="0" smtClean="0"/>
          </a:p>
          <a:p>
            <a:pPr>
              <a:buFont typeface="Arial" pitchFamily="34" charset="0"/>
              <a:buChar char="•"/>
            </a:pPr>
            <a:endParaRPr lang="cs-CZ" sz="2200" dirty="0" smtClean="0"/>
          </a:p>
          <a:p>
            <a:pPr>
              <a:buFontTx/>
              <a:buChar char="-"/>
            </a:pPr>
            <a:endParaRPr lang="cs-CZ" sz="2200" dirty="0" smtClean="0"/>
          </a:p>
          <a:p>
            <a:endParaRPr lang="cs-CZ" dirty="0"/>
          </a:p>
        </p:txBody>
      </p:sp>
      <p:pic>
        <p:nvPicPr>
          <p:cNvPr id="17410" name="Picture 2" descr="Foto: Varjagové na návštěv Slovanů. / Public do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284984"/>
            <a:ext cx="6301730" cy="3383752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39552" y="4653136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/>
              <a:t>Varjagové</a:t>
            </a:r>
            <a:r>
              <a:rPr lang="cs-CZ" sz="2000" b="1" dirty="0" smtClean="0"/>
              <a:t> na návštěvě u Slovanů.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9512" y="476672"/>
            <a:ext cx="388491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Přícho</a:t>
            </a:r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 VARJAGŮ</a:t>
            </a:r>
            <a:endParaRPr lang="cs-CZ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Rurik titular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132856"/>
            <a:ext cx="3724350" cy="4464496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580112" y="1196752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Kníže </a:t>
            </a:r>
            <a:r>
              <a:rPr lang="cs-CZ" sz="2400" b="1" dirty="0" err="1" smtClean="0"/>
              <a:t>Rurik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 (</a:t>
            </a:r>
            <a:r>
              <a:rPr lang="az-Cyrl-AZ" sz="2400" b="1" i="1" dirty="0" smtClean="0"/>
              <a:t>Рюрик</a:t>
            </a:r>
            <a:r>
              <a:rPr lang="cs-CZ" sz="2400" b="1" i="1" dirty="0" smtClean="0"/>
              <a:t>)</a:t>
            </a:r>
            <a:endParaRPr lang="cs-CZ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9512" y="1628800"/>
            <a:ext cx="522007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200" dirty="0" smtClean="0"/>
              <a:t>  východní Slované byli ve 2. </a:t>
            </a:r>
            <a:r>
              <a:rPr lang="cs-CZ" sz="2200" dirty="0" err="1" smtClean="0"/>
              <a:t>pol</a:t>
            </a:r>
            <a:r>
              <a:rPr lang="cs-CZ" sz="2200" dirty="0" smtClean="0"/>
              <a:t>. 9. st. </a:t>
            </a:r>
          </a:p>
          <a:p>
            <a:r>
              <a:rPr lang="cs-CZ" sz="2200" dirty="0" smtClean="0"/>
              <a:t>    ovládnuti Rusy - &gt;  vzniká </a:t>
            </a:r>
            <a:br>
              <a:rPr lang="cs-CZ" sz="2200" dirty="0" smtClean="0"/>
            </a:br>
            <a:r>
              <a:rPr lang="cs-CZ" sz="2200" dirty="0" smtClean="0"/>
              <a:t>    východoslovanský stát - </a:t>
            </a:r>
            <a:r>
              <a:rPr lang="cs-CZ" sz="2200" b="1" dirty="0" smtClean="0"/>
              <a:t>RUS</a:t>
            </a:r>
            <a:r>
              <a:rPr lang="cs-CZ" sz="2200" dirty="0" smtClean="0"/>
              <a:t> </a:t>
            </a:r>
          </a:p>
          <a:p>
            <a:endParaRPr lang="cs-CZ" sz="2200" dirty="0" smtClean="0"/>
          </a:p>
          <a:p>
            <a:r>
              <a:rPr lang="cs-CZ" dirty="0" smtClean="0"/>
              <a:t>Rusové – od Baltu do východoslovanské</a:t>
            </a:r>
          </a:p>
          <a:p>
            <a:r>
              <a:rPr lang="cs-CZ" dirty="0" smtClean="0"/>
              <a:t>                 oblasti v </a:t>
            </a:r>
            <a:r>
              <a:rPr lang="cs-CZ" dirty="0" err="1" smtClean="0"/>
              <a:t>Podněpří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             -  švédský kmen </a:t>
            </a:r>
            <a:r>
              <a:rPr lang="cs-CZ" dirty="0" err="1" smtClean="0"/>
              <a:t>Rossů</a:t>
            </a:r>
            <a:endParaRPr lang="cs-CZ" dirty="0" smtClean="0"/>
          </a:p>
          <a:p>
            <a:endParaRPr lang="cs-CZ" sz="2200" dirty="0" smtClean="0"/>
          </a:p>
          <a:p>
            <a:pPr>
              <a:buFont typeface="Wingdings" pitchFamily="2" charset="2"/>
              <a:buChar char="§"/>
            </a:pPr>
            <a:r>
              <a:rPr lang="cs-CZ" sz="2200" dirty="0"/>
              <a:t> </a:t>
            </a:r>
            <a:r>
              <a:rPr lang="cs-CZ" sz="2200" dirty="0" smtClean="0"/>
              <a:t> </a:t>
            </a:r>
            <a:r>
              <a:rPr lang="cs-CZ" sz="2200" b="1" dirty="0" err="1" smtClean="0"/>
              <a:t>Rurik</a:t>
            </a:r>
            <a:r>
              <a:rPr lang="cs-CZ" sz="2200" dirty="0" smtClean="0"/>
              <a:t>  - zakladatel nejstarší ruské </a:t>
            </a:r>
            <a:br>
              <a:rPr lang="cs-CZ" sz="2200" dirty="0" smtClean="0"/>
            </a:br>
            <a:r>
              <a:rPr lang="cs-CZ" sz="2200" dirty="0" smtClean="0"/>
              <a:t>                 dynastie Rurikovců,</a:t>
            </a:r>
          </a:p>
          <a:p>
            <a:r>
              <a:rPr lang="cs-CZ" sz="2200" dirty="0" smtClean="0"/>
              <a:t>              -  první kníže </a:t>
            </a:r>
            <a:r>
              <a:rPr lang="cs-CZ" sz="2200" dirty="0" smtClean="0"/>
              <a:t>Rusi</a:t>
            </a:r>
          </a:p>
          <a:p>
            <a:r>
              <a:rPr lang="cs-CZ" sz="2200" dirty="0" smtClean="0"/>
              <a:t>               - ovládl Novgorod a Kyjev</a:t>
            </a:r>
            <a:endParaRPr lang="cs-CZ" sz="2200" dirty="0" smtClean="0"/>
          </a:p>
          <a:p>
            <a:endParaRPr lang="cs-CZ" sz="2200" dirty="0" smtClean="0"/>
          </a:p>
          <a:p>
            <a:pPr>
              <a:buFont typeface="Wingdings" pitchFamily="2" charset="2"/>
              <a:buChar char="§"/>
            </a:pPr>
            <a:r>
              <a:rPr lang="cs-CZ" sz="2200" dirty="0"/>
              <a:t> </a:t>
            </a:r>
            <a:r>
              <a:rPr lang="cs-CZ" sz="2200" dirty="0" smtClean="0"/>
              <a:t> vznik tzv. </a:t>
            </a:r>
            <a:r>
              <a:rPr lang="cs-CZ" sz="2200" b="1" dirty="0" smtClean="0"/>
              <a:t>Normanské teorie </a:t>
            </a:r>
            <a:r>
              <a:rPr lang="cs-CZ" sz="2200" dirty="0" smtClean="0"/>
              <a:t>– vytvoření </a:t>
            </a:r>
            <a:br>
              <a:rPr lang="cs-CZ" sz="2200" dirty="0" smtClean="0"/>
            </a:br>
            <a:r>
              <a:rPr lang="cs-CZ" sz="2200" dirty="0" smtClean="0"/>
              <a:t>    států cizinci</a:t>
            </a: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d/d3/Nestor_03.jpg/250px-Nestor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528905"/>
            <a:ext cx="3851920" cy="514391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516216" y="83671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Nestor</a:t>
            </a:r>
            <a:endParaRPr lang="cs-CZ" sz="3600" b="1" dirty="0"/>
          </a:p>
        </p:txBody>
      </p:sp>
      <p:sp>
        <p:nvSpPr>
          <p:cNvPr id="6" name="Obdélník 5"/>
          <p:cNvSpPr/>
          <p:nvPr/>
        </p:nvSpPr>
        <p:spPr>
          <a:xfrm>
            <a:off x="467544" y="332656"/>
            <a:ext cx="368363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Nestorův letopis</a:t>
            </a:r>
            <a:endParaRPr lang="cs-CZ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9512" y="1988840"/>
            <a:ext cx="58326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dirty="0" smtClean="0"/>
              <a:t>  </a:t>
            </a:r>
            <a:r>
              <a:rPr lang="cs-CZ" sz="2000" b="1" dirty="0" smtClean="0"/>
              <a:t>Nestor</a:t>
            </a:r>
            <a:r>
              <a:rPr lang="cs-CZ" sz="2000" dirty="0" smtClean="0"/>
              <a:t> – mnich </a:t>
            </a:r>
            <a:r>
              <a:rPr lang="cs-CZ" sz="2000" dirty="0" err="1"/>
              <a:t>P</a:t>
            </a:r>
            <a:r>
              <a:rPr lang="cs-CZ" sz="2000" dirty="0" err="1" smtClean="0"/>
              <a:t>ečerského</a:t>
            </a:r>
            <a:r>
              <a:rPr lang="cs-CZ" sz="2000" dirty="0" smtClean="0"/>
              <a:t> kláštera</a:t>
            </a:r>
            <a:br>
              <a:rPr lang="cs-CZ" sz="2000" dirty="0" smtClean="0"/>
            </a:br>
            <a:r>
              <a:rPr lang="cs-CZ" sz="2000" dirty="0" smtClean="0"/>
              <a:t>                   v Kyjevě</a:t>
            </a:r>
          </a:p>
          <a:p>
            <a:endParaRPr lang="cs-CZ" sz="2000" dirty="0"/>
          </a:p>
          <a:p>
            <a:pPr>
              <a:buFontTx/>
              <a:buChar char="-"/>
            </a:pPr>
            <a:r>
              <a:rPr lang="cs-CZ" sz="2000" dirty="0" smtClean="0"/>
              <a:t>  autor nejstaršího ruského letopisu</a:t>
            </a:r>
            <a:br>
              <a:rPr lang="cs-CZ" sz="2000" dirty="0" smtClean="0"/>
            </a:br>
            <a:r>
              <a:rPr lang="cs-CZ" sz="2000" dirty="0" smtClean="0"/>
              <a:t>   </a:t>
            </a:r>
            <a:r>
              <a:rPr lang="cs-CZ" sz="2000" u="sng" dirty="0" smtClean="0"/>
              <a:t>Pověsti dávných časů</a:t>
            </a:r>
            <a:r>
              <a:rPr lang="cs-CZ" sz="2000" dirty="0" smtClean="0"/>
              <a:t> (příchod </a:t>
            </a:r>
            <a:r>
              <a:rPr lang="cs-CZ" sz="2000" dirty="0" err="1" smtClean="0"/>
              <a:t>Rurika</a:t>
            </a:r>
            <a:r>
              <a:rPr lang="cs-CZ" sz="2000" dirty="0" smtClean="0"/>
              <a:t>,</a:t>
            </a:r>
            <a:br>
              <a:rPr lang="cs-CZ" sz="2000" dirty="0" smtClean="0"/>
            </a:br>
            <a:r>
              <a:rPr lang="cs-CZ" sz="2000" dirty="0" smtClean="0"/>
              <a:t>   vznik ruského státu)</a:t>
            </a:r>
          </a:p>
          <a:p>
            <a:pPr>
              <a:buFontTx/>
              <a:buChar char="-"/>
            </a:pPr>
            <a:endParaRPr lang="cs-CZ" sz="2000" dirty="0"/>
          </a:p>
          <a:p>
            <a:pPr>
              <a:buFontTx/>
              <a:buChar char="-"/>
            </a:pPr>
            <a:r>
              <a:rPr lang="cs-CZ" sz="2000" dirty="0"/>
              <a:t> </a:t>
            </a:r>
            <a:r>
              <a:rPr lang="cs-CZ" sz="2000" b="1" dirty="0" smtClean="0"/>
              <a:t>Nestorův letopis </a:t>
            </a:r>
            <a:r>
              <a:rPr lang="cs-CZ" sz="2000" dirty="0" smtClean="0"/>
              <a:t>– počátky Kyjevské Rusi</a:t>
            </a:r>
            <a:br>
              <a:rPr lang="cs-CZ" sz="2000" dirty="0" smtClean="0"/>
            </a:br>
            <a:r>
              <a:rPr lang="cs-CZ" sz="2000" dirty="0" smtClean="0"/>
              <a:t> – život Slovanů, o knížatech, bojích s Byzancí,  </a:t>
            </a:r>
            <a:br>
              <a:rPr lang="cs-CZ" sz="2000" dirty="0" smtClean="0"/>
            </a:br>
            <a:r>
              <a:rPr lang="cs-CZ" sz="2000" dirty="0" smtClean="0"/>
              <a:t>    zapisuje i zprávu o smrti českého knížete</a:t>
            </a:r>
            <a:br>
              <a:rPr lang="cs-CZ" sz="2000" dirty="0" smtClean="0"/>
            </a:br>
            <a:r>
              <a:rPr lang="cs-CZ" sz="2000" dirty="0" smtClean="0"/>
              <a:t>    Václava, který byl uctíván v Kyjevské Rusi</a:t>
            </a:r>
            <a:br>
              <a:rPr lang="cs-CZ" sz="2000" dirty="0" smtClean="0"/>
            </a:br>
            <a:r>
              <a:rPr lang="cs-CZ" sz="2000" dirty="0" smtClean="0"/>
              <a:t>   jako světec</a:t>
            </a:r>
          </a:p>
          <a:p>
            <a:pPr>
              <a:buFontTx/>
              <a:buChar char="-"/>
            </a:pPr>
            <a:endParaRPr lang="cs-CZ" sz="2000" dirty="0"/>
          </a:p>
          <a:p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699792" y="332656"/>
            <a:ext cx="298395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První knížata</a:t>
            </a:r>
            <a:endParaRPr lang="cs-CZ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1052736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První Rurikovci </a:t>
            </a:r>
          </a:p>
          <a:p>
            <a:pPr marL="342900" indent="-342900">
              <a:buFont typeface="Wingdings" pitchFamily="2" charset="2"/>
              <a:buChar char="§"/>
            </a:pPr>
            <a:endParaRPr lang="cs-CZ" sz="2000" dirty="0"/>
          </a:p>
          <a:p>
            <a:pPr marL="342900" indent="-342900">
              <a:buFont typeface="Wingdings" pitchFamily="2" charset="2"/>
              <a:buChar char="§"/>
            </a:pPr>
            <a:r>
              <a:rPr lang="cs-CZ" sz="2000" dirty="0" smtClean="0"/>
              <a:t>Oleg </a:t>
            </a:r>
            <a:r>
              <a:rPr lang="cs-CZ" sz="2000" dirty="0"/>
              <a:t>(879-912</a:t>
            </a:r>
            <a:r>
              <a:rPr lang="cs-CZ" sz="2000" dirty="0" smtClean="0"/>
              <a:t>)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 dirty="0" smtClean="0"/>
              <a:t>Igor </a:t>
            </a:r>
            <a:r>
              <a:rPr lang="cs-CZ" sz="2000" dirty="0"/>
              <a:t>(</a:t>
            </a:r>
            <a:r>
              <a:rPr lang="cs-CZ" sz="2000" dirty="0" smtClean="0"/>
              <a:t>912-945</a:t>
            </a:r>
            <a:r>
              <a:rPr lang="cs-CZ" sz="2000" dirty="0" smtClean="0"/>
              <a:t>)</a:t>
            </a:r>
            <a:endParaRPr lang="cs-CZ" sz="20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cs-CZ" sz="2000" dirty="0" smtClean="0"/>
              <a:t>Olga (945 – 962)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 dirty="0" err="1" smtClean="0"/>
              <a:t>Svjatoslav</a:t>
            </a:r>
            <a:r>
              <a:rPr lang="cs-CZ" sz="2000" dirty="0" smtClean="0"/>
              <a:t> </a:t>
            </a:r>
            <a:r>
              <a:rPr lang="cs-CZ" sz="2000" dirty="0"/>
              <a:t>(</a:t>
            </a:r>
            <a:r>
              <a:rPr lang="cs-CZ" sz="2000" dirty="0" smtClean="0"/>
              <a:t>962-972)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 dirty="0" err="1" smtClean="0"/>
              <a:t>Jaropolk</a:t>
            </a:r>
            <a:r>
              <a:rPr lang="cs-CZ" sz="2000" dirty="0" smtClean="0"/>
              <a:t> </a:t>
            </a:r>
            <a:r>
              <a:rPr lang="cs-CZ" sz="2000" dirty="0" smtClean="0"/>
              <a:t>(972-980)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 dirty="0" smtClean="0"/>
              <a:t>sv. Vladimír (980-1015) 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520" y="3780234"/>
            <a:ext cx="921702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900" dirty="0" smtClean="0"/>
              <a:t>   „živení se“ = vybírání daní (listopad – duben)</a:t>
            </a:r>
          </a:p>
          <a:p>
            <a:pPr>
              <a:buFont typeface="Wingdings" pitchFamily="2" charset="2"/>
              <a:buChar char="§"/>
            </a:pPr>
            <a:r>
              <a:rPr lang="cs-CZ" sz="1900" dirty="0" smtClean="0"/>
              <a:t>   daň = </a:t>
            </a:r>
            <a:r>
              <a:rPr lang="cs-CZ" sz="1900" dirty="0" err="1" smtClean="0"/>
              <a:t>mir</a:t>
            </a:r>
            <a:endParaRPr lang="cs-CZ" sz="1900" dirty="0" smtClean="0"/>
          </a:p>
          <a:p>
            <a:pPr>
              <a:buFont typeface="Wingdings" pitchFamily="2" charset="2"/>
              <a:buChar char="§"/>
            </a:pPr>
            <a:r>
              <a:rPr lang="cs-CZ" sz="1900" dirty="0"/>
              <a:t> </a:t>
            </a:r>
            <a:r>
              <a:rPr lang="cs-CZ" sz="1900" dirty="0" smtClean="0"/>
              <a:t>  stříbrné arabské dirhamy x kožešiny, med, vosk, obilí, </a:t>
            </a:r>
            <a:r>
              <a:rPr lang="cs-CZ" sz="1900" dirty="0" smtClean="0"/>
              <a:t>hoštění</a:t>
            </a:r>
          </a:p>
          <a:p>
            <a:pPr>
              <a:buFont typeface="Wingdings" pitchFamily="2" charset="2"/>
              <a:buChar char="§"/>
            </a:pPr>
            <a:endParaRPr lang="cs-CZ" sz="1900" dirty="0" smtClean="0"/>
          </a:p>
          <a:p>
            <a:pPr>
              <a:buFont typeface="Wingdings" pitchFamily="2" charset="2"/>
              <a:buChar char="§"/>
            </a:pPr>
            <a:r>
              <a:rPr lang="cs-CZ" sz="1900" dirty="0" smtClean="0"/>
              <a:t>  </a:t>
            </a:r>
            <a:r>
              <a:rPr lang="cs-CZ" sz="1900" dirty="0" smtClean="0"/>
              <a:t> velký problém = </a:t>
            </a:r>
            <a:r>
              <a:rPr lang="cs-CZ" sz="1900" dirty="0" err="1" smtClean="0"/>
              <a:t>Pečeněhové</a:t>
            </a:r>
            <a:endParaRPr lang="cs-CZ" sz="1900" dirty="0" smtClean="0"/>
          </a:p>
          <a:p>
            <a:r>
              <a:rPr lang="cs-CZ" sz="1900" dirty="0" smtClean="0"/>
              <a:t>  – ohrožovali obchod s Byzancí</a:t>
            </a:r>
            <a:endParaRPr lang="cs-CZ" sz="1900" dirty="0" smtClean="0"/>
          </a:p>
          <a:p>
            <a:r>
              <a:rPr lang="cs-CZ" sz="1900" dirty="0" smtClean="0"/>
              <a:t>   - vytvoření obranného valu na hranicích Kyjevské Rusi s </a:t>
            </a:r>
            <a:r>
              <a:rPr lang="cs-CZ" sz="1900" dirty="0" err="1" smtClean="0"/>
              <a:t>Pečeněhy</a:t>
            </a:r>
            <a:endParaRPr lang="cs-CZ" sz="1900" dirty="0" smtClean="0"/>
          </a:p>
          <a:p>
            <a:endParaRPr lang="cs-CZ" sz="2000" dirty="0" smtClean="0"/>
          </a:p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endParaRPr lang="cs-CZ" dirty="0" smtClean="0"/>
          </a:p>
        </p:txBody>
      </p:sp>
      <p:pic>
        <p:nvPicPr>
          <p:cNvPr id="8194" name="Picture 2" descr="https://upload.wikimedia.org/wikipedia/commons/e/e5/Silver_Dirh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340768"/>
            <a:ext cx="2880319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95536" y="260648"/>
            <a:ext cx="5112568" cy="10081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První knížata – OLEG</a:t>
            </a:r>
          </a:p>
          <a:p>
            <a:pPr algn="ctr"/>
            <a:r>
              <a:rPr lang="cs-CZ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2400" dirty="0" smtClean="0"/>
              <a:t>(879-912)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1268760"/>
            <a:ext cx="792088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 </a:t>
            </a:r>
            <a:r>
              <a:rPr lang="cs-CZ" sz="2100" dirty="0" err="1" smtClean="0"/>
              <a:t>Rurikův</a:t>
            </a:r>
            <a:r>
              <a:rPr lang="cs-CZ" sz="2100" dirty="0" smtClean="0"/>
              <a:t> nástupce</a:t>
            </a:r>
          </a:p>
          <a:p>
            <a:pPr>
              <a:buFont typeface="Wingdings" pitchFamily="2" charset="2"/>
              <a:buChar char="§"/>
            </a:pPr>
            <a:r>
              <a:rPr lang="cs-CZ" sz="2100" dirty="0"/>
              <a:t>  </a:t>
            </a:r>
            <a:r>
              <a:rPr lang="cs-CZ" sz="2100" dirty="0" smtClean="0"/>
              <a:t>nazýván </a:t>
            </a:r>
            <a:r>
              <a:rPr lang="cs-CZ" sz="2100" dirty="0" err="1" smtClean="0"/>
              <a:t>kagan</a:t>
            </a:r>
            <a:r>
              <a:rPr lang="cs-CZ" sz="2100" dirty="0" smtClean="0"/>
              <a:t> (císař) </a:t>
            </a:r>
            <a:r>
              <a:rPr lang="cs-CZ" sz="2100" dirty="0"/>
              <a:t>nebo „veliký ruský kníže</a:t>
            </a:r>
            <a:r>
              <a:rPr lang="cs-CZ" sz="2100" dirty="0" smtClean="0"/>
              <a:t>“</a:t>
            </a:r>
          </a:p>
          <a:p>
            <a:pPr>
              <a:buFont typeface="Wingdings" pitchFamily="2" charset="2"/>
              <a:buChar char="§"/>
            </a:pPr>
            <a:endParaRPr lang="cs-CZ" sz="2100" dirty="0"/>
          </a:p>
          <a:p>
            <a:pPr>
              <a:buFont typeface="Wingdings" pitchFamily="2" charset="2"/>
              <a:buChar char="§"/>
            </a:pPr>
            <a:r>
              <a:rPr lang="cs-CZ" sz="2100" dirty="0" smtClean="0"/>
              <a:t> 882 sjednotil Kyjev a Novgorod -&gt; vznik</a:t>
            </a:r>
          </a:p>
          <a:p>
            <a:r>
              <a:rPr lang="cs-CZ" sz="2100" dirty="0"/>
              <a:t> </a:t>
            </a:r>
            <a:r>
              <a:rPr lang="cs-CZ" sz="2100" dirty="0" smtClean="0"/>
              <a:t>  Kyjevské Rusi</a:t>
            </a:r>
          </a:p>
          <a:p>
            <a:endParaRPr lang="cs-CZ" sz="2100" dirty="0" smtClean="0"/>
          </a:p>
          <a:p>
            <a:pPr>
              <a:buFont typeface="Wingdings" pitchFamily="2" charset="2"/>
              <a:buChar char="§"/>
            </a:pPr>
            <a:r>
              <a:rPr lang="cs-CZ" sz="2100" dirty="0"/>
              <a:t> </a:t>
            </a:r>
            <a:r>
              <a:rPr lang="cs-CZ" sz="2100" dirty="0" smtClean="0"/>
              <a:t>chtěl ovládnout Konstantinopol – podnikl </a:t>
            </a:r>
          </a:p>
          <a:p>
            <a:r>
              <a:rPr lang="cs-CZ" sz="2100" dirty="0"/>
              <a:t> </a:t>
            </a:r>
            <a:r>
              <a:rPr lang="cs-CZ" sz="2100" dirty="0" smtClean="0"/>
              <a:t>  2 výpravy (nechal postavit přes 2000 lodí,</a:t>
            </a:r>
          </a:p>
          <a:p>
            <a:r>
              <a:rPr lang="cs-CZ" sz="2100" dirty="0"/>
              <a:t> </a:t>
            </a:r>
            <a:r>
              <a:rPr lang="cs-CZ" sz="2100" dirty="0" smtClean="0"/>
              <a:t>  aby přepravil svou vojenskou družinu</a:t>
            </a:r>
          </a:p>
          <a:p>
            <a:r>
              <a:rPr lang="cs-CZ" sz="2100" dirty="0"/>
              <a:t> </a:t>
            </a:r>
            <a:r>
              <a:rPr lang="cs-CZ" sz="2100" dirty="0" smtClean="0"/>
              <a:t>  do Konstantinopoli) – úspěšně</a:t>
            </a:r>
          </a:p>
          <a:p>
            <a:pPr>
              <a:buFont typeface="Wingdings" pitchFamily="2" charset="2"/>
              <a:buChar char="§"/>
            </a:pPr>
            <a:endParaRPr lang="cs-CZ" sz="2100" dirty="0" smtClean="0"/>
          </a:p>
          <a:p>
            <a:pPr>
              <a:buFont typeface="Wingdings" pitchFamily="2" charset="2"/>
              <a:buChar char="§"/>
            </a:pPr>
            <a:r>
              <a:rPr lang="cs-CZ" sz="2100" dirty="0" smtClean="0"/>
              <a:t> vymohl </a:t>
            </a:r>
            <a:r>
              <a:rPr lang="cs-CZ" sz="2100" dirty="0"/>
              <a:t>mírovou smlouvou, které </a:t>
            </a:r>
            <a:r>
              <a:rPr lang="cs-CZ" sz="2100" dirty="0" smtClean="0"/>
              <a:t>umožnila</a:t>
            </a:r>
          </a:p>
          <a:p>
            <a:r>
              <a:rPr lang="cs-CZ" sz="2100" dirty="0"/>
              <a:t> </a:t>
            </a:r>
            <a:r>
              <a:rPr lang="cs-CZ" sz="2100" dirty="0" smtClean="0"/>
              <a:t>  </a:t>
            </a:r>
            <a:r>
              <a:rPr lang="cs-CZ" sz="2100" dirty="0" err="1" smtClean="0"/>
              <a:t>Varjagům</a:t>
            </a:r>
            <a:r>
              <a:rPr lang="cs-CZ" sz="2100" dirty="0"/>
              <a:t> </a:t>
            </a:r>
            <a:r>
              <a:rPr lang="cs-CZ" sz="2100" dirty="0" smtClean="0"/>
              <a:t>jezdit </a:t>
            </a:r>
            <a:r>
              <a:rPr lang="cs-CZ" sz="2100" dirty="0"/>
              <a:t>do Byzance </a:t>
            </a:r>
            <a:r>
              <a:rPr lang="cs-CZ" sz="2100" dirty="0" smtClean="0"/>
              <a:t>obchodovat</a:t>
            </a:r>
          </a:p>
          <a:p>
            <a:r>
              <a:rPr lang="cs-CZ" sz="2100" dirty="0"/>
              <a:t> </a:t>
            </a:r>
            <a:r>
              <a:rPr lang="cs-CZ" sz="2100" dirty="0" smtClean="0"/>
              <a:t>  </a:t>
            </a:r>
            <a:r>
              <a:rPr lang="cs-CZ" sz="2100" dirty="0"/>
              <a:t>za velmi </a:t>
            </a:r>
            <a:r>
              <a:rPr lang="cs-CZ" sz="2100" dirty="0" smtClean="0"/>
              <a:t>výhodných podmínek (bezcelní obchod)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21506" name="Picture 2" descr="http://2.bp.blogspot.com/-ToCE3FDpa34/UjBdwkzW6DI/AAAAAAAADEw/9Kp5zWCCoHw/s1600/%D0%9E%D0%BB%D0%B5%D0%B3-%D0%92%D0%B5%D1%89%D0%B8%D0%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412776"/>
            <a:ext cx="2961620" cy="489654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687616" y="63093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Kníže Oleg se svým synem Igorem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39552" y="332656"/>
            <a:ext cx="587519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První knížata – IGOR </a:t>
            </a:r>
            <a:r>
              <a:rPr lang="cs-CZ" sz="2000" dirty="0" smtClean="0"/>
              <a:t>(912-945)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0768"/>
            <a:ext cx="507605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100" dirty="0" smtClean="0"/>
              <a:t>  Olegův nástupce (jeho syn)</a:t>
            </a:r>
          </a:p>
          <a:p>
            <a:pPr>
              <a:buFont typeface="Wingdings" pitchFamily="2" charset="2"/>
              <a:buChar char="§"/>
            </a:pPr>
            <a:r>
              <a:rPr lang="cs-CZ" sz="2100" dirty="0" smtClean="0"/>
              <a:t>  vládce Kyjevské Rusi</a:t>
            </a:r>
          </a:p>
          <a:p>
            <a:pPr>
              <a:buFont typeface="Wingdings" pitchFamily="2" charset="2"/>
              <a:buChar char="§"/>
            </a:pPr>
            <a:r>
              <a:rPr lang="cs-CZ" sz="2100" dirty="0" smtClean="0"/>
              <a:t>  žena Olga ze Pskova</a:t>
            </a:r>
          </a:p>
          <a:p>
            <a:pPr>
              <a:buFont typeface="Wingdings" pitchFamily="2" charset="2"/>
              <a:buChar char="§"/>
            </a:pPr>
            <a:endParaRPr lang="cs-CZ" sz="2100" dirty="0" smtClean="0"/>
          </a:p>
          <a:p>
            <a:pPr>
              <a:buFont typeface="Wingdings" pitchFamily="2" charset="2"/>
              <a:buChar char="§"/>
            </a:pPr>
            <a:r>
              <a:rPr lang="cs-CZ" sz="2100" dirty="0" smtClean="0"/>
              <a:t>  zaútočil na Konstantinopol  - neúspěšně</a:t>
            </a:r>
          </a:p>
          <a:p>
            <a:endParaRPr lang="cs-CZ" sz="2100" dirty="0" smtClean="0"/>
          </a:p>
          <a:p>
            <a:pPr>
              <a:buFont typeface="Wingdings" pitchFamily="2" charset="2"/>
              <a:buChar char="§"/>
            </a:pPr>
            <a:r>
              <a:rPr lang="cs-CZ" sz="2100" dirty="0" smtClean="0"/>
              <a:t>  porušil sjednanou smlouvu Olega a </a:t>
            </a:r>
            <a:br>
              <a:rPr lang="cs-CZ" sz="2100" dirty="0" smtClean="0"/>
            </a:br>
            <a:r>
              <a:rPr lang="cs-CZ" sz="2100" dirty="0" smtClean="0"/>
              <a:t>    Konstantinopolu , která byla později</a:t>
            </a:r>
          </a:p>
          <a:p>
            <a:r>
              <a:rPr lang="cs-CZ" sz="2100" dirty="0" smtClean="0"/>
              <a:t>    obnovena, ale s horšími podmínkami    </a:t>
            </a:r>
            <a:br>
              <a:rPr lang="cs-CZ" sz="2100" dirty="0" smtClean="0"/>
            </a:br>
            <a:r>
              <a:rPr lang="cs-CZ" sz="2100" dirty="0" smtClean="0"/>
              <a:t>    pro Rusy (placení cla)</a:t>
            </a:r>
          </a:p>
          <a:p>
            <a:endParaRPr lang="cs-CZ" sz="21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100" dirty="0" smtClean="0"/>
              <a:t>podpořil pronikání křesťanství na území </a:t>
            </a:r>
            <a:br>
              <a:rPr lang="cs-CZ" sz="2100" dirty="0" smtClean="0"/>
            </a:br>
            <a:r>
              <a:rPr lang="cs-CZ" sz="2100" dirty="0" smtClean="0"/>
              <a:t>  Kyjevské Rusi, utužil vztahy s Byzancí</a:t>
            </a:r>
          </a:p>
          <a:p>
            <a:pPr>
              <a:buFont typeface="Wingdings" pitchFamily="2" charset="2"/>
              <a:buChar char="§"/>
            </a:pPr>
            <a:endParaRPr lang="cs-CZ" sz="2100" dirty="0" smtClean="0"/>
          </a:p>
          <a:p>
            <a:pPr>
              <a:buFont typeface="Wingdings" pitchFamily="2" charset="2"/>
              <a:buChar char="§"/>
            </a:pPr>
            <a:r>
              <a:rPr lang="cs-CZ" sz="2100" dirty="0" smtClean="0"/>
              <a:t>  Byl zavražděn </a:t>
            </a:r>
            <a:r>
              <a:rPr lang="cs-CZ" sz="2100" dirty="0" err="1" smtClean="0"/>
              <a:t>Drevljany</a:t>
            </a:r>
            <a:r>
              <a:rPr lang="cs-CZ" sz="2100" dirty="0" smtClean="0"/>
              <a:t> při vybírání daní</a:t>
            </a:r>
            <a:endParaRPr lang="cs-CZ" sz="2100" dirty="0"/>
          </a:p>
        </p:txBody>
      </p:sp>
      <p:pic>
        <p:nvPicPr>
          <p:cNvPr id="22530" name="Picture 2" descr="https://upload.wikimedia.org/wikipedia/commons/7/7a/Igor_the_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44824"/>
            <a:ext cx="3528392" cy="47845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6300192" y="134076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Kníže Igor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70413" y="332656"/>
            <a:ext cx="644272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První knížata – OLGA </a:t>
            </a:r>
            <a:r>
              <a:rPr lang="cs-CZ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(945 </a:t>
            </a:r>
            <a:r>
              <a:rPr lang="cs-CZ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</a:t>
            </a:r>
            <a:r>
              <a:rPr lang="cs-CZ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962)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1268760"/>
            <a:ext cx="58326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dirty="0" smtClean="0"/>
              <a:t>  manželka knížete Igora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 po smrti Igora -&gt; regentka a vládkyně Kyjevské Rusi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 administrativní a daňové reformy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 </a:t>
            </a:r>
            <a:r>
              <a:rPr lang="it-IT" dirty="0" smtClean="0"/>
              <a:t>957 </a:t>
            </a:r>
            <a:r>
              <a:rPr lang="cs-CZ" dirty="0" smtClean="0"/>
              <a:t>pokřtěna </a:t>
            </a:r>
            <a:r>
              <a:rPr lang="it-IT" dirty="0" smtClean="0"/>
              <a:t>v </a:t>
            </a:r>
            <a:r>
              <a:rPr lang="it-IT" dirty="0"/>
              <a:t>Konstantinopoli </a:t>
            </a:r>
            <a:endParaRPr lang="cs-CZ" dirty="0" smtClean="0"/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 1547 prohlášena za svatou</a:t>
            </a:r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Zajímavost – pomsta za smrt Igora</a:t>
            </a:r>
            <a:endParaRPr lang="cs-CZ" dirty="0"/>
          </a:p>
        </p:txBody>
      </p:sp>
      <p:pic>
        <p:nvPicPr>
          <p:cNvPr id="4100" name="Picture 4" descr="Княгиня Оль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780928"/>
            <a:ext cx="3736630" cy="3456384"/>
          </a:xfrm>
          <a:prstGeom prst="rect">
            <a:avLst/>
          </a:prstGeom>
          <a:noFill/>
        </p:spPr>
      </p:pic>
      <p:pic>
        <p:nvPicPr>
          <p:cNvPr id="4102" name="Picture 6" descr="https://upload.wikimedia.org/wikipedia/commons/2/2d/%D0%9C%D0%B5%D1%81%D1%82%D1%8C_%D0%BA%D0%BD%D1%8F%D0%B3%D0%B8%D0%BD%D0%B8_%D0%9E%D0%BB%D1%8C%D0%B3%D0%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1048"/>
            <a:ext cx="4955460" cy="272550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395536" y="3933056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Druhá Msta Olgy na </a:t>
            </a:r>
            <a:r>
              <a:rPr lang="cs-CZ" sz="2000" b="1" dirty="0" err="1" smtClean="0"/>
              <a:t>Drevljanech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868144" y="191683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Kněžna Olga</a:t>
            </a:r>
          </a:p>
          <a:p>
            <a:pPr algn="ctr"/>
            <a:r>
              <a:rPr lang="cs-CZ" b="1" dirty="0" smtClean="0"/>
              <a:t>(</a:t>
            </a:r>
            <a:r>
              <a:rPr lang="vi-VN" b="1" dirty="0" smtClean="0"/>
              <a:t>Княги́ня О́льга</a:t>
            </a:r>
            <a:r>
              <a:rPr lang="cs-CZ" b="1" dirty="0" smtClean="0"/>
              <a:t>)</a:t>
            </a:r>
            <a:endParaRPr lang="cs-CZ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260648"/>
            <a:ext cx="5472608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cs-CZ" sz="3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První knížata: SVJATOSLAV</a:t>
            </a:r>
          </a:p>
          <a:p>
            <a:r>
              <a:rPr lang="cs-CZ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(</a:t>
            </a:r>
            <a:r>
              <a:rPr lang="cs-CZ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962 </a:t>
            </a:r>
            <a:r>
              <a:rPr lang="cs-CZ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972)</a:t>
            </a:r>
            <a:endParaRPr lang="cs-CZ" sz="3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https://upload.wikimedia.org/wikipedia/commons/3/32/Svatoslav_titularn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44824"/>
            <a:ext cx="3694120" cy="4815223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580112" y="1052736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100" b="1" dirty="0" smtClean="0"/>
              <a:t>Kníže </a:t>
            </a:r>
            <a:r>
              <a:rPr lang="cs-CZ" sz="2100" b="1" dirty="0" err="1" smtClean="0"/>
              <a:t>Svjatoslav</a:t>
            </a:r>
            <a:endParaRPr lang="cs-CZ" sz="2100" b="1" dirty="0" smtClean="0"/>
          </a:p>
          <a:p>
            <a:pPr algn="ctr"/>
            <a:r>
              <a:rPr lang="cs-CZ" sz="2100" b="1" dirty="0" smtClean="0"/>
              <a:t>(</a:t>
            </a:r>
            <a:r>
              <a:rPr lang="az-Cyrl-AZ" sz="2100" b="1" dirty="0" smtClean="0"/>
              <a:t>Святослав Игоревич</a:t>
            </a:r>
            <a:r>
              <a:rPr lang="cs-CZ" sz="2100" b="1" dirty="0" smtClean="0"/>
              <a:t>)</a:t>
            </a:r>
            <a:endParaRPr lang="cs-CZ" sz="21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1988840"/>
            <a:ext cx="48965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/>
              <a:t>  syn Igora a Olgy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 statečný bojovník a velitel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 část vlády strávil na válečných taženích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 dobyl Bulharsko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po smrti Olgy opustil Rus a vládu rozdělil </a:t>
            </a:r>
            <a:br>
              <a:rPr lang="cs-CZ" sz="2000" dirty="0" smtClean="0"/>
            </a:br>
            <a:r>
              <a:rPr lang="cs-CZ" sz="2000" dirty="0" smtClean="0"/>
              <a:t>  mezi své tři syny (Vladimír, Oleg, </a:t>
            </a:r>
            <a:r>
              <a:rPr lang="cs-CZ" sz="2000" dirty="0" err="1" smtClean="0"/>
              <a:t>Jaropolk</a:t>
            </a:r>
            <a:r>
              <a:rPr lang="cs-CZ" sz="2000" dirty="0" smtClean="0"/>
              <a:t>)</a:t>
            </a:r>
          </a:p>
          <a:p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 v posledních letech jeho života </a:t>
            </a:r>
            <a:br>
              <a:rPr lang="cs-CZ" sz="2000" dirty="0" smtClean="0"/>
            </a:br>
            <a:r>
              <a:rPr lang="cs-CZ" sz="2000" dirty="0" smtClean="0"/>
              <a:t>   představovala Kyjevská Rus jeden</a:t>
            </a:r>
            <a:br>
              <a:rPr lang="cs-CZ" sz="2000" dirty="0" smtClean="0"/>
            </a:br>
            <a:r>
              <a:rPr lang="cs-CZ" sz="2000" dirty="0" smtClean="0"/>
              <a:t>   z největších států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1052</TotalTime>
  <Words>418</Words>
  <Application>Microsoft Office PowerPoint</Application>
  <PresentationFormat>Předvádění na obrazovce (4:3)</PresentationFormat>
  <Paragraphs>124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Cesta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Klára</dc:creator>
  <cp:lastModifiedBy>Klára</cp:lastModifiedBy>
  <cp:revision>83</cp:revision>
  <dcterms:created xsi:type="dcterms:W3CDTF">2016-02-15T10:20:36Z</dcterms:created>
  <dcterms:modified xsi:type="dcterms:W3CDTF">2016-02-23T20:59:29Z</dcterms:modified>
</cp:coreProperties>
</file>