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9"/>
  </p:notesMasterIdLst>
  <p:sldIdLst>
    <p:sldId id="256" r:id="rId2"/>
    <p:sldId id="266" r:id="rId3"/>
    <p:sldId id="267" r:id="rId4"/>
    <p:sldId id="268" r:id="rId5"/>
    <p:sldId id="257" r:id="rId6"/>
    <p:sldId id="258" r:id="rId7"/>
    <p:sldId id="260" r:id="rId8"/>
    <p:sldId id="259" r:id="rId9"/>
    <p:sldId id="261" r:id="rId10"/>
    <p:sldId id="263" r:id="rId11"/>
    <p:sldId id="265" r:id="rId12"/>
    <p:sldId id="262" r:id="rId13"/>
    <p:sldId id="264" r:id="rId14"/>
    <p:sldId id="269" r:id="rId15"/>
    <p:sldId id="270" r:id="rId16"/>
    <p:sldId id="271" r:id="rId17"/>
    <p:sldId id="283" r:id="rId18"/>
    <p:sldId id="277" r:id="rId19"/>
    <p:sldId id="278" r:id="rId20"/>
    <p:sldId id="280" r:id="rId21"/>
    <p:sldId id="281" r:id="rId22"/>
    <p:sldId id="282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ED713-84FA-491B-AAB6-0CC8172742E3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07DBC-6B3E-4C29-ADC5-13909AC26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1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07DBC-6B3E-4C29-ADC5-13909AC26E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1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14E897A-B86D-412F-87F2-0D3AAEAC1079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693364D-57E4-4BA2-9549-E6A8DBC78F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1"/>
                </a:solidFill>
              </a:rPr>
              <a:t>Genologie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74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smtClean="0"/>
              <a:t>Literární rod </a:t>
            </a:r>
            <a:r>
              <a:rPr lang="sk-SK" dirty="0" smtClean="0"/>
              <a:t>(lat. </a:t>
            </a:r>
            <a:r>
              <a:rPr lang="sk-SK" dirty="0" err="1" smtClean="0"/>
              <a:t>genus</a:t>
            </a:r>
            <a:r>
              <a:rPr lang="sk-SK" dirty="0" smtClean="0"/>
              <a:t> = rod):</a:t>
            </a:r>
          </a:p>
          <a:p>
            <a:pPr lvl="2"/>
            <a:r>
              <a:rPr lang="sk-SK" dirty="0" err="1" smtClean="0"/>
              <a:t>tři</a:t>
            </a:r>
            <a:r>
              <a:rPr lang="sk-SK" dirty="0" smtClean="0"/>
              <a:t> literární rody – </a:t>
            </a:r>
            <a:r>
              <a:rPr lang="sk-SK" b="1" dirty="0" smtClean="0"/>
              <a:t>lyrika</a:t>
            </a:r>
            <a:r>
              <a:rPr lang="sk-SK" dirty="0" smtClean="0"/>
              <a:t>, </a:t>
            </a:r>
            <a:r>
              <a:rPr lang="sk-SK" b="1" dirty="0" smtClean="0"/>
              <a:t>epika</a:t>
            </a:r>
            <a:r>
              <a:rPr lang="sk-SK" dirty="0" smtClean="0"/>
              <a:t>, </a:t>
            </a:r>
            <a:r>
              <a:rPr lang="sk-SK" b="1" dirty="0" err="1" smtClean="0"/>
              <a:t>drama</a:t>
            </a:r>
            <a:endParaRPr lang="sk-SK" b="1" dirty="0" smtClean="0"/>
          </a:p>
          <a:p>
            <a:pPr lvl="2"/>
            <a:r>
              <a:rPr lang="sk-SK" dirty="0" err="1"/>
              <a:t>l</a:t>
            </a:r>
            <a:r>
              <a:rPr lang="sk-SK" dirty="0" err="1" smtClean="0"/>
              <a:t>iterárním</a:t>
            </a:r>
            <a:r>
              <a:rPr lang="sk-SK" dirty="0" smtClean="0"/>
              <a:t> rod</a:t>
            </a:r>
            <a:r>
              <a:rPr lang="cs-CZ" dirty="0" err="1" smtClean="0"/>
              <a:t>ům</a:t>
            </a:r>
            <a:r>
              <a:rPr lang="cs-CZ" dirty="0" smtClean="0"/>
              <a:t> jsou podřízeny žánry</a:t>
            </a:r>
          </a:p>
          <a:p>
            <a:pPr marL="777240" lvl="2" indent="0">
              <a:buNone/>
            </a:pPr>
            <a:endParaRPr lang="sk-SK" dirty="0"/>
          </a:p>
          <a:p>
            <a:r>
              <a:rPr lang="sk-SK" b="1" dirty="0" smtClean="0"/>
              <a:t>Literární </a:t>
            </a:r>
            <a:r>
              <a:rPr lang="sk-SK" b="1" dirty="0" err="1" smtClean="0"/>
              <a:t>žánr</a:t>
            </a:r>
            <a:r>
              <a:rPr lang="sk-SK" b="1" dirty="0" smtClean="0"/>
              <a:t> (</a:t>
            </a:r>
            <a:r>
              <a:rPr lang="sk-SK" dirty="0"/>
              <a:t>lat. </a:t>
            </a:r>
            <a:r>
              <a:rPr lang="sk-SK" dirty="0" err="1" smtClean="0"/>
              <a:t>genus</a:t>
            </a:r>
            <a:r>
              <a:rPr lang="sk-SK" dirty="0" smtClean="0"/>
              <a:t>, franc. </a:t>
            </a:r>
            <a:r>
              <a:rPr lang="sk-SK" dirty="0" err="1" smtClean="0"/>
              <a:t>genre</a:t>
            </a:r>
            <a:r>
              <a:rPr lang="sk-SK" dirty="0" smtClean="0"/>
              <a:t> </a:t>
            </a:r>
            <a:r>
              <a:rPr lang="sk-SK" dirty="0"/>
              <a:t>= </a:t>
            </a:r>
            <a:r>
              <a:rPr lang="sk-SK" dirty="0" smtClean="0"/>
              <a:t>rod, druh)</a:t>
            </a:r>
            <a:r>
              <a:rPr lang="sk-SK" b="1" dirty="0" smtClean="0"/>
              <a:t>: </a:t>
            </a:r>
          </a:p>
          <a:p>
            <a:pPr marL="411480" lvl="1" indent="0" algn="just">
              <a:buNone/>
            </a:pPr>
            <a:r>
              <a:rPr lang="sk-SK" i="1" dirty="0" smtClean="0"/>
              <a:t>„V </a:t>
            </a:r>
            <a:r>
              <a:rPr lang="sk-SK" i="1" dirty="0" err="1" smtClean="0"/>
              <a:t>pr</a:t>
            </a:r>
            <a:r>
              <a:rPr lang="cs-CZ" i="1" dirty="0" err="1" smtClean="0"/>
              <a:t>ůběhu</a:t>
            </a:r>
            <a:r>
              <a:rPr lang="cs-CZ" i="1" dirty="0" smtClean="0"/>
              <a:t> literárního vývoje se </a:t>
            </a:r>
            <a:r>
              <a:rPr lang="cs-CZ" b="1" i="1" dirty="0" smtClean="0"/>
              <a:t>pojem literární žánr </a:t>
            </a:r>
            <a:r>
              <a:rPr lang="cs-CZ" i="1" dirty="0" smtClean="0"/>
              <a:t>ustálil: chápeme jej nyní jako soubor vlastností, které platí pro určitou skupinu literárních děl. Z tohoto hlediska se tedy každé literární dílo jeví jako produkt geneze, který má svůj </a:t>
            </a:r>
            <a:r>
              <a:rPr lang="cs-CZ" b="1" i="1" dirty="0" smtClean="0"/>
              <a:t>genotyp</a:t>
            </a:r>
            <a:r>
              <a:rPr lang="cs-CZ" i="1" dirty="0" smtClean="0"/>
              <a:t> (vlastnosti typické pro celý soubor děl) a </a:t>
            </a:r>
            <a:r>
              <a:rPr lang="cs-CZ" b="1" i="1" dirty="0" smtClean="0"/>
              <a:t>fenotyp</a:t>
            </a:r>
            <a:r>
              <a:rPr lang="cs-CZ" i="1" dirty="0" smtClean="0"/>
              <a:t> (individuální vlastnosti jednotlivých děl).“</a:t>
            </a:r>
            <a:r>
              <a:rPr lang="cs-CZ" dirty="0" smtClean="0"/>
              <a:t> (POSPÍŠIL, I: </a:t>
            </a:r>
            <a:r>
              <a:rPr lang="cs-CZ" i="1" dirty="0" smtClean="0"/>
              <a:t>Literární </a:t>
            </a:r>
            <a:r>
              <a:rPr lang="cs-CZ" i="1" dirty="0" err="1" smtClean="0"/>
              <a:t>genologie</a:t>
            </a:r>
            <a:r>
              <a:rPr lang="cs-CZ" dirty="0" smtClean="0"/>
              <a:t>, s. 18.)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Literární rody vs. žánry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>
                <a:solidFill>
                  <a:schemeClr val="tx1"/>
                </a:solidFill>
              </a:rPr>
              <a:t>Nicolas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 smtClean="0">
                <a:solidFill>
                  <a:schemeClr val="tx1"/>
                </a:solidFill>
              </a:rPr>
              <a:t>Boileau</a:t>
            </a:r>
            <a:r>
              <a:rPr lang="sk-SK" b="1" dirty="0" smtClean="0">
                <a:solidFill>
                  <a:schemeClr val="tx1"/>
                </a:solidFill>
              </a:rPr>
              <a:t> – </a:t>
            </a:r>
            <a:r>
              <a:rPr lang="sk-SK" dirty="0" err="1" smtClean="0">
                <a:solidFill>
                  <a:schemeClr val="tx1"/>
                </a:solidFill>
              </a:rPr>
              <a:t>žánry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jako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neměnné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kategorie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sz="1000" dirty="0" smtClean="0">
              <a:solidFill>
                <a:schemeClr val="tx1"/>
              </a:solidFill>
            </a:endParaRPr>
          </a:p>
          <a:p>
            <a:r>
              <a:rPr lang="sk-SK" b="1" dirty="0" smtClean="0">
                <a:solidFill>
                  <a:schemeClr val="tx1"/>
                </a:solidFill>
              </a:rPr>
              <a:t>Ferdinand </a:t>
            </a:r>
            <a:r>
              <a:rPr lang="sk-SK" b="1" dirty="0" err="1" smtClean="0">
                <a:solidFill>
                  <a:schemeClr val="tx1"/>
                </a:solidFill>
              </a:rPr>
              <a:t>Brunetière</a:t>
            </a:r>
            <a:r>
              <a:rPr lang="sk-SK" b="1" dirty="0" smtClean="0">
                <a:solidFill>
                  <a:schemeClr val="tx1"/>
                </a:solidFill>
              </a:rPr>
              <a:t> – evoluční </a:t>
            </a:r>
            <a:r>
              <a:rPr lang="sk-SK" b="1" dirty="0" err="1" smtClean="0">
                <a:solidFill>
                  <a:schemeClr val="tx1"/>
                </a:solidFill>
              </a:rPr>
              <a:t>teorie</a:t>
            </a:r>
            <a:r>
              <a:rPr lang="sk-SK" b="1" dirty="0" smtClean="0">
                <a:solidFill>
                  <a:schemeClr val="tx1"/>
                </a:solidFill>
              </a:rPr>
              <a:t>:</a:t>
            </a:r>
          </a:p>
          <a:p>
            <a:pPr lvl="2">
              <a:lnSpc>
                <a:spcPct val="150000"/>
              </a:lnSpc>
            </a:pPr>
            <a:r>
              <a:rPr lang="sk-SK" dirty="0" err="1" smtClean="0">
                <a:solidFill>
                  <a:schemeClr val="tx1"/>
                </a:solidFill>
              </a:rPr>
              <a:t>pojetí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žánrů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jako</a:t>
            </a:r>
            <a:r>
              <a:rPr lang="sk-SK" dirty="0" smtClean="0">
                <a:solidFill>
                  <a:schemeClr val="tx1"/>
                </a:solidFill>
              </a:rPr>
              <a:t> produktu vývoje</a:t>
            </a:r>
          </a:p>
          <a:p>
            <a:pPr lvl="2">
              <a:lnSpc>
                <a:spcPct val="150000"/>
              </a:lnSpc>
            </a:pPr>
            <a:r>
              <a:rPr lang="sk-SK" dirty="0" err="1">
                <a:solidFill>
                  <a:schemeClr val="tx1"/>
                </a:solidFill>
              </a:rPr>
              <a:t>t</a:t>
            </a:r>
            <a:r>
              <a:rPr lang="sk-SK" dirty="0" err="1" smtClean="0">
                <a:solidFill>
                  <a:schemeClr val="tx1"/>
                </a:solidFill>
              </a:rPr>
              <a:t>eorie</a:t>
            </a:r>
            <a:r>
              <a:rPr lang="sk-SK" dirty="0" smtClean="0">
                <a:solidFill>
                  <a:schemeClr val="tx1"/>
                </a:solidFill>
              </a:rPr>
              <a:t> = </a:t>
            </a:r>
            <a:r>
              <a:rPr lang="sk-SK" dirty="0" err="1" smtClean="0">
                <a:solidFill>
                  <a:schemeClr val="tx1"/>
                </a:solidFill>
              </a:rPr>
              <a:t>odmítnuta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představitely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strukturalismu</a:t>
            </a:r>
            <a:r>
              <a:rPr lang="sk-SK" dirty="0" smtClean="0">
                <a:solidFill>
                  <a:schemeClr val="tx1"/>
                </a:solidFill>
              </a:rPr>
              <a:t> –</a:t>
            </a:r>
            <a:r>
              <a:rPr lang="sk-SK" b="1" dirty="0" smtClean="0">
                <a:solidFill>
                  <a:schemeClr val="tx1"/>
                </a:solidFill>
              </a:rPr>
              <a:t>René </a:t>
            </a:r>
            <a:r>
              <a:rPr lang="sk-SK" b="1" dirty="0" err="1" smtClean="0">
                <a:solidFill>
                  <a:schemeClr val="tx1"/>
                </a:solidFill>
              </a:rPr>
              <a:t>Wellek</a:t>
            </a:r>
            <a:r>
              <a:rPr lang="sk-SK" b="1" dirty="0" smtClean="0">
                <a:solidFill>
                  <a:schemeClr val="tx1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v monografii </a:t>
            </a:r>
            <a:r>
              <a:rPr lang="sk-SK" b="1" i="1" dirty="0" err="1" smtClean="0">
                <a:solidFill>
                  <a:schemeClr val="tx1"/>
                </a:solidFill>
              </a:rPr>
              <a:t>Concepts</a:t>
            </a:r>
            <a:r>
              <a:rPr lang="sk-SK" b="1" i="1" dirty="0" smtClean="0">
                <a:solidFill>
                  <a:schemeClr val="tx1"/>
                </a:solidFill>
              </a:rPr>
              <a:t> os </a:t>
            </a:r>
            <a:r>
              <a:rPr lang="sk-SK" b="1" i="1" dirty="0" err="1" smtClean="0">
                <a:solidFill>
                  <a:schemeClr val="tx1"/>
                </a:solidFill>
              </a:rPr>
              <a:t>Criticism</a:t>
            </a:r>
            <a:r>
              <a:rPr lang="sk-SK" dirty="0">
                <a:solidFill>
                  <a:schemeClr val="tx1"/>
                </a:solidFill>
              </a:rPr>
              <a:t> </a:t>
            </a:r>
            <a:r>
              <a:rPr lang="sk-SK" dirty="0" smtClean="0">
                <a:solidFill>
                  <a:schemeClr val="tx1"/>
                </a:solidFill>
              </a:rPr>
              <a:t>(1963)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3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err="1" smtClean="0">
                <a:solidFill>
                  <a:schemeClr val="accent1"/>
                </a:solidFill>
              </a:rPr>
              <a:t>Terminologie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b="1" dirty="0" smtClean="0"/>
              <a:t>Česká </a:t>
            </a:r>
            <a:r>
              <a:rPr lang="sk-SK" b="1" dirty="0" err="1" smtClean="0"/>
              <a:t>tradice</a:t>
            </a:r>
            <a:r>
              <a:rPr lang="sk-SK" b="1" dirty="0" smtClean="0"/>
              <a:t>:</a:t>
            </a:r>
          </a:p>
          <a:p>
            <a:pPr lvl="2">
              <a:lnSpc>
                <a:spcPct val="200000"/>
              </a:lnSpc>
            </a:pPr>
            <a:r>
              <a:rPr lang="sk-SK" sz="2200" dirty="0"/>
              <a:t>l</a:t>
            </a:r>
            <a:r>
              <a:rPr lang="sk-SK" sz="2200" dirty="0" smtClean="0"/>
              <a:t>iterární rod</a:t>
            </a:r>
          </a:p>
          <a:p>
            <a:pPr lvl="2">
              <a:lnSpc>
                <a:spcPct val="200000"/>
              </a:lnSpc>
            </a:pPr>
            <a:r>
              <a:rPr lang="sk-SK" sz="2200" dirty="0"/>
              <a:t>l</a:t>
            </a:r>
            <a:r>
              <a:rPr lang="sk-SK" sz="2200" dirty="0" smtClean="0"/>
              <a:t>iterární druh/žáner</a:t>
            </a:r>
          </a:p>
          <a:p>
            <a:pPr lvl="2">
              <a:lnSpc>
                <a:spcPct val="200000"/>
              </a:lnSpc>
            </a:pPr>
            <a:r>
              <a:rPr lang="sk-SK" sz="2200" dirty="0"/>
              <a:t>ž</a:t>
            </a:r>
            <a:r>
              <a:rPr lang="sk-SK" sz="2200" dirty="0" smtClean="0"/>
              <a:t>ánrový typ</a:t>
            </a:r>
            <a:endParaRPr lang="en-US" sz="22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k-SK" b="1" dirty="0" smtClean="0"/>
              <a:t>Slovenská </a:t>
            </a:r>
            <a:r>
              <a:rPr lang="sk-SK" b="1" dirty="0" err="1" smtClean="0"/>
              <a:t>tradice</a:t>
            </a:r>
            <a:r>
              <a:rPr lang="sk-SK" b="1" dirty="0" smtClean="0"/>
              <a:t>:</a:t>
            </a:r>
          </a:p>
          <a:p>
            <a:pPr lvl="2">
              <a:lnSpc>
                <a:spcPct val="200000"/>
              </a:lnSpc>
            </a:pPr>
            <a:r>
              <a:rPr lang="sk-SK" sz="2200" dirty="0"/>
              <a:t>l</a:t>
            </a:r>
            <a:r>
              <a:rPr lang="sk-SK" sz="2200" dirty="0" smtClean="0"/>
              <a:t>iterárny druh</a:t>
            </a:r>
          </a:p>
          <a:p>
            <a:pPr lvl="2">
              <a:lnSpc>
                <a:spcPct val="200000"/>
              </a:lnSpc>
            </a:pPr>
            <a:r>
              <a:rPr lang="sk-SK" sz="2200" dirty="0"/>
              <a:t>ž</a:t>
            </a:r>
            <a:r>
              <a:rPr lang="sk-SK" sz="2200" dirty="0" smtClean="0"/>
              <a:t>áner</a:t>
            </a:r>
          </a:p>
          <a:p>
            <a:pPr lvl="2">
              <a:lnSpc>
                <a:spcPct val="200000"/>
              </a:lnSpc>
            </a:pPr>
            <a:endParaRPr lang="sk-SK" sz="2200" dirty="0" smtClean="0"/>
          </a:p>
          <a:p>
            <a:pPr lvl="2">
              <a:lnSpc>
                <a:spcPct val="200000"/>
              </a:lnSpc>
            </a:pPr>
            <a:r>
              <a:rPr lang="sk-SK" sz="2200" dirty="0" smtClean="0"/>
              <a:t>žánrová forma</a:t>
            </a:r>
            <a:endParaRPr lang="en-US" sz="2200" dirty="0"/>
          </a:p>
        </p:txBody>
      </p:sp>
      <p:cxnSp>
        <p:nvCxnSpPr>
          <p:cNvPr id="6" name="Rovná spojovacia šípka 5"/>
          <p:cNvCxnSpPr/>
          <p:nvPr/>
        </p:nvCxnSpPr>
        <p:spPr>
          <a:xfrm>
            <a:off x="3505200" y="2514600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72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</a:t>
            </a:r>
            <a:r>
              <a:rPr lang="cs-CZ" b="1" dirty="0" smtClean="0"/>
              <a:t>esyžetový</a:t>
            </a:r>
            <a:r>
              <a:rPr lang="cs-CZ" dirty="0" smtClean="0"/>
              <a:t> literární rod (Hrabák)</a:t>
            </a:r>
          </a:p>
          <a:p>
            <a:r>
              <a:rPr lang="cs-CZ" b="1" dirty="0"/>
              <a:t>v</a:t>
            </a:r>
            <a:r>
              <a:rPr lang="cs-CZ" b="1" dirty="0" smtClean="0"/>
              <a:t>nitřní </a:t>
            </a:r>
            <a:r>
              <a:rPr lang="cs-CZ" b="1" dirty="0" err="1" smtClean="0"/>
              <a:t>příběhovost</a:t>
            </a:r>
            <a:r>
              <a:rPr lang="cs-CZ" b="1" dirty="0" smtClean="0"/>
              <a:t> </a:t>
            </a:r>
            <a:r>
              <a:rPr lang="cs-CZ" dirty="0" smtClean="0"/>
              <a:t>(lyrická, interní)</a:t>
            </a:r>
          </a:p>
          <a:p>
            <a:endParaRPr lang="cs-CZ" sz="1100" dirty="0"/>
          </a:p>
          <a:p>
            <a:pPr lvl="2"/>
            <a:r>
              <a:rPr lang="cs-CZ" b="1" dirty="0"/>
              <a:t>ó</a:t>
            </a:r>
            <a:r>
              <a:rPr lang="cs-CZ" b="1" dirty="0" smtClean="0"/>
              <a:t>da, hymnus, dithyramb, paján</a:t>
            </a:r>
          </a:p>
          <a:p>
            <a:pPr lvl="2"/>
            <a:r>
              <a:rPr lang="cs-CZ" b="1" dirty="0"/>
              <a:t>e</a:t>
            </a:r>
            <a:r>
              <a:rPr lang="cs-CZ" b="1" dirty="0" smtClean="0"/>
              <a:t>legie, žalm, jeremiády, lamentace</a:t>
            </a:r>
          </a:p>
          <a:p>
            <a:pPr lvl="2"/>
            <a:r>
              <a:rPr lang="cs-CZ" b="1" dirty="0"/>
              <a:t>t</a:t>
            </a:r>
            <a:r>
              <a:rPr lang="cs-CZ" b="1" dirty="0" smtClean="0"/>
              <a:t>rubadúrská / truvérská lyrika</a:t>
            </a:r>
          </a:p>
          <a:p>
            <a:pPr lvl="2"/>
            <a:r>
              <a:rPr lang="cs-CZ" b="1" dirty="0"/>
              <a:t>ž</a:t>
            </a:r>
            <a:r>
              <a:rPr lang="cs-CZ" b="1" dirty="0" smtClean="0"/>
              <a:t>ákovská lyrika</a:t>
            </a:r>
          </a:p>
          <a:p>
            <a:pPr lvl="2"/>
            <a:r>
              <a:rPr lang="cs-CZ" b="1" dirty="0"/>
              <a:t>a</a:t>
            </a:r>
            <a:r>
              <a:rPr lang="cs-CZ" b="1" dirty="0" smtClean="0"/>
              <a:t>nakreontská lyrika</a:t>
            </a:r>
          </a:p>
          <a:p>
            <a:pPr lvl="2"/>
            <a:r>
              <a:rPr lang="cs-CZ" b="1" dirty="0" smtClean="0"/>
              <a:t>galantní lyrika</a:t>
            </a:r>
          </a:p>
          <a:p>
            <a:pPr lvl="2"/>
            <a:r>
              <a:rPr lang="cs-CZ" b="1" dirty="0"/>
              <a:t>i</a:t>
            </a:r>
            <a:r>
              <a:rPr lang="cs-CZ" b="1" dirty="0" smtClean="0"/>
              <a:t>dyla</a:t>
            </a:r>
          </a:p>
          <a:p>
            <a:pPr lvl="2"/>
            <a:r>
              <a:rPr lang="cs-CZ" b="1" dirty="0" smtClean="0"/>
              <a:t>epigram</a:t>
            </a:r>
          </a:p>
          <a:p>
            <a:pPr lvl="2"/>
            <a:r>
              <a:rPr lang="cs-CZ" b="1" dirty="0" smtClean="0"/>
              <a:t>balada</a:t>
            </a:r>
            <a:endParaRPr lang="en-US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Lyrika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0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syžetový</a:t>
            </a:r>
            <a:r>
              <a:rPr lang="cs-CZ" dirty="0" smtClean="0"/>
              <a:t> </a:t>
            </a:r>
            <a:r>
              <a:rPr lang="cs-CZ" dirty="0"/>
              <a:t>literární </a:t>
            </a:r>
            <a:r>
              <a:rPr lang="cs-CZ" dirty="0" smtClean="0"/>
              <a:t>rod, narativní literatura</a:t>
            </a:r>
          </a:p>
          <a:p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elká epika </a:t>
            </a:r>
            <a:r>
              <a:rPr lang="cs-CZ" dirty="0" smtClean="0"/>
              <a:t>– epos, román</a:t>
            </a:r>
          </a:p>
          <a:p>
            <a:endParaRPr lang="cs-CZ" sz="1000" dirty="0" smtClean="0"/>
          </a:p>
          <a:p>
            <a:r>
              <a:rPr lang="cs-CZ" b="1" dirty="0"/>
              <a:t>s</a:t>
            </a:r>
            <a:r>
              <a:rPr lang="cs-CZ" b="1" dirty="0" smtClean="0"/>
              <a:t>třední epika </a:t>
            </a:r>
            <a:r>
              <a:rPr lang="cs-CZ" dirty="0" smtClean="0"/>
              <a:t>– novela, povídka</a:t>
            </a:r>
          </a:p>
          <a:p>
            <a:endParaRPr lang="cs-CZ" sz="1000" dirty="0" smtClean="0"/>
          </a:p>
          <a:p>
            <a:r>
              <a:rPr lang="cs-CZ" b="1" dirty="0"/>
              <a:t>m</a:t>
            </a:r>
            <a:r>
              <a:rPr lang="cs-CZ" b="1" dirty="0" smtClean="0"/>
              <a:t>alá</a:t>
            </a:r>
            <a:r>
              <a:rPr lang="cs-CZ" dirty="0" smtClean="0"/>
              <a:t> (drobná) – anekdota, bajka, </a:t>
            </a:r>
            <a:r>
              <a:rPr lang="cs-CZ" dirty="0" err="1" smtClean="0"/>
              <a:t>fabliaux</a:t>
            </a:r>
            <a:r>
              <a:rPr lang="cs-CZ" dirty="0" smtClean="0"/>
              <a:t>, legenda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Epika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89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yžetový </a:t>
            </a:r>
            <a:r>
              <a:rPr lang="cs-CZ" dirty="0" smtClean="0"/>
              <a:t>(příběhový) </a:t>
            </a:r>
            <a:r>
              <a:rPr lang="cs-CZ" dirty="0"/>
              <a:t>literární </a:t>
            </a:r>
            <a:r>
              <a:rPr lang="cs-CZ" dirty="0" smtClean="0"/>
              <a:t>rod, scénické převedení</a:t>
            </a:r>
          </a:p>
          <a:p>
            <a:r>
              <a:rPr lang="cs-CZ" b="1" dirty="0" smtClean="0"/>
              <a:t>jednání</a:t>
            </a:r>
            <a:r>
              <a:rPr lang="cs-CZ" dirty="0" smtClean="0"/>
              <a:t> (akty), </a:t>
            </a:r>
            <a:r>
              <a:rPr lang="cs-CZ" b="1" dirty="0" smtClean="0"/>
              <a:t>scény</a:t>
            </a:r>
            <a:r>
              <a:rPr lang="cs-CZ" dirty="0" smtClean="0"/>
              <a:t>, </a:t>
            </a:r>
            <a:r>
              <a:rPr lang="cs-CZ" b="1" dirty="0" smtClean="0"/>
              <a:t>výstupy</a:t>
            </a:r>
          </a:p>
          <a:p>
            <a:endParaRPr lang="cs-CZ" sz="1100" dirty="0"/>
          </a:p>
          <a:p>
            <a:pPr lvl="2"/>
            <a:r>
              <a:rPr lang="cs-CZ" b="1" dirty="0"/>
              <a:t>t</a:t>
            </a:r>
            <a:r>
              <a:rPr lang="cs-CZ" b="1" dirty="0" smtClean="0"/>
              <a:t>ragédie, komedie</a:t>
            </a:r>
          </a:p>
          <a:p>
            <a:pPr lvl="2"/>
            <a:r>
              <a:rPr lang="cs-CZ" b="1" dirty="0"/>
              <a:t>m</a:t>
            </a:r>
            <a:r>
              <a:rPr lang="cs-CZ" b="1" dirty="0" smtClean="0"/>
              <a:t>ystériá, mirákly, </a:t>
            </a:r>
            <a:r>
              <a:rPr lang="cs-CZ" b="1" dirty="0"/>
              <a:t>š</a:t>
            </a:r>
            <a:r>
              <a:rPr lang="cs-CZ" b="1" dirty="0" smtClean="0"/>
              <a:t>kolské hry, interludia</a:t>
            </a:r>
          </a:p>
          <a:p>
            <a:pPr lvl="2"/>
            <a:r>
              <a:rPr lang="cs-CZ" b="1" dirty="0"/>
              <a:t>h</a:t>
            </a:r>
            <a:r>
              <a:rPr lang="cs-CZ" b="1" dirty="0" smtClean="0"/>
              <a:t>ry pláště a dýky</a:t>
            </a:r>
          </a:p>
          <a:p>
            <a:pPr lvl="2"/>
            <a:r>
              <a:rPr lang="cs-CZ" b="1" dirty="0"/>
              <a:t>č</a:t>
            </a:r>
            <a:r>
              <a:rPr lang="cs-CZ" b="1" dirty="0" smtClean="0"/>
              <a:t>tené drama</a:t>
            </a:r>
          </a:p>
          <a:p>
            <a:pPr lvl="2"/>
            <a:r>
              <a:rPr lang="cs-CZ" b="1" dirty="0"/>
              <a:t>l</a:t>
            </a:r>
            <a:r>
              <a:rPr lang="cs-CZ" b="1" dirty="0" smtClean="0"/>
              <a:t>yrické drama</a:t>
            </a:r>
          </a:p>
          <a:p>
            <a:pPr lvl="2"/>
            <a:r>
              <a:rPr lang="cs-CZ" b="1" dirty="0" smtClean="0"/>
              <a:t>vaudeville</a:t>
            </a:r>
          </a:p>
          <a:p>
            <a:pPr lvl="2"/>
            <a:r>
              <a:rPr lang="cs-CZ" b="1" dirty="0"/>
              <a:t>e</a:t>
            </a:r>
            <a:r>
              <a:rPr lang="cs-CZ" b="1" dirty="0" smtClean="0"/>
              <a:t>pické divadlo</a:t>
            </a:r>
          </a:p>
          <a:p>
            <a:pPr lvl="2"/>
            <a:r>
              <a:rPr lang="cs-CZ" b="1" dirty="0"/>
              <a:t>a</a:t>
            </a:r>
            <a:r>
              <a:rPr lang="cs-CZ" b="1" dirty="0" smtClean="0"/>
              <a:t>bsurdní drama</a:t>
            </a:r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Drama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9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Versologie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>
              <a:buFont typeface="Wingdings" pitchFamily="2" charset="2"/>
              <a:buChar char=""/>
            </a:pPr>
            <a:endParaRPr lang="sk-SK" sz="1000" b="1" dirty="0" smtClean="0"/>
          </a:p>
          <a:p>
            <a:pPr marL="365760" lvl="1">
              <a:buFont typeface="Wingdings" pitchFamily="2" charset="2"/>
              <a:buChar char=""/>
            </a:pPr>
            <a:r>
              <a:rPr lang="sk-SK" b="1" dirty="0" err="1" smtClean="0"/>
              <a:t>Josef</a:t>
            </a:r>
            <a:r>
              <a:rPr lang="sk-SK" b="1" dirty="0" smtClean="0"/>
              <a:t> </a:t>
            </a:r>
            <a:r>
              <a:rPr lang="sk-SK" b="1" dirty="0" err="1" smtClean="0"/>
              <a:t>Hrabák</a:t>
            </a:r>
            <a:r>
              <a:rPr lang="sk-SK" dirty="0" smtClean="0"/>
              <a:t> -- </a:t>
            </a:r>
            <a:r>
              <a:rPr lang="sk-SK" b="1" i="1" dirty="0"/>
              <a:t>Úvod do </a:t>
            </a:r>
            <a:r>
              <a:rPr lang="sk-SK" b="1" i="1" dirty="0" err="1"/>
              <a:t>teorie</a:t>
            </a:r>
            <a:r>
              <a:rPr lang="sk-SK" b="1" i="1" dirty="0"/>
              <a:t> verše </a:t>
            </a:r>
            <a:r>
              <a:rPr lang="sk-SK" dirty="0"/>
              <a:t>(1958)</a:t>
            </a:r>
          </a:p>
          <a:p>
            <a:endParaRPr lang="sk-SK" sz="1000" b="1" dirty="0" smtClean="0"/>
          </a:p>
          <a:p>
            <a:r>
              <a:rPr lang="sk-SK" b="1" dirty="0" smtClean="0"/>
              <a:t>Mikuláš </a:t>
            </a:r>
            <a:r>
              <a:rPr lang="sk-SK" b="1" dirty="0" err="1" smtClean="0"/>
              <a:t>Bakoš</a:t>
            </a:r>
            <a:r>
              <a:rPr lang="sk-SK" b="1" dirty="0" smtClean="0"/>
              <a:t> </a:t>
            </a:r>
            <a:r>
              <a:rPr lang="sk-SK" dirty="0" smtClean="0"/>
              <a:t>– </a:t>
            </a:r>
            <a:r>
              <a:rPr lang="sk-SK" b="1" i="1" dirty="0" smtClean="0"/>
              <a:t>Vývin slovenského verša od školy </a:t>
            </a:r>
            <a:r>
              <a:rPr lang="sk-SK" b="1" i="1" dirty="0"/>
              <a:t>Š</a:t>
            </a:r>
            <a:r>
              <a:rPr lang="sk-SK" b="1" i="1" dirty="0" smtClean="0"/>
              <a:t>túrovej</a:t>
            </a:r>
            <a:r>
              <a:rPr lang="sk-SK" dirty="0" smtClean="0"/>
              <a:t> (1939)</a:t>
            </a:r>
          </a:p>
          <a:p>
            <a:r>
              <a:rPr lang="sk-SK" b="1" dirty="0" smtClean="0"/>
              <a:t>Viliam </a:t>
            </a:r>
            <a:r>
              <a:rPr lang="sk-SK" b="1" dirty="0" err="1" smtClean="0"/>
              <a:t>Turčány</a:t>
            </a:r>
            <a:r>
              <a:rPr lang="sk-SK" b="1" dirty="0" smtClean="0"/>
              <a:t> </a:t>
            </a:r>
            <a:r>
              <a:rPr lang="sk-SK" dirty="0" smtClean="0"/>
              <a:t>– </a:t>
            </a:r>
            <a:r>
              <a:rPr lang="sk-SK" b="1" i="1" dirty="0" smtClean="0"/>
              <a:t>Rým v slovenskej poézii </a:t>
            </a:r>
            <a:r>
              <a:rPr lang="sk-SK" dirty="0" smtClean="0"/>
              <a:t>(1975)</a:t>
            </a:r>
          </a:p>
          <a:p>
            <a:endParaRPr lang="sk-SK" sz="1000" dirty="0"/>
          </a:p>
          <a:p>
            <a:r>
              <a:rPr lang="sk-SK" b="1" dirty="0" smtClean="0"/>
              <a:t>Boris </a:t>
            </a:r>
            <a:r>
              <a:rPr lang="sk-SK" b="1" dirty="0" err="1" smtClean="0"/>
              <a:t>Viktorovič</a:t>
            </a:r>
            <a:r>
              <a:rPr lang="sk-SK" b="1" dirty="0" smtClean="0"/>
              <a:t> </a:t>
            </a:r>
            <a:r>
              <a:rPr lang="sk-SK" b="1" dirty="0" err="1" smtClean="0"/>
              <a:t>Tomaševskij</a:t>
            </a:r>
            <a:r>
              <a:rPr lang="sk-SK" b="1" dirty="0" smtClean="0"/>
              <a:t> </a:t>
            </a:r>
            <a:r>
              <a:rPr lang="sk-SK" dirty="0" smtClean="0"/>
              <a:t>– </a:t>
            </a:r>
            <a:r>
              <a:rPr lang="sk-SK" b="1" i="1" dirty="0" smtClean="0"/>
              <a:t>«</a:t>
            </a:r>
            <a:r>
              <a:rPr lang="en-US" b="1" i="1" dirty="0" err="1" smtClean="0"/>
              <a:t>Pусское</a:t>
            </a:r>
            <a:r>
              <a:rPr lang="sk-SK" b="1" i="1" dirty="0" smtClean="0"/>
              <a:t> </a:t>
            </a:r>
            <a:r>
              <a:rPr lang="en-US" b="1" i="1" dirty="0" err="1" smtClean="0"/>
              <a:t>cтихосложение</a:t>
            </a:r>
            <a:r>
              <a:rPr lang="sk-SK" b="1" i="1" dirty="0" smtClean="0"/>
              <a:t>. </a:t>
            </a:r>
            <a:r>
              <a:rPr lang="en-US" b="1" i="1" dirty="0" err="1" smtClean="0"/>
              <a:t>Метрика</a:t>
            </a:r>
            <a:r>
              <a:rPr lang="en-US" b="1" i="1" dirty="0" smtClean="0"/>
              <a:t>»</a:t>
            </a:r>
            <a:r>
              <a:rPr lang="sk-SK" b="1" i="1" dirty="0" smtClean="0"/>
              <a:t> </a:t>
            </a:r>
            <a:r>
              <a:rPr lang="sk-SK" dirty="0" smtClean="0"/>
              <a:t>(1923)</a:t>
            </a:r>
          </a:p>
          <a:p>
            <a:pPr marL="0" indent="0">
              <a:buNone/>
            </a:pPr>
            <a:r>
              <a:rPr lang="sk-SK" dirty="0" smtClean="0"/>
              <a:t>     </a:t>
            </a:r>
            <a:r>
              <a:rPr lang="sk-SK" b="1" i="1" dirty="0" smtClean="0"/>
              <a:t>«</a:t>
            </a:r>
            <a:r>
              <a:rPr lang="en-US" b="1" i="1" dirty="0" smtClean="0"/>
              <a:t>O </a:t>
            </a:r>
            <a:r>
              <a:rPr lang="en-US" b="1" i="1" dirty="0" err="1"/>
              <a:t>cтихе</a:t>
            </a:r>
            <a:r>
              <a:rPr lang="en-US" b="1" i="1" dirty="0"/>
              <a:t>: </a:t>
            </a:r>
            <a:r>
              <a:rPr lang="sk-SK" b="1" i="1" dirty="0" err="1"/>
              <a:t>C</a:t>
            </a:r>
            <a:r>
              <a:rPr lang="en-US" b="1" i="1" dirty="0" err="1" smtClean="0"/>
              <a:t>татьи</a:t>
            </a:r>
            <a:r>
              <a:rPr lang="en-US" b="1" i="1" dirty="0" smtClean="0"/>
              <a:t>»</a:t>
            </a:r>
            <a:r>
              <a:rPr lang="sk-SK" b="1" i="1" dirty="0" smtClean="0"/>
              <a:t> </a:t>
            </a:r>
            <a:r>
              <a:rPr lang="sk-SK" dirty="0" smtClean="0"/>
              <a:t>(1928)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Významní </a:t>
            </a:r>
            <a:r>
              <a:rPr lang="sk-SK" sz="4000" b="1" dirty="0" err="1" smtClean="0">
                <a:solidFill>
                  <a:schemeClr val="accent1"/>
                </a:solidFill>
              </a:rPr>
              <a:t>versologové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0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295400" y="2819400"/>
            <a:ext cx="6158753" cy="285705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 smtClean="0"/>
              <a:t>Grafická jednotka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 smtClean="0"/>
              <a:t>Foneticko-fonologická jednotka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b="1" dirty="0" smtClean="0"/>
              <a:t>Syntakticko-sémantická jednotka</a:t>
            </a:r>
            <a:endParaRPr lang="en-US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Verš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6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524000" y="2590800"/>
            <a:ext cx="6234953" cy="3314253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ytmus </a:t>
            </a:r>
          </a:p>
          <a:p>
            <a:r>
              <a:rPr lang="cs-CZ" b="1" dirty="0"/>
              <a:t>m</a:t>
            </a:r>
            <a:r>
              <a:rPr lang="cs-CZ" b="1" dirty="0" smtClean="0"/>
              <a:t>etrum, metrika</a:t>
            </a:r>
          </a:p>
          <a:p>
            <a:r>
              <a:rPr lang="cs-CZ" b="1" dirty="0" smtClean="0"/>
              <a:t>stopa: </a:t>
            </a:r>
            <a:r>
              <a:rPr lang="cs-CZ" dirty="0" smtClean="0"/>
              <a:t>těžká </a:t>
            </a:r>
            <a:r>
              <a:rPr lang="cs-CZ" dirty="0"/>
              <a:t>doba </a:t>
            </a:r>
            <a:r>
              <a:rPr lang="cs-CZ" dirty="0" smtClean="0"/>
              <a:t>(–), lehká doba (U)</a:t>
            </a:r>
          </a:p>
          <a:p>
            <a:endParaRPr lang="cs-CZ" dirty="0"/>
          </a:p>
          <a:p>
            <a:r>
              <a:rPr lang="cs-CZ" b="1" dirty="0"/>
              <a:t>d</a:t>
            </a:r>
            <a:r>
              <a:rPr lang="cs-CZ" b="1" dirty="0" smtClean="0"/>
              <a:t>iereze</a:t>
            </a:r>
            <a:r>
              <a:rPr lang="cs-CZ" dirty="0" smtClean="0"/>
              <a:t> 		</a:t>
            </a:r>
            <a:r>
              <a:rPr lang="cs-CZ" b="1" dirty="0" err="1" smtClean="0"/>
              <a:t>cezura</a:t>
            </a:r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enjambement</a:t>
            </a:r>
            <a:endParaRPr lang="en-US" b="1" dirty="0"/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3200400" y="4572000"/>
            <a:ext cx="990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1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1890 – </a:t>
            </a:r>
            <a:r>
              <a:rPr lang="cs-CZ" b="1" dirty="0" smtClean="0"/>
              <a:t>Ferdinand </a:t>
            </a:r>
            <a:r>
              <a:rPr lang="cs-CZ" b="1" dirty="0" err="1" smtClean="0"/>
              <a:t>Brunetière</a:t>
            </a:r>
            <a:r>
              <a:rPr lang="cs-CZ" dirty="0" smtClean="0"/>
              <a:t>, série přednášek</a:t>
            </a:r>
          </a:p>
          <a:p>
            <a:pPr lvl="4"/>
            <a:r>
              <a:rPr lang="cs-CZ" sz="2400" dirty="0"/>
              <a:t>e</a:t>
            </a:r>
            <a:r>
              <a:rPr lang="cs-CZ" sz="2400" dirty="0" smtClean="0"/>
              <a:t>voluční hledisko</a:t>
            </a:r>
          </a:p>
          <a:p>
            <a:endParaRPr lang="cs-CZ" sz="1000" dirty="0" smtClean="0"/>
          </a:p>
          <a:p>
            <a:r>
              <a:rPr lang="cs-CZ" dirty="0" smtClean="0"/>
              <a:t>20., 30. léta 20. stol. – konstituování nové vědné disciplíny:</a:t>
            </a:r>
          </a:p>
          <a:p>
            <a:pPr lvl="4"/>
            <a:r>
              <a:rPr lang="cs-CZ" sz="2400" b="1" dirty="0" smtClean="0"/>
              <a:t>Paul van </a:t>
            </a:r>
            <a:r>
              <a:rPr lang="cs-CZ" sz="2400" b="1" dirty="0" err="1" smtClean="0"/>
              <a:t>Tieghem</a:t>
            </a:r>
            <a:r>
              <a:rPr lang="cs-CZ" sz="2400" b="1" dirty="0" smtClean="0"/>
              <a:t> </a:t>
            </a:r>
            <a:r>
              <a:rPr lang="cs-CZ" sz="2400" dirty="0" smtClean="0"/>
              <a:t>– označení </a:t>
            </a:r>
            <a:r>
              <a:rPr lang="cs-CZ" sz="2400" dirty="0" err="1" smtClean="0"/>
              <a:t>genologie</a:t>
            </a:r>
            <a:r>
              <a:rPr lang="cs-CZ" sz="2400" dirty="0" smtClean="0"/>
              <a:t>, v článku </a:t>
            </a:r>
            <a:r>
              <a:rPr lang="cs-CZ" sz="2400" i="1" dirty="0" smtClean="0"/>
              <a:t>Otázka literárních žánrů </a:t>
            </a:r>
            <a:r>
              <a:rPr lang="cs-CZ" sz="2400" dirty="0" smtClean="0"/>
              <a:t>(časopis </a:t>
            </a:r>
            <a:r>
              <a:rPr lang="cs-CZ" sz="2400" i="1" dirty="0" err="1" smtClean="0"/>
              <a:t>Helicon</a:t>
            </a:r>
            <a:r>
              <a:rPr lang="cs-CZ" sz="2400" dirty="0"/>
              <a:t>)</a:t>
            </a: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Utváření </a:t>
            </a:r>
            <a:r>
              <a:rPr lang="cs-CZ" sz="4000" b="1" dirty="0" err="1" smtClean="0">
                <a:solidFill>
                  <a:schemeClr val="accent1"/>
                </a:solidFill>
              </a:rPr>
              <a:t>genologie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/>
              <a:t>Dvojslabičné</a:t>
            </a:r>
            <a:r>
              <a:rPr lang="sk-SK" dirty="0"/>
              <a:t>:</a:t>
            </a:r>
            <a:r>
              <a:rPr lang="sk-SK" dirty="0" smtClean="0"/>
              <a:t> </a:t>
            </a:r>
          </a:p>
          <a:p>
            <a:pPr lvl="2"/>
            <a:r>
              <a:rPr lang="sk-SK" b="1" dirty="0"/>
              <a:t>t</a:t>
            </a:r>
            <a:r>
              <a:rPr lang="sk-SK" b="1" dirty="0" smtClean="0"/>
              <a:t>rochej</a:t>
            </a:r>
            <a:r>
              <a:rPr lang="sk-SK" dirty="0" smtClean="0"/>
              <a:t> (– U)</a:t>
            </a:r>
          </a:p>
          <a:p>
            <a:pPr lvl="2"/>
            <a:r>
              <a:rPr lang="sk-SK" b="1" dirty="0"/>
              <a:t>j</a:t>
            </a:r>
            <a:r>
              <a:rPr lang="sk-SK" b="1" dirty="0" smtClean="0"/>
              <a:t>amb</a:t>
            </a:r>
            <a:r>
              <a:rPr lang="sk-SK" dirty="0" smtClean="0"/>
              <a:t> (U </a:t>
            </a:r>
            <a:r>
              <a:rPr lang="sk-SK" dirty="0"/>
              <a:t>–</a:t>
            </a:r>
            <a:r>
              <a:rPr lang="sk-SK" dirty="0" smtClean="0"/>
              <a:t>)</a:t>
            </a:r>
          </a:p>
          <a:p>
            <a:pPr lvl="2"/>
            <a:r>
              <a:rPr lang="sk-SK" b="1" dirty="0"/>
              <a:t>s</a:t>
            </a:r>
            <a:r>
              <a:rPr lang="sk-SK" b="1" dirty="0" smtClean="0"/>
              <a:t>pondej</a:t>
            </a:r>
            <a:r>
              <a:rPr lang="sk-SK" dirty="0" smtClean="0"/>
              <a:t> </a:t>
            </a:r>
            <a:r>
              <a:rPr lang="sk-SK" dirty="0"/>
              <a:t>(– –</a:t>
            </a:r>
            <a:r>
              <a:rPr lang="sk-SK" dirty="0" smtClean="0"/>
              <a:t>)</a:t>
            </a:r>
          </a:p>
          <a:p>
            <a:pPr lvl="2"/>
            <a:r>
              <a:rPr lang="sk-SK" b="1" dirty="0" err="1"/>
              <a:t>p</a:t>
            </a:r>
            <a:r>
              <a:rPr lang="sk-SK" b="1" dirty="0" err="1" smtClean="0"/>
              <a:t>yrrhichios</a:t>
            </a:r>
            <a:r>
              <a:rPr lang="sk-SK" dirty="0" smtClean="0"/>
              <a:t> (U </a:t>
            </a:r>
            <a:r>
              <a:rPr lang="sk-SK" dirty="0" err="1" smtClean="0"/>
              <a:t>U</a:t>
            </a:r>
            <a:r>
              <a:rPr lang="sk-SK" dirty="0" smtClean="0"/>
              <a:t>)</a:t>
            </a:r>
          </a:p>
          <a:p>
            <a:endParaRPr lang="sk-SK" b="1" dirty="0" smtClean="0"/>
          </a:p>
          <a:p>
            <a:r>
              <a:rPr lang="sk-SK" b="1" dirty="0" smtClean="0"/>
              <a:t>Trojslabičné</a:t>
            </a:r>
            <a:r>
              <a:rPr lang="sk-SK" dirty="0"/>
              <a:t>:</a:t>
            </a:r>
            <a:r>
              <a:rPr lang="sk-SK" dirty="0" smtClean="0"/>
              <a:t> </a:t>
            </a:r>
          </a:p>
          <a:p>
            <a:pPr lvl="2"/>
            <a:r>
              <a:rPr lang="sk-SK" b="1" dirty="0" smtClean="0"/>
              <a:t>daktyl</a:t>
            </a:r>
            <a:r>
              <a:rPr lang="sk-SK" dirty="0" smtClean="0"/>
              <a:t>  </a:t>
            </a:r>
            <a:r>
              <a:rPr lang="sk-SK" dirty="0"/>
              <a:t>(– </a:t>
            </a:r>
            <a:r>
              <a:rPr lang="sk-SK" dirty="0" smtClean="0"/>
              <a:t>U </a:t>
            </a:r>
            <a:r>
              <a:rPr lang="sk-SK" dirty="0" err="1" smtClean="0"/>
              <a:t>U</a:t>
            </a:r>
            <a:r>
              <a:rPr lang="sk-SK" dirty="0" smtClean="0"/>
              <a:t>)</a:t>
            </a:r>
            <a:endParaRPr lang="sk-SK" dirty="0"/>
          </a:p>
          <a:p>
            <a:pPr lvl="2"/>
            <a:r>
              <a:rPr lang="sk-SK" b="1" dirty="0"/>
              <a:t>a</a:t>
            </a:r>
            <a:r>
              <a:rPr lang="sk-SK" b="1" dirty="0" smtClean="0"/>
              <a:t>napest</a:t>
            </a:r>
            <a:r>
              <a:rPr lang="sk-SK" dirty="0" smtClean="0"/>
              <a:t>  (U </a:t>
            </a:r>
            <a:r>
              <a:rPr lang="sk-SK" dirty="0" err="1" smtClean="0"/>
              <a:t>U</a:t>
            </a:r>
            <a:r>
              <a:rPr lang="sk-SK" dirty="0" smtClean="0"/>
              <a:t> </a:t>
            </a:r>
            <a:r>
              <a:rPr lang="sk-SK" dirty="0"/>
              <a:t>–</a:t>
            </a:r>
            <a:r>
              <a:rPr lang="sk-SK" dirty="0" smtClean="0"/>
              <a:t>)</a:t>
            </a:r>
            <a:endParaRPr lang="sk-SK" dirty="0"/>
          </a:p>
          <a:p>
            <a:pPr lvl="2"/>
            <a:r>
              <a:rPr lang="sk-SK" b="1" dirty="0" err="1"/>
              <a:t>a</a:t>
            </a:r>
            <a:r>
              <a:rPr lang="sk-SK" b="1" dirty="0" err="1" smtClean="0"/>
              <a:t>mfibrach</a:t>
            </a:r>
            <a:r>
              <a:rPr lang="sk-SK" dirty="0" smtClean="0"/>
              <a:t> (U – U) 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Stopa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0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447800" y="2743200"/>
            <a:ext cx="5320553" cy="27046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 err="1"/>
              <a:t>Sestupné</a:t>
            </a:r>
            <a:r>
              <a:rPr lang="sk-SK" b="1" dirty="0"/>
              <a:t>:</a:t>
            </a:r>
            <a:r>
              <a:rPr lang="sk-SK" dirty="0"/>
              <a:t>	 – U </a:t>
            </a:r>
          </a:p>
          <a:p>
            <a:pPr>
              <a:lnSpc>
                <a:spcPct val="150000"/>
              </a:lnSpc>
            </a:pPr>
            <a:r>
              <a:rPr lang="sk-SK" b="1" dirty="0" err="1"/>
              <a:t>Vzestupné</a:t>
            </a:r>
            <a:r>
              <a:rPr lang="sk-SK" b="1" dirty="0"/>
              <a:t>:</a:t>
            </a:r>
            <a:r>
              <a:rPr lang="sk-SK" dirty="0"/>
              <a:t>  U – </a:t>
            </a:r>
          </a:p>
          <a:p>
            <a:pPr>
              <a:lnSpc>
                <a:spcPct val="150000"/>
              </a:lnSpc>
            </a:pPr>
            <a:r>
              <a:rPr lang="sk-SK" b="1" dirty="0" err="1"/>
              <a:t>Obstupné</a:t>
            </a:r>
            <a:r>
              <a:rPr lang="sk-SK" b="1" dirty="0"/>
              <a:t>:</a:t>
            </a:r>
            <a:r>
              <a:rPr lang="sk-SK" dirty="0"/>
              <a:t> U – U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9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752600" y="2667000"/>
            <a:ext cx="6234953" cy="29332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/>
              <a:t>Sylabický</a:t>
            </a:r>
            <a:r>
              <a:rPr lang="cs-CZ" dirty="0" smtClean="0"/>
              <a:t> (slabičný) veršový </a:t>
            </a:r>
            <a:r>
              <a:rPr lang="cs-CZ" dirty="0"/>
              <a:t>systém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Sylabotónický </a:t>
            </a:r>
            <a:r>
              <a:rPr lang="cs-CZ" dirty="0"/>
              <a:t>veršový systém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Tónický </a:t>
            </a:r>
            <a:r>
              <a:rPr lang="cs-CZ" dirty="0"/>
              <a:t>veršový systém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Metrický</a:t>
            </a:r>
            <a:r>
              <a:rPr lang="cs-CZ" dirty="0" smtClean="0"/>
              <a:t> veršový systém (časomíra)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Veršové (prozodické) systémy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143000" y="2248347"/>
            <a:ext cx="7301752" cy="3695253"/>
          </a:xfrm>
        </p:spPr>
        <p:txBody>
          <a:bodyPr/>
          <a:lstStyle/>
          <a:p>
            <a:pPr lvl="2"/>
            <a:r>
              <a:rPr lang="sk-SK" sz="2400" b="1" dirty="0" err="1" smtClean="0"/>
              <a:t>vnější</a:t>
            </a:r>
            <a:r>
              <a:rPr lang="sk-SK" sz="2400" dirty="0" smtClean="0"/>
              <a:t> 		</a:t>
            </a:r>
            <a:r>
              <a:rPr lang="sk-SK" sz="2400" b="1" dirty="0" err="1" smtClean="0"/>
              <a:t>vnitřní</a:t>
            </a:r>
            <a:r>
              <a:rPr lang="sk-SK" sz="2400" dirty="0" smtClean="0"/>
              <a:t> rým</a:t>
            </a:r>
          </a:p>
          <a:p>
            <a:pPr lvl="2"/>
            <a:r>
              <a:rPr lang="sk-SK" sz="2400" b="1" dirty="0" err="1" smtClean="0"/>
              <a:t>konsonance</a:t>
            </a:r>
            <a:r>
              <a:rPr lang="sk-SK" sz="2400" dirty="0" smtClean="0"/>
              <a:t>	</a:t>
            </a:r>
            <a:r>
              <a:rPr lang="sk-SK" sz="2400" b="1" dirty="0" err="1" smtClean="0"/>
              <a:t>asonance</a:t>
            </a:r>
            <a:endParaRPr lang="sk-SK" sz="2400" b="1" dirty="0" smtClean="0"/>
          </a:p>
          <a:p>
            <a:endParaRPr lang="sk-SK" sz="1000" dirty="0" smtClean="0"/>
          </a:p>
          <a:p>
            <a:pPr lvl="2"/>
            <a:r>
              <a:rPr lang="sk-SK" sz="2400" b="1" dirty="0" smtClean="0"/>
              <a:t>mužský, ženský, daktylský, </a:t>
            </a:r>
            <a:r>
              <a:rPr lang="sk-SK" sz="2400" b="1" dirty="0" err="1" smtClean="0"/>
              <a:t>hyperdaktylský</a:t>
            </a:r>
            <a:endParaRPr lang="sk-SK" sz="2400" b="1" dirty="0" smtClean="0"/>
          </a:p>
          <a:p>
            <a:endParaRPr lang="sk-SK" dirty="0"/>
          </a:p>
          <a:p>
            <a:pPr marL="411480" lvl="1" indent="0">
              <a:buNone/>
            </a:pPr>
            <a:r>
              <a:rPr lang="sk-SK" i="1" dirty="0" smtClean="0"/>
              <a:t>	„</a:t>
            </a:r>
            <a:r>
              <a:rPr lang="sk-SK" i="1" dirty="0" err="1" smtClean="0"/>
              <a:t>Zří</a:t>
            </a:r>
            <a:r>
              <a:rPr lang="sk-SK" i="1" dirty="0" smtClean="0"/>
              <a:t> k oknu – z </a:t>
            </a:r>
            <a:r>
              <a:rPr lang="sk-SK" i="1" dirty="0" err="1" smtClean="0"/>
              <a:t>něho</a:t>
            </a:r>
            <a:r>
              <a:rPr lang="sk-SK" i="1" dirty="0" smtClean="0"/>
              <a:t> </a:t>
            </a:r>
            <a:r>
              <a:rPr lang="sk-SK" i="1" dirty="0" err="1" smtClean="0"/>
              <a:t>bílý</a:t>
            </a:r>
            <a:r>
              <a:rPr lang="sk-SK" i="1" dirty="0" smtClean="0"/>
              <a:t> vlaje </a:t>
            </a:r>
            <a:r>
              <a:rPr lang="sk-SK" b="1" i="1" dirty="0" smtClean="0"/>
              <a:t>šat</a:t>
            </a:r>
            <a:r>
              <a:rPr lang="sk-SK" i="1" dirty="0" smtClean="0"/>
              <a:t>,</a:t>
            </a:r>
          </a:p>
          <a:p>
            <a:pPr marL="411480" lvl="1" indent="0">
              <a:buNone/>
            </a:pPr>
            <a:r>
              <a:rPr lang="sk-SK" i="1" dirty="0" smtClean="0"/>
              <a:t>	</a:t>
            </a:r>
            <a:r>
              <a:rPr lang="sk-SK" i="1" dirty="0" err="1" smtClean="0"/>
              <a:t>zří</a:t>
            </a:r>
            <a:r>
              <a:rPr lang="sk-SK" i="1" dirty="0" smtClean="0"/>
              <a:t> v </a:t>
            </a:r>
            <a:r>
              <a:rPr lang="sk-SK" i="1" dirty="0" err="1" smtClean="0"/>
              <a:t>lože</a:t>
            </a:r>
            <a:r>
              <a:rPr lang="sk-SK" i="1" dirty="0" smtClean="0"/>
              <a:t> a zas </a:t>
            </a:r>
            <a:r>
              <a:rPr lang="sk-SK" i="1" dirty="0" err="1" smtClean="0"/>
              <a:t>trne</a:t>
            </a:r>
            <a:r>
              <a:rPr lang="sk-SK" i="1" dirty="0" smtClean="0"/>
              <a:t> hr</a:t>
            </a:r>
            <a:r>
              <a:rPr lang="cs-CZ" i="1" dirty="0" err="1" smtClean="0"/>
              <a:t>ůzou</a:t>
            </a:r>
            <a:r>
              <a:rPr lang="cs-CZ" i="1" dirty="0" smtClean="0"/>
              <a:t> </a:t>
            </a:r>
            <a:r>
              <a:rPr lang="cs-CZ" b="1" i="1" dirty="0" smtClean="0"/>
              <a:t>jat</a:t>
            </a:r>
            <a:r>
              <a:rPr lang="cs-CZ" i="1" dirty="0" smtClean="0"/>
              <a:t>“  </a:t>
            </a:r>
            <a:r>
              <a:rPr lang="cs-CZ" dirty="0" smtClean="0"/>
              <a:t>(Vrchlický)</a:t>
            </a:r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Rým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3560618" y="2514600"/>
            <a:ext cx="1143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>
            <a:off x="4246418" y="2971800"/>
            <a:ext cx="45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4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981200" y="2667000"/>
            <a:ext cx="5549152" cy="2773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/>
              <a:t>sdružený</a:t>
            </a:r>
            <a:r>
              <a:rPr lang="cs-CZ" dirty="0" smtClean="0"/>
              <a:t> rým (</a:t>
            </a:r>
            <a:r>
              <a:rPr lang="cs-CZ" dirty="0" err="1" smtClean="0"/>
              <a:t>aabb</a:t>
            </a:r>
            <a:r>
              <a:rPr lang="cs-CZ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cs-CZ" b="1" dirty="0"/>
              <a:t>s</a:t>
            </a:r>
            <a:r>
              <a:rPr lang="cs-CZ" b="1" dirty="0" smtClean="0"/>
              <a:t>třídavý</a:t>
            </a:r>
            <a:r>
              <a:rPr lang="cs-CZ" dirty="0" smtClean="0"/>
              <a:t> </a:t>
            </a:r>
            <a:r>
              <a:rPr lang="cs-CZ" dirty="0"/>
              <a:t>rým </a:t>
            </a:r>
            <a:r>
              <a:rPr lang="cs-CZ" dirty="0" smtClean="0"/>
              <a:t>(</a:t>
            </a:r>
            <a:r>
              <a:rPr lang="cs-CZ" dirty="0" err="1"/>
              <a:t>abab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b="1" dirty="0"/>
              <a:t>o</a:t>
            </a:r>
            <a:r>
              <a:rPr lang="cs-CZ" b="1" dirty="0" smtClean="0"/>
              <a:t>bkročný</a:t>
            </a:r>
            <a:r>
              <a:rPr lang="cs-CZ" dirty="0" smtClean="0"/>
              <a:t> </a:t>
            </a:r>
            <a:r>
              <a:rPr lang="cs-CZ" dirty="0"/>
              <a:t>rým </a:t>
            </a:r>
            <a:r>
              <a:rPr lang="cs-CZ" dirty="0" smtClean="0"/>
              <a:t>(</a:t>
            </a:r>
            <a:r>
              <a:rPr lang="cs-CZ" dirty="0" err="1" smtClean="0"/>
              <a:t>abba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/>
              <a:t>p</a:t>
            </a:r>
            <a:r>
              <a:rPr lang="cs-CZ" b="1" dirty="0" smtClean="0"/>
              <a:t>řerývaný</a:t>
            </a:r>
            <a:r>
              <a:rPr lang="cs-CZ" dirty="0" smtClean="0"/>
              <a:t> </a:t>
            </a:r>
            <a:r>
              <a:rPr lang="cs-CZ" dirty="0"/>
              <a:t>rým </a:t>
            </a:r>
            <a:r>
              <a:rPr lang="cs-CZ" dirty="0" smtClean="0"/>
              <a:t>(</a:t>
            </a:r>
            <a:r>
              <a:rPr lang="cs-CZ" dirty="0" err="1" smtClean="0"/>
              <a:t>abcb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Vnější rýmy a jejich schémata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3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828800" y="2286000"/>
            <a:ext cx="6324600" cy="3733800"/>
          </a:xfrm>
        </p:spPr>
        <p:txBody>
          <a:bodyPr>
            <a:normAutofit/>
          </a:bodyPr>
          <a:lstStyle/>
          <a:p>
            <a:r>
              <a:rPr lang="cs-CZ" b="1" dirty="0" smtClean="0"/>
              <a:t>Zvláštní skupina:</a:t>
            </a:r>
          </a:p>
          <a:p>
            <a:pPr lvl="2">
              <a:lnSpc>
                <a:spcPct val="150000"/>
              </a:lnSpc>
            </a:pPr>
            <a:r>
              <a:rPr lang="cs-CZ" sz="2400" b="1" dirty="0" smtClean="0"/>
              <a:t>optický</a:t>
            </a:r>
            <a:r>
              <a:rPr lang="cs-CZ" sz="2400" dirty="0" smtClean="0"/>
              <a:t> rým </a:t>
            </a:r>
          </a:p>
          <a:p>
            <a:pPr marL="1188720" lvl="3" indent="0">
              <a:lnSpc>
                <a:spcPct val="150000"/>
              </a:lnSpc>
              <a:buNone/>
            </a:pPr>
            <a:r>
              <a:rPr lang="cs-CZ" dirty="0" smtClean="0"/>
              <a:t>	např. </a:t>
            </a:r>
            <a:r>
              <a:rPr lang="cs-CZ" i="1" dirty="0" smtClean="0"/>
              <a:t>love – </a:t>
            </a:r>
            <a:r>
              <a:rPr lang="cs-CZ" i="1" dirty="0" err="1" smtClean="0"/>
              <a:t>move</a:t>
            </a:r>
            <a:endParaRPr lang="cs-CZ" i="1" dirty="0" smtClean="0"/>
          </a:p>
          <a:p>
            <a:pPr lvl="2">
              <a:lnSpc>
                <a:spcPct val="150000"/>
              </a:lnSpc>
            </a:pPr>
            <a:r>
              <a:rPr lang="cs-CZ" sz="2400" b="1" dirty="0"/>
              <a:t>g</a:t>
            </a:r>
            <a:r>
              <a:rPr lang="cs-CZ" sz="2400" b="1" dirty="0" smtClean="0"/>
              <a:t>ramatický</a:t>
            </a:r>
            <a:r>
              <a:rPr lang="cs-CZ" sz="2400" dirty="0" smtClean="0"/>
              <a:t> (planý) rým</a:t>
            </a:r>
          </a:p>
          <a:p>
            <a:pPr lvl="2">
              <a:lnSpc>
                <a:spcPct val="150000"/>
              </a:lnSpc>
            </a:pPr>
            <a:r>
              <a:rPr lang="cs-CZ" sz="2400" b="1" dirty="0"/>
              <a:t>š</a:t>
            </a:r>
            <a:r>
              <a:rPr lang="cs-CZ" sz="2400" b="1" dirty="0" smtClean="0"/>
              <a:t>těpný</a:t>
            </a:r>
            <a:r>
              <a:rPr lang="cs-CZ" sz="2400" dirty="0" smtClean="0"/>
              <a:t> rým: </a:t>
            </a:r>
          </a:p>
          <a:p>
            <a:pPr marL="777240" lvl="2" indent="0">
              <a:lnSpc>
                <a:spcPct val="150000"/>
              </a:lnSpc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  <a:r>
              <a:rPr lang="cs-CZ" dirty="0" smtClean="0"/>
              <a:t>např. </a:t>
            </a:r>
            <a:r>
              <a:rPr lang="cs-CZ" i="1" dirty="0" smtClean="0"/>
              <a:t>ovoce – divoce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0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905000" y="2286000"/>
            <a:ext cx="5867400" cy="3877815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Sapfická strofa – </a:t>
            </a:r>
            <a:r>
              <a:rPr lang="cs-CZ" dirty="0" smtClean="0"/>
              <a:t>4 v.</a:t>
            </a:r>
            <a:endParaRPr lang="cs-CZ" b="1" dirty="0" smtClean="0"/>
          </a:p>
          <a:p>
            <a:r>
              <a:rPr lang="cs-CZ" b="1" dirty="0" smtClean="0"/>
              <a:t>Sonet </a:t>
            </a:r>
            <a:r>
              <a:rPr lang="cs-CZ" dirty="0" smtClean="0"/>
              <a:t>(znělka) </a:t>
            </a:r>
            <a:r>
              <a:rPr lang="cs-CZ" b="1" dirty="0" smtClean="0"/>
              <a:t>– </a:t>
            </a:r>
            <a:r>
              <a:rPr lang="cs-CZ" dirty="0" smtClean="0"/>
              <a:t>14 v. (4+4+3+3)</a:t>
            </a:r>
          </a:p>
          <a:p>
            <a:r>
              <a:rPr lang="cs-CZ" b="1" dirty="0" err="1" smtClean="0"/>
              <a:t>Oněginská</a:t>
            </a:r>
            <a:r>
              <a:rPr lang="cs-CZ" b="1" dirty="0" smtClean="0"/>
              <a:t> (puškinská) strofa </a:t>
            </a:r>
            <a:r>
              <a:rPr lang="cs-CZ" dirty="0"/>
              <a:t>(</a:t>
            </a:r>
            <a:r>
              <a:rPr lang="cs-CZ" dirty="0" smtClean="0"/>
              <a:t>4+4+4+2)</a:t>
            </a:r>
            <a:endParaRPr lang="cs-CZ" dirty="0"/>
          </a:p>
          <a:p>
            <a:r>
              <a:rPr lang="cs-CZ" b="1" dirty="0" smtClean="0"/>
              <a:t>Francouzská balada – </a:t>
            </a:r>
            <a:r>
              <a:rPr lang="cs-CZ" dirty="0" smtClean="0"/>
              <a:t>7-12 v.</a:t>
            </a:r>
          </a:p>
          <a:p>
            <a:r>
              <a:rPr lang="cs-CZ" b="1" dirty="0" smtClean="0"/>
              <a:t>Triolet – </a:t>
            </a:r>
            <a:r>
              <a:rPr lang="cs-CZ" dirty="0" smtClean="0"/>
              <a:t>8 v. / 12 v.</a:t>
            </a:r>
          </a:p>
          <a:p>
            <a:r>
              <a:rPr lang="cs-CZ" b="1" dirty="0" smtClean="0"/>
              <a:t>Tercína – </a:t>
            </a:r>
            <a:r>
              <a:rPr lang="cs-CZ" dirty="0" smtClean="0"/>
              <a:t>3 v.</a:t>
            </a:r>
          </a:p>
          <a:p>
            <a:r>
              <a:rPr lang="cs-CZ" b="1" dirty="0" smtClean="0"/>
              <a:t>Decima – </a:t>
            </a:r>
            <a:r>
              <a:rPr lang="cs-CZ" dirty="0" smtClean="0"/>
              <a:t>10 v.</a:t>
            </a:r>
          </a:p>
          <a:p>
            <a:r>
              <a:rPr lang="cs-CZ" b="1" dirty="0" smtClean="0"/>
              <a:t>Rondel, </a:t>
            </a:r>
            <a:r>
              <a:rPr lang="cs-CZ" b="1" dirty="0" err="1" smtClean="0"/>
              <a:t>rondó</a:t>
            </a:r>
            <a:endParaRPr lang="cs-CZ" b="1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Veršové formy a strofy 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752600" y="2438400"/>
            <a:ext cx="5853953" cy="3009453"/>
          </a:xfrm>
        </p:spPr>
        <p:txBody>
          <a:bodyPr/>
          <a:lstStyle/>
          <a:p>
            <a:r>
              <a:rPr lang="cs-CZ" b="1" dirty="0"/>
              <a:t>Madrigal</a:t>
            </a:r>
          </a:p>
          <a:p>
            <a:r>
              <a:rPr lang="cs-CZ" b="1" dirty="0"/>
              <a:t>Stance – </a:t>
            </a:r>
            <a:r>
              <a:rPr lang="cs-CZ" dirty="0"/>
              <a:t>8 v.</a:t>
            </a:r>
          </a:p>
          <a:p>
            <a:r>
              <a:rPr lang="cs-CZ" b="1" dirty="0"/>
              <a:t>Nóna, Spenserova strofa – </a:t>
            </a:r>
            <a:r>
              <a:rPr lang="cs-CZ" dirty="0"/>
              <a:t>9 v.</a:t>
            </a:r>
          </a:p>
          <a:p>
            <a:r>
              <a:rPr lang="cs-CZ" b="1" dirty="0" smtClean="0"/>
              <a:t>Alexandrín</a:t>
            </a:r>
          </a:p>
          <a:p>
            <a:r>
              <a:rPr lang="cs-CZ" b="1" dirty="0" smtClean="0"/>
              <a:t>Blankvers</a:t>
            </a:r>
          </a:p>
          <a:p>
            <a:r>
              <a:rPr lang="cs-CZ" b="1" dirty="0" err="1" smtClean="0"/>
              <a:t>Desaterac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12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371600" y="2362200"/>
            <a:ext cx="6692152" cy="3505200"/>
          </a:xfrm>
        </p:spPr>
        <p:txBody>
          <a:bodyPr>
            <a:normAutofit/>
          </a:bodyPr>
          <a:lstStyle/>
          <a:p>
            <a:r>
              <a:rPr lang="cs-CZ" b="1" dirty="0"/>
              <a:t>Paul van </a:t>
            </a:r>
            <a:r>
              <a:rPr lang="cs-CZ" b="1" dirty="0" err="1" smtClean="0"/>
              <a:t>Tieghem</a:t>
            </a:r>
            <a:endParaRPr lang="cs-CZ" b="1" dirty="0" smtClean="0"/>
          </a:p>
          <a:p>
            <a:r>
              <a:rPr lang="cs-CZ" b="1" dirty="0" smtClean="0"/>
              <a:t>Paul </a:t>
            </a:r>
            <a:r>
              <a:rPr lang="cs-CZ" b="1" dirty="0" err="1" smtClean="0"/>
              <a:t>Hernadi</a:t>
            </a:r>
            <a:endParaRPr lang="cs-CZ" b="1" dirty="0" smtClean="0"/>
          </a:p>
          <a:p>
            <a:r>
              <a:rPr lang="cs-CZ" b="1" dirty="0" err="1" smtClean="0"/>
              <a:t>Alastair</a:t>
            </a:r>
            <a:r>
              <a:rPr lang="cs-CZ" b="1" dirty="0" smtClean="0"/>
              <a:t> </a:t>
            </a:r>
            <a:r>
              <a:rPr lang="cs-CZ" b="1" dirty="0" err="1" smtClean="0"/>
              <a:t>Fowler</a:t>
            </a:r>
            <a:endParaRPr lang="cs-CZ" b="1" dirty="0" smtClean="0"/>
          </a:p>
          <a:p>
            <a:endParaRPr lang="cs-CZ" sz="1000" b="1" dirty="0" smtClean="0"/>
          </a:p>
          <a:p>
            <a:r>
              <a:rPr lang="cs-CZ" b="1" dirty="0" smtClean="0"/>
              <a:t>Jan </a:t>
            </a:r>
            <a:r>
              <a:rPr lang="cs-CZ" b="1" dirty="0" err="1" smtClean="0"/>
              <a:t>Trzynadlowski</a:t>
            </a:r>
            <a:endParaRPr lang="cs-CZ" b="1" dirty="0" smtClean="0"/>
          </a:p>
          <a:p>
            <a:r>
              <a:rPr lang="cs-CZ" b="1" dirty="0" smtClean="0"/>
              <a:t>Edward </a:t>
            </a:r>
            <a:r>
              <a:rPr lang="cs-CZ" b="1" dirty="0" err="1" smtClean="0"/>
              <a:t>Balcerzan</a:t>
            </a:r>
            <a:endParaRPr lang="cs-CZ" b="1" dirty="0" smtClean="0"/>
          </a:p>
          <a:p>
            <a:r>
              <a:rPr lang="cs-CZ" b="1" dirty="0" err="1" smtClean="0"/>
              <a:t>Stefania</a:t>
            </a:r>
            <a:r>
              <a:rPr lang="cs-CZ" b="1" dirty="0" smtClean="0"/>
              <a:t> </a:t>
            </a:r>
            <a:r>
              <a:rPr lang="cs-CZ" b="1" dirty="0" err="1" smtClean="0"/>
              <a:t>Skwarczyńska</a:t>
            </a:r>
            <a:endParaRPr lang="cs-CZ" b="1" dirty="0" smtClean="0"/>
          </a:p>
          <a:p>
            <a:r>
              <a:rPr lang="cs-CZ" b="1" dirty="0" smtClean="0"/>
              <a:t>Kazimierz </a:t>
            </a:r>
            <a:r>
              <a:rPr lang="cs-CZ" b="1" dirty="0" err="1" smtClean="0"/>
              <a:t>Bartoszyński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Významní </a:t>
            </a:r>
            <a:r>
              <a:rPr lang="cs-CZ" sz="4000" b="1" dirty="0" err="1" smtClean="0">
                <a:solidFill>
                  <a:schemeClr val="accent1"/>
                </a:solidFill>
              </a:rPr>
              <a:t>genologové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85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914400" y="2057400"/>
            <a:ext cx="7745505" cy="4373562"/>
          </a:xfrm>
        </p:spPr>
        <p:txBody>
          <a:bodyPr/>
          <a:lstStyle/>
          <a:p>
            <a:r>
              <a:rPr lang="cs-CZ" b="1" dirty="0" err="1" smtClean="0"/>
              <a:t>Helicon</a:t>
            </a:r>
            <a:r>
              <a:rPr lang="cs-CZ" b="1" dirty="0" smtClean="0"/>
              <a:t> </a:t>
            </a:r>
            <a:r>
              <a:rPr lang="cs-CZ" dirty="0" smtClean="0"/>
              <a:t>(Amsterdam, </a:t>
            </a:r>
            <a:r>
              <a:rPr lang="cs-CZ" dirty="0" err="1" smtClean="0"/>
              <a:t>Leipzig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Revue de </a:t>
            </a:r>
            <a:r>
              <a:rPr lang="cs-CZ" b="1" dirty="0" err="1" smtClean="0"/>
              <a:t>littérature</a:t>
            </a:r>
            <a:r>
              <a:rPr lang="cs-CZ" b="1" dirty="0" smtClean="0"/>
              <a:t> </a:t>
            </a:r>
            <a:r>
              <a:rPr lang="cs-CZ" b="1" dirty="0" err="1" smtClean="0"/>
              <a:t>comparée</a:t>
            </a:r>
            <a:r>
              <a:rPr lang="cs-CZ" b="1" dirty="0" smtClean="0"/>
              <a:t> </a:t>
            </a:r>
            <a:r>
              <a:rPr lang="cs-CZ" dirty="0" smtClean="0"/>
              <a:t>(Paříž)</a:t>
            </a:r>
            <a:endParaRPr lang="cs-CZ" b="1" dirty="0" smtClean="0"/>
          </a:p>
          <a:p>
            <a:r>
              <a:rPr lang="cs-CZ" b="1" dirty="0" err="1" smtClean="0"/>
              <a:t>Deutsche</a:t>
            </a:r>
            <a:r>
              <a:rPr lang="cs-CZ" b="1" dirty="0" smtClean="0"/>
              <a:t> </a:t>
            </a:r>
            <a:r>
              <a:rPr lang="cs-CZ" b="1" dirty="0" err="1" smtClean="0"/>
              <a:t>Vierteljahrschrift</a:t>
            </a:r>
            <a:r>
              <a:rPr lang="cs-CZ" b="1" dirty="0" smtClean="0"/>
              <a:t> </a:t>
            </a:r>
            <a:r>
              <a:rPr lang="cs-CZ" b="1" dirty="0" err="1" smtClean="0"/>
              <a:t>für</a:t>
            </a:r>
            <a:r>
              <a:rPr lang="cs-CZ" b="1" dirty="0" smtClean="0"/>
              <a:t> </a:t>
            </a:r>
            <a:r>
              <a:rPr lang="cs-CZ" b="1" dirty="0" err="1" smtClean="0"/>
              <a:t>Literaturwissenschaft</a:t>
            </a:r>
            <a:r>
              <a:rPr lang="cs-CZ" b="1" dirty="0" smtClean="0"/>
              <a:t> </a:t>
            </a:r>
            <a:r>
              <a:rPr lang="cs-CZ" b="1" dirty="0" err="1" smtClean="0"/>
              <a:t>und</a:t>
            </a:r>
            <a:r>
              <a:rPr lang="cs-CZ" b="1" dirty="0" smtClean="0"/>
              <a:t> </a:t>
            </a:r>
            <a:r>
              <a:rPr lang="cs-CZ" b="1" dirty="0" err="1" smtClean="0"/>
              <a:t>Geistesgeschichte</a:t>
            </a:r>
            <a:r>
              <a:rPr lang="cs-CZ" b="1" dirty="0" smtClean="0"/>
              <a:t> </a:t>
            </a:r>
            <a:r>
              <a:rPr lang="cs-CZ" dirty="0" smtClean="0"/>
              <a:t>(Halle)</a:t>
            </a:r>
            <a:endParaRPr lang="cs-CZ" b="1" dirty="0" smtClean="0"/>
          </a:p>
          <a:p>
            <a:r>
              <a:rPr lang="cs-CZ" b="1" dirty="0" err="1" smtClean="0"/>
              <a:t>Neophilologicus</a:t>
            </a:r>
            <a:r>
              <a:rPr lang="cs-CZ" b="1" dirty="0" smtClean="0"/>
              <a:t> </a:t>
            </a:r>
            <a:r>
              <a:rPr lang="cs-CZ" dirty="0" smtClean="0"/>
              <a:t>(Groningen)</a:t>
            </a:r>
            <a:endParaRPr lang="cs-CZ" b="1" dirty="0" smtClean="0"/>
          </a:p>
          <a:p>
            <a:r>
              <a:rPr lang="cs-CZ" b="1" dirty="0" smtClean="0"/>
              <a:t>Slovo a slovesnost </a:t>
            </a:r>
            <a:r>
              <a:rPr lang="cs-CZ" dirty="0" smtClean="0"/>
              <a:t>(Praha)</a:t>
            </a:r>
            <a:endParaRPr lang="cs-CZ" b="1" dirty="0" smtClean="0"/>
          </a:p>
          <a:p>
            <a:endParaRPr lang="cs-CZ" sz="1000" dirty="0"/>
          </a:p>
          <a:p>
            <a:r>
              <a:rPr lang="cs-CZ" b="1" dirty="0" err="1" smtClean="0"/>
              <a:t>Zagadnienia</a:t>
            </a:r>
            <a:r>
              <a:rPr lang="cs-CZ" b="1" dirty="0" smtClean="0"/>
              <a:t> </a:t>
            </a:r>
            <a:r>
              <a:rPr lang="cs-CZ" b="1" dirty="0" err="1" smtClean="0"/>
              <a:t>rodzajów</a:t>
            </a:r>
            <a:r>
              <a:rPr lang="cs-CZ" b="1" dirty="0" smtClean="0"/>
              <a:t> </a:t>
            </a:r>
            <a:r>
              <a:rPr lang="cs-CZ" b="1" dirty="0" err="1" smtClean="0"/>
              <a:t>literackich</a:t>
            </a:r>
            <a:r>
              <a:rPr lang="cs-CZ" b="1" dirty="0" smtClean="0"/>
              <a:t> </a:t>
            </a:r>
            <a:r>
              <a:rPr lang="cs-CZ" dirty="0" smtClean="0"/>
              <a:t>= 1. </a:t>
            </a:r>
            <a:r>
              <a:rPr lang="cs-CZ" dirty="0" err="1" smtClean="0"/>
              <a:t>genologický</a:t>
            </a:r>
            <a:r>
              <a:rPr lang="cs-CZ" dirty="0" smtClean="0"/>
              <a:t> časopis</a:t>
            </a:r>
          </a:p>
          <a:p>
            <a:r>
              <a:rPr lang="cs-CZ" b="1" dirty="0" err="1" smtClean="0"/>
              <a:t>Genre</a:t>
            </a:r>
            <a:r>
              <a:rPr lang="cs-CZ" b="1" dirty="0" smtClean="0"/>
              <a:t> </a:t>
            </a:r>
            <a:r>
              <a:rPr lang="cs-CZ" dirty="0" smtClean="0"/>
              <a:t>(USA)</a:t>
            </a:r>
            <a:endParaRPr lang="cs-CZ" b="1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chemeClr val="accent1"/>
                </a:solidFill>
              </a:rPr>
              <a:t>Genologická problematika </a:t>
            </a:r>
            <a:br>
              <a:rPr lang="cs-CZ" sz="4000" b="1" dirty="0" smtClean="0">
                <a:solidFill>
                  <a:schemeClr val="accent1"/>
                </a:solidFill>
              </a:rPr>
            </a:br>
            <a:r>
              <a:rPr lang="cs-CZ" sz="4000" b="1" dirty="0" smtClean="0">
                <a:solidFill>
                  <a:schemeClr val="accent1"/>
                </a:solidFill>
              </a:rPr>
              <a:t>v časopisech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5800" y="2057400"/>
            <a:ext cx="7745505" cy="4335015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Aristoteles</a:t>
            </a:r>
            <a:r>
              <a:rPr lang="sk-SK" dirty="0" smtClean="0"/>
              <a:t> (384 – 322 </a:t>
            </a:r>
            <a:r>
              <a:rPr lang="sk-SK" dirty="0" err="1" smtClean="0"/>
              <a:t>p.n.l</a:t>
            </a:r>
            <a:r>
              <a:rPr lang="sk-SK" dirty="0" smtClean="0"/>
              <a:t>.) – </a:t>
            </a:r>
            <a:r>
              <a:rPr lang="sk-SK" i="1" dirty="0" smtClean="0"/>
              <a:t>Poetika</a:t>
            </a:r>
          </a:p>
          <a:p>
            <a:endParaRPr lang="sk-SK" sz="1000" i="1" dirty="0" smtClean="0"/>
          </a:p>
          <a:p>
            <a:r>
              <a:rPr lang="sk-SK" b="1" dirty="0" err="1" smtClean="0"/>
              <a:t>Quintus</a:t>
            </a:r>
            <a:r>
              <a:rPr lang="sk-SK" b="1" dirty="0" smtClean="0"/>
              <a:t> </a:t>
            </a:r>
            <a:r>
              <a:rPr lang="sk-SK" b="1" dirty="0" err="1" smtClean="0"/>
              <a:t>Horatius</a:t>
            </a:r>
            <a:r>
              <a:rPr lang="sk-SK" b="1" dirty="0" smtClean="0"/>
              <a:t> </a:t>
            </a:r>
            <a:r>
              <a:rPr lang="sk-SK" b="1" dirty="0" err="1" smtClean="0"/>
              <a:t>Flaccus</a:t>
            </a:r>
            <a:r>
              <a:rPr lang="sk-SK" b="1" dirty="0" smtClean="0"/>
              <a:t> </a:t>
            </a:r>
            <a:r>
              <a:rPr lang="sk-SK" dirty="0" smtClean="0"/>
              <a:t>(65 – 8 </a:t>
            </a:r>
            <a:r>
              <a:rPr lang="sk-SK" dirty="0" err="1" smtClean="0"/>
              <a:t>př.n.l</a:t>
            </a:r>
            <a:r>
              <a:rPr lang="sk-SK" dirty="0" smtClean="0"/>
              <a:t>.) – </a:t>
            </a:r>
            <a:r>
              <a:rPr lang="sk-SK" i="1" dirty="0" err="1" smtClean="0"/>
              <a:t>Ars</a:t>
            </a:r>
            <a:r>
              <a:rPr lang="sk-SK" i="1" dirty="0" smtClean="0"/>
              <a:t> </a:t>
            </a:r>
            <a:r>
              <a:rPr lang="sk-SK" i="1" dirty="0" err="1" smtClean="0"/>
              <a:t>poetica</a:t>
            </a:r>
            <a:endParaRPr lang="sk-SK" i="1" dirty="0" smtClean="0"/>
          </a:p>
          <a:p>
            <a:endParaRPr lang="sk-SK" sz="1000" i="1" dirty="0" smtClean="0"/>
          </a:p>
          <a:p>
            <a:r>
              <a:rPr lang="sk-SK" b="1" dirty="0" err="1" smtClean="0"/>
              <a:t>Galfridus</a:t>
            </a:r>
            <a:r>
              <a:rPr lang="sk-SK" b="1" dirty="0" smtClean="0"/>
              <a:t> </a:t>
            </a:r>
            <a:r>
              <a:rPr lang="sk-SK" b="1" dirty="0" err="1" smtClean="0"/>
              <a:t>de</a:t>
            </a:r>
            <a:r>
              <a:rPr lang="sk-SK" b="1" dirty="0" smtClean="0"/>
              <a:t> </a:t>
            </a:r>
            <a:r>
              <a:rPr lang="sk-SK" b="1" dirty="0" err="1" smtClean="0"/>
              <a:t>Vino</a:t>
            </a:r>
            <a:r>
              <a:rPr lang="sk-SK" b="1" dirty="0" smtClean="0"/>
              <a:t> </a:t>
            </a:r>
            <a:r>
              <a:rPr lang="sk-SK" b="1" dirty="0" err="1" smtClean="0"/>
              <a:t>Salvo</a:t>
            </a:r>
            <a:r>
              <a:rPr lang="sk-SK" b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Geoffroi</a:t>
            </a:r>
            <a:r>
              <a:rPr lang="sk-SK" dirty="0" smtClean="0"/>
              <a:t> </a:t>
            </a:r>
            <a:r>
              <a:rPr lang="sk-SK" dirty="0" err="1" smtClean="0"/>
              <a:t>de</a:t>
            </a:r>
            <a:r>
              <a:rPr lang="sk-SK" dirty="0" smtClean="0"/>
              <a:t> </a:t>
            </a:r>
            <a:r>
              <a:rPr lang="sk-SK" dirty="0" err="1" smtClean="0"/>
              <a:t>Vinsauf</a:t>
            </a:r>
            <a:r>
              <a:rPr lang="sk-SK" dirty="0" smtClean="0"/>
              <a:t>, 12. </a:t>
            </a:r>
            <a:r>
              <a:rPr lang="sk-SK" dirty="0" err="1" smtClean="0"/>
              <a:t>stol</a:t>
            </a:r>
            <a:r>
              <a:rPr lang="sk-SK" dirty="0" smtClean="0"/>
              <a:t>. </a:t>
            </a:r>
            <a:r>
              <a:rPr lang="sk-SK" dirty="0" err="1"/>
              <a:t>n</a:t>
            </a:r>
            <a:r>
              <a:rPr lang="sk-SK" dirty="0" err="1" smtClean="0"/>
              <a:t>.l</a:t>
            </a:r>
            <a:r>
              <a:rPr lang="sk-SK" dirty="0" smtClean="0"/>
              <a:t>.) – </a:t>
            </a:r>
            <a:r>
              <a:rPr lang="sk-SK" i="1" dirty="0" err="1" smtClean="0"/>
              <a:t>Poetria</a:t>
            </a:r>
            <a:r>
              <a:rPr lang="sk-SK" i="1" dirty="0" smtClean="0"/>
              <a:t> </a:t>
            </a:r>
            <a:r>
              <a:rPr lang="sk-SK" i="1" dirty="0" err="1" smtClean="0"/>
              <a:t>nova</a:t>
            </a:r>
            <a:endParaRPr lang="sk-SK" i="1" dirty="0" smtClean="0"/>
          </a:p>
          <a:p>
            <a:endParaRPr lang="sk-SK" sz="1000" i="1" dirty="0" smtClean="0"/>
          </a:p>
          <a:p>
            <a:r>
              <a:rPr lang="en-US" b="1" dirty="0"/>
              <a:t>Julius </a:t>
            </a:r>
            <a:r>
              <a:rPr lang="en-US" b="1" dirty="0" smtClean="0"/>
              <a:t>Caesar</a:t>
            </a:r>
            <a:r>
              <a:rPr lang="sk-SK" b="1" dirty="0" smtClean="0"/>
              <a:t> </a:t>
            </a:r>
            <a:r>
              <a:rPr lang="sk-SK" b="1" dirty="0" err="1" smtClean="0"/>
              <a:t>Scaliger</a:t>
            </a:r>
            <a:r>
              <a:rPr lang="sk-SK" b="1" dirty="0" smtClean="0"/>
              <a:t> </a:t>
            </a:r>
            <a:r>
              <a:rPr lang="sk-SK" dirty="0" smtClean="0"/>
              <a:t>(1484 – 1558) – </a:t>
            </a:r>
            <a:r>
              <a:rPr lang="en-US" i="1" dirty="0" err="1" smtClean="0"/>
              <a:t>Poetices</a:t>
            </a:r>
            <a:r>
              <a:rPr lang="en-US" i="1" dirty="0" smtClean="0"/>
              <a:t> </a:t>
            </a:r>
            <a:r>
              <a:rPr lang="en-US" i="1" dirty="0" err="1"/>
              <a:t>libri</a:t>
            </a:r>
            <a:r>
              <a:rPr lang="en-US" i="1" dirty="0"/>
              <a:t> </a:t>
            </a:r>
            <a:r>
              <a:rPr lang="en-US" i="1" dirty="0" err="1" smtClean="0"/>
              <a:t>sept</a:t>
            </a:r>
            <a:r>
              <a:rPr lang="sk-SK" i="1" dirty="0" smtClean="0"/>
              <a:t>e</a:t>
            </a:r>
            <a:r>
              <a:rPr lang="en-US" i="1" dirty="0" smtClean="0"/>
              <a:t>m</a:t>
            </a:r>
            <a:r>
              <a:rPr lang="sk-SK" i="1" dirty="0" smtClean="0"/>
              <a:t> </a:t>
            </a:r>
            <a:r>
              <a:rPr lang="sk-SK" dirty="0" smtClean="0"/>
              <a:t>(</a:t>
            </a:r>
            <a:r>
              <a:rPr lang="pt-BR" dirty="0" smtClean="0"/>
              <a:t>Sedm kn</a:t>
            </a:r>
            <a:r>
              <a:rPr lang="sk-SK" dirty="0" smtClean="0"/>
              <a:t>i</a:t>
            </a:r>
            <a:r>
              <a:rPr lang="pt-BR" dirty="0" smtClean="0"/>
              <a:t>h </a:t>
            </a:r>
            <a:r>
              <a:rPr lang="pt-BR" dirty="0"/>
              <a:t>o </a:t>
            </a:r>
            <a:r>
              <a:rPr lang="pt-BR" dirty="0" smtClean="0"/>
              <a:t>básnick</a:t>
            </a:r>
            <a:r>
              <a:rPr lang="sk-SK" dirty="0" smtClean="0"/>
              <a:t>é</a:t>
            </a:r>
            <a:r>
              <a:rPr lang="pt-BR" dirty="0" smtClean="0"/>
              <a:t>m um</a:t>
            </a:r>
            <a:r>
              <a:rPr lang="sk-SK" dirty="0" smtClean="0"/>
              <a:t>ě</a:t>
            </a:r>
            <a:r>
              <a:rPr lang="pt-BR" dirty="0" smtClean="0"/>
              <a:t>ní</a:t>
            </a:r>
            <a:r>
              <a:rPr lang="pt-BR" dirty="0"/>
              <a:t>, 1561)</a:t>
            </a:r>
            <a:endParaRPr lang="sk-SK" dirty="0" smtClean="0"/>
          </a:p>
          <a:p>
            <a:endParaRPr lang="sk-SK" sz="1100" dirty="0"/>
          </a:p>
          <a:p>
            <a:r>
              <a:rPr lang="sk-SK" b="1" dirty="0" err="1" smtClean="0"/>
              <a:t>Nicolas</a:t>
            </a:r>
            <a:r>
              <a:rPr lang="sk-SK" b="1" dirty="0" smtClean="0"/>
              <a:t> </a:t>
            </a:r>
            <a:r>
              <a:rPr lang="sk-SK" b="1" dirty="0" err="1" smtClean="0"/>
              <a:t>Boileau</a:t>
            </a:r>
            <a:r>
              <a:rPr lang="sk-SK" b="1" dirty="0" smtClean="0"/>
              <a:t> </a:t>
            </a:r>
            <a:r>
              <a:rPr lang="sk-SK" dirty="0" smtClean="0"/>
              <a:t>(1636 – 1711) – </a:t>
            </a:r>
            <a:r>
              <a:rPr lang="sk-SK" i="1" dirty="0" err="1" smtClean="0"/>
              <a:t>Ľart</a:t>
            </a:r>
            <a:r>
              <a:rPr lang="sk-SK" i="1" dirty="0" smtClean="0"/>
              <a:t> </a:t>
            </a:r>
            <a:r>
              <a:rPr lang="sk-SK" i="1" dirty="0" err="1" smtClean="0"/>
              <a:t>poétique</a:t>
            </a:r>
            <a:r>
              <a:rPr lang="sk-SK" i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Umění</a:t>
            </a:r>
            <a:r>
              <a:rPr lang="sk-SK" dirty="0" smtClean="0"/>
              <a:t> básnické, 1674)</a:t>
            </a:r>
          </a:p>
          <a:p>
            <a:endParaRPr lang="sk-SK" sz="1000" dirty="0" smtClean="0"/>
          </a:p>
          <a:p>
            <a:r>
              <a:rPr lang="sk-SK" b="1" dirty="0" err="1" smtClean="0"/>
              <a:t>Josef</a:t>
            </a:r>
            <a:r>
              <a:rPr lang="sk-SK" b="1" dirty="0" smtClean="0"/>
              <a:t> </a:t>
            </a:r>
            <a:r>
              <a:rPr lang="sk-SK" b="1" dirty="0" err="1" smtClean="0"/>
              <a:t>Hrabák</a:t>
            </a:r>
            <a:r>
              <a:rPr lang="sk-SK" b="1" dirty="0" smtClean="0"/>
              <a:t> </a:t>
            </a:r>
            <a:r>
              <a:rPr lang="sk-SK" dirty="0" smtClean="0"/>
              <a:t>(1912 – 1987) – </a:t>
            </a:r>
            <a:r>
              <a:rPr lang="sk-SK" i="1" dirty="0" smtClean="0"/>
              <a:t>Poetika</a:t>
            </a:r>
            <a:r>
              <a:rPr lang="sk-SK" dirty="0" smtClean="0"/>
              <a:t> (1973)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err="1" smtClean="0">
                <a:solidFill>
                  <a:schemeClr val="accent1"/>
                </a:solidFill>
              </a:rPr>
              <a:t>Zájem</a:t>
            </a:r>
            <a:r>
              <a:rPr lang="sk-SK" sz="4000" b="1" dirty="0" smtClean="0">
                <a:solidFill>
                  <a:schemeClr val="accent1"/>
                </a:solidFill>
              </a:rPr>
              <a:t> o </a:t>
            </a:r>
            <a:r>
              <a:rPr lang="sk-SK" sz="4000" b="1" dirty="0" err="1" smtClean="0">
                <a:solidFill>
                  <a:schemeClr val="accent1"/>
                </a:solidFill>
              </a:rPr>
              <a:t>žánry</a:t>
            </a:r>
            <a:r>
              <a:rPr lang="sk-SK" sz="4000" b="1" dirty="0" smtClean="0">
                <a:solidFill>
                  <a:schemeClr val="accent1"/>
                </a:solidFill>
              </a:rPr>
              <a:t>, poetiky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Aristoteles</a:t>
            </a: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789" y="2239963"/>
            <a:ext cx="2713672" cy="3876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Zástupný symbol obsahu 3"/>
          <p:cNvSpPr>
            <a:spLocks noGrp="1"/>
          </p:cNvSpPr>
          <p:nvPr>
            <p:ph sz="quarter" idx="14"/>
          </p:nvPr>
        </p:nvSpPr>
        <p:spPr>
          <a:xfrm>
            <a:off x="4343400" y="2133600"/>
            <a:ext cx="3803904" cy="4267200"/>
          </a:xfrm>
        </p:spPr>
        <p:txBody>
          <a:bodyPr>
            <a:normAutofit/>
          </a:bodyPr>
          <a:lstStyle/>
          <a:p>
            <a:r>
              <a:rPr lang="sk-SK" b="1" i="1" dirty="0"/>
              <a:t>Poetika</a:t>
            </a:r>
            <a:r>
              <a:rPr lang="sk-SK" dirty="0"/>
              <a:t> (4. </a:t>
            </a:r>
            <a:r>
              <a:rPr lang="sk-SK" dirty="0" err="1"/>
              <a:t>stol</a:t>
            </a:r>
            <a:r>
              <a:rPr lang="sk-SK" dirty="0"/>
              <a:t>. </a:t>
            </a:r>
            <a:r>
              <a:rPr lang="sk-SK" dirty="0" err="1"/>
              <a:t>př.n.l</a:t>
            </a:r>
            <a:r>
              <a:rPr lang="sk-SK" dirty="0"/>
              <a:t>.):</a:t>
            </a:r>
          </a:p>
          <a:p>
            <a:pPr lvl="2"/>
            <a:r>
              <a:rPr lang="sk-SK" b="1" dirty="0" err="1"/>
              <a:t>tři</a:t>
            </a:r>
            <a:r>
              <a:rPr lang="sk-SK" b="1" dirty="0"/>
              <a:t> základní literární </a:t>
            </a:r>
            <a:r>
              <a:rPr lang="sk-SK" b="1" dirty="0" smtClean="0"/>
              <a:t>rody </a:t>
            </a:r>
            <a:r>
              <a:rPr lang="sk-SK" dirty="0" smtClean="0"/>
              <a:t>– </a:t>
            </a:r>
            <a:r>
              <a:rPr lang="sk-SK" dirty="0"/>
              <a:t>lyrika, epika, </a:t>
            </a:r>
            <a:r>
              <a:rPr lang="sk-SK" dirty="0" err="1"/>
              <a:t>drama</a:t>
            </a:r>
            <a:r>
              <a:rPr lang="sk-SK" dirty="0"/>
              <a:t> </a:t>
            </a:r>
          </a:p>
          <a:p>
            <a:pPr lvl="2">
              <a:lnSpc>
                <a:spcPct val="150000"/>
              </a:lnSpc>
            </a:pPr>
            <a:r>
              <a:rPr lang="sk-SK" b="1" dirty="0" err="1"/>
              <a:t>mimezis</a:t>
            </a:r>
            <a:r>
              <a:rPr lang="sk-SK" dirty="0"/>
              <a:t> – </a:t>
            </a:r>
            <a:r>
              <a:rPr lang="sk-SK" dirty="0" err="1"/>
              <a:t>napodobování</a:t>
            </a:r>
            <a:endParaRPr lang="sk-SK" dirty="0"/>
          </a:p>
          <a:p>
            <a:pPr lvl="2">
              <a:lnSpc>
                <a:spcPct val="150000"/>
              </a:lnSpc>
            </a:pPr>
            <a:r>
              <a:rPr lang="sk-SK" dirty="0" err="1"/>
              <a:t>drama</a:t>
            </a:r>
            <a:r>
              <a:rPr lang="sk-SK" dirty="0"/>
              <a:t> – </a:t>
            </a:r>
            <a:r>
              <a:rPr lang="sk-SK" b="1" dirty="0" err="1"/>
              <a:t>tři</a:t>
            </a:r>
            <a:r>
              <a:rPr lang="sk-SK" b="1" dirty="0"/>
              <a:t> jednoty </a:t>
            </a:r>
            <a:r>
              <a:rPr lang="sk-SK" dirty="0"/>
              <a:t>(</a:t>
            </a:r>
            <a:r>
              <a:rPr lang="sk-SK" dirty="0" err="1"/>
              <a:t>místa</a:t>
            </a:r>
            <a:r>
              <a:rPr lang="sk-SK" dirty="0"/>
              <a:t>, času, </a:t>
            </a:r>
            <a:r>
              <a:rPr lang="sk-SK" dirty="0" err="1"/>
              <a:t>děje</a:t>
            </a:r>
            <a:r>
              <a:rPr lang="sk-SK" dirty="0"/>
              <a:t>)</a:t>
            </a:r>
          </a:p>
          <a:p>
            <a:pPr lvl="2">
              <a:lnSpc>
                <a:spcPct val="150000"/>
              </a:lnSpc>
            </a:pPr>
            <a:r>
              <a:rPr lang="sk-SK" b="1" dirty="0" err="1" smtClean="0"/>
              <a:t>katarze</a:t>
            </a:r>
            <a:endParaRPr lang="sk-SK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8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err="1" smtClean="0">
                <a:solidFill>
                  <a:schemeClr val="accent1"/>
                </a:solidFill>
              </a:rPr>
              <a:t>Nicolas</a:t>
            </a:r>
            <a:r>
              <a:rPr lang="sk-SK" sz="4000" b="1" dirty="0" smtClean="0">
                <a:solidFill>
                  <a:schemeClr val="accent1"/>
                </a:solidFill>
              </a:rPr>
              <a:t> </a:t>
            </a:r>
            <a:r>
              <a:rPr lang="sk-SK" sz="4000" b="1" dirty="0" err="1" smtClean="0">
                <a:solidFill>
                  <a:schemeClr val="accent1"/>
                </a:solidFill>
              </a:rPr>
              <a:t>Boileau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k-SK" b="1" i="1" dirty="0" err="1"/>
              <a:t>Ľart</a:t>
            </a:r>
            <a:r>
              <a:rPr lang="sk-SK" b="1" i="1" dirty="0"/>
              <a:t> </a:t>
            </a:r>
            <a:r>
              <a:rPr lang="sk-SK" b="1" i="1" dirty="0" err="1"/>
              <a:t>poétique</a:t>
            </a:r>
            <a:r>
              <a:rPr lang="sk-SK" b="1" i="1" dirty="0"/>
              <a:t> </a:t>
            </a:r>
            <a:r>
              <a:rPr lang="sk-SK" dirty="0"/>
              <a:t>(</a:t>
            </a:r>
            <a:r>
              <a:rPr lang="sk-SK" dirty="0" err="1"/>
              <a:t>Umění</a:t>
            </a:r>
            <a:r>
              <a:rPr lang="sk-SK" dirty="0"/>
              <a:t> básnické, 1674</a:t>
            </a:r>
            <a:r>
              <a:rPr lang="sk-SK" dirty="0" smtClean="0"/>
              <a:t>):</a:t>
            </a:r>
          </a:p>
          <a:p>
            <a:pPr lvl="2">
              <a:lnSpc>
                <a:spcPct val="150000"/>
              </a:lnSpc>
            </a:pPr>
            <a:r>
              <a:rPr lang="sk-SK" dirty="0" smtClean="0"/>
              <a:t>Klasicistická, </a:t>
            </a:r>
            <a:r>
              <a:rPr lang="sk-SK" dirty="0" err="1" smtClean="0"/>
              <a:t>normativní</a:t>
            </a:r>
            <a:r>
              <a:rPr lang="sk-SK" dirty="0" smtClean="0"/>
              <a:t> veršovaná poetika</a:t>
            </a:r>
          </a:p>
          <a:p>
            <a:endParaRPr lang="en-US" dirty="0"/>
          </a:p>
        </p:txBody>
      </p:sp>
      <p:pic>
        <p:nvPicPr>
          <p:cNvPr id="10" name="Zástupný symbol obsahu 9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438400"/>
            <a:ext cx="3124200" cy="3657599"/>
          </a:xfrm>
        </p:spPr>
      </p:pic>
    </p:spTree>
    <p:extLst>
      <p:ext uri="{BB962C8B-B14F-4D97-AF65-F5344CB8AC3E}">
        <p14:creationId xmlns:p14="http://schemas.microsoft.com/office/powerpoint/2010/main" val="13157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err="1" smtClean="0">
                <a:solidFill>
                  <a:schemeClr val="accent1"/>
                </a:solidFill>
              </a:rPr>
              <a:t>Josef</a:t>
            </a:r>
            <a:r>
              <a:rPr lang="sk-SK" sz="4000" b="1" dirty="0" smtClean="0">
                <a:solidFill>
                  <a:schemeClr val="accent1"/>
                </a:solidFill>
              </a:rPr>
              <a:t> </a:t>
            </a:r>
            <a:r>
              <a:rPr lang="sk-SK" sz="4000" b="1" dirty="0" err="1" smtClean="0">
                <a:solidFill>
                  <a:schemeClr val="accent1"/>
                </a:solidFill>
              </a:rPr>
              <a:t>Hrabák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4572000" cy="3877056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(1912 – 1987)</a:t>
            </a:r>
          </a:p>
          <a:p>
            <a:r>
              <a:rPr lang="sk-SK" dirty="0" smtClean="0"/>
              <a:t>Autor </a:t>
            </a:r>
            <a:r>
              <a:rPr lang="sk-SK" dirty="0" err="1" smtClean="0"/>
              <a:t>první</a:t>
            </a:r>
            <a:r>
              <a:rPr lang="sk-SK" dirty="0" smtClean="0"/>
              <a:t> moderní české poetiky – </a:t>
            </a:r>
            <a:r>
              <a:rPr lang="sk-SK" b="1" i="1" dirty="0" smtClean="0"/>
              <a:t>Poetika</a:t>
            </a:r>
            <a:r>
              <a:rPr lang="sk-SK" dirty="0" smtClean="0"/>
              <a:t> (1973)</a:t>
            </a:r>
          </a:p>
          <a:p>
            <a:endParaRPr lang="sk-SK" sz="1000" dirty="0" smtClean="0"/>
          </a:p>
          <a:p>
            <a:r>
              <a:rPr lang="sk-SK" b="1" dirty="0" err="1" smtClean="0"/>
              <a:t>Další</a:t>
            </a:r>
            <a:r>
              <a:rPr lang="sk-SK" b="1" dirty="0" smtClean="0"/>
              <a:t> </a:t>
            </a:r>
            <a:r>
              <a:rPr lang="sk-SK" b="1" dirty="0" err="1" smtClean="0"/>
              <a:t>díla</a:t>
            </a:r>
            <a:r>
              <a:rPr lang="sk-SK" b="1" dirty="0" smtClean="0"/>
              <a:t>: </a:t>
            </a:r>
          </a:p>
          <a:p>
            <a:pPr lvl="1"/>
            <a:r>
              <a:rPr lang="sk-SK" b="1" i="1" dirty="0" err="1" smtClean="0"/>
              <a:t>Dějiny</a:t>
            </a:r>
            <a:r>
              <a:rPr lang="sk-SK" b="1" i="1" dirty="0" smtClean="0"/>
              <a:t> české </a:t>
            </a:r>
            <a:r>
              <a:rPr lang="sk-SK" b="1" i="1" dirty="0" err="1" smtClean="0"/>
              <a:t>literatury</a:t>
            </a:r>
            <a:r>
              <a:rPr lang="sk-SK" b="1" i="1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koautor</a:t>
            </a:r>
            <a:r>
              <a:rPr lang="sk-SK" dirty="0" smtClean="0"/>
              <a:t>, redaktor, 1959)</a:t>
            </a:r>
          </a:p>
          <a:p>
            <a:pPr lvl="1"/>
            <a:r>
              <a:rPr lang="sk-SK" b="1" i="1" dirty="0" err="1" smtClean="0"/>
              <a:t>Čtení</a:t>
            </a:r>
            <a:r>
              <a:rPr lang="sk-SK" b="1" i="1" dirty="0" smtClean="0"/>
              <a:t> o románu </a:t>
            </a:r>
            <a:r>
              <a:rPr lang="sk-SK" dirty="0" smtClean="0"/>
              <a:t>(1981)</a:t>
            </a:r>
          </a:p>
          <a:p>
            <a:pPr lvl="1"/>
            <a:r>
              <a:rPr lang="sk-SK" b="1" i="1" dirty="0" smtClean="0"/>
              <a:t>Úvod do </a:t>
            </a:r>
            <a:r>
              <a:rPr lang="sk-SK" b="1" i="1" dirty="0" err="1" smtClean="0"/>
              <a:t>teorie</a:t>
            </a:r>
            <a:r>
              <a:rPr lang="sk-SK" b="1" i="1" dirty="0" smtClean="0"/>
              <a:t> verše </a:t>
            </a:r>
            <a:r>
              <a:rPr lang="sk-SK" dirty="0" smtClean="0"/>
              <a:t>(1958)</a:t>
            </a:r>
          </a:p>
          <a:p>
            <a:pPr lvl="1"/>
            <a:r>
              <a:rPr lang="sk-SK" b="1" i="1" dirty="0" smtClean="0"/>
              <a:t>Literární komparatistika </a:t>
            </a:r>
            <a:r>
              <a:rPr lang="sk-SK" dirty="0" smtClean="0"/>
              <a:t>(1971)</a:t>
            </a:r>
            <a:endParaRPr lang="en-US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438400"/>
            <a:ext cx="2406650" cy="3263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49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1676400" y="2286000"/>
            <a:ext cx="5791200" cy="346665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 smtClean="0"/>
              <a:t>Aristoteles – </a:t>
            </a:r>
            <a:r>
              <a:rPr lang="sk-SK" dirty="0" smtClean="0"/>
              <a:t>lyrika, epika, </a:t>
            </a:r>
            <a:r>
              <a:rPr lang="sk-SK" dirty="0" err="1" smtClean="0"/>
              <a:t>drama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b="1" dirty="0" err="1" smtClean="0"/>
              <a:t>Klasicismus</a:t>
            </a:r>
            <a:r>
              <a:rPr lang="sk-SK" b="1" dirty="0" smtClean="0"/>
              <a:t> – </a:t>
            </a:r>
            <a:r>
              <a:rPr lang="sk-SK" dirty="0" err="1" smtClean="0"/>
              <a:t>poezie</a:t>
            </a:r>
            <a:r>
              <a:rPr lang="sk-SK" dirty="0" smtClean="0"/>
              <a:t>, próza </a:t>
            </a:r>
          </a:p>
          <a:p>
            <a:pPr>
              <a:lnSpc>
                <a:spcPct val="150000"/>
              </a:lnSpc>
            </a:pPr>
            <a:r>
              <a:rPr lang="sk-SK" b="1" dirty="0" smtClean="0"/>
              <a:t>Anglosaská </a:t>
            </a:r>
            <a:r>
              <a:rPr lang="sk-SK" b="1" dirty="0" err="1" smtClean="0"/>
              <a:t>tradice</a:t>
            </a:r>
            <a:r>
              <a:rPr lang="sk-SK" b="1" dirty="0" smtClean="0"/>
              <a:t> </a:t>
            </a:r>
            <a:r>
              <a:rPr lang="sk-SK" dirty="0" smtClean="0"/>
              <a:t>– </a:t>
            </a:r>
            <a:r>
              <a:rPr lang="sk-SK" dirty="0" err="1" smtClean="0"/>
              <a:t>poetry</a:t>
            </a:r>
            <a:r>
              <a:rPr lang="sk-SK" dirty="0" smtClean="0"/>
              <a:t>, </a:t>
            </a:r>
            <a:r>
              <a:rPr lang="sk-SK" dirty="0" err="1" smtClean="0"/>
              <a:t>fiction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b="1" dirty="0" err="1" smtClean="0"/>
              <a:t>Josef</a:t>
            </a:r>
            <a:r>
              <a:rPr lang="sk-SK" b="1" dirty="0" smtClean="0"/>
              <a:t> </a:t>
            </a:r>
            <a:r>
              <a:rPr lang="sk-SK" b="1" dirty="0" err="1" smtClean="0"/>
              <a:t>Hrabák</a:t>
            </a:r>
            <a:r>
              <a:rPr lang="sk-SK" b="1" dirty="0" smtClean="0"/>
              <a:t> – </a:t>
            </a:r>
            <a:r>
              <a:rPr lang="sk-SK" dirty="0" smtClean="0"/>
              <a:t>lyrika, epika, </a:t>
            </a:r>
            <a:r>
              <a:rPr lang="sk-SK" dirty="0" err="1" smtClean="0"/>
              <a:t>drama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sk-SK" b="1" dirty="0" smtClean="0"/>
              <a:t>František Miko – </a:t>
            </a:r>
            <a:r>
              <a:rPr lang="sk-SK" dirty="0" smtClean="0"/>
              <a:t>lyrika, epika</a:t>
            </a:r>
            <a:endParaRPr lang="en-US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 smtClean="0">
                <a:solidFill>
                  <a:schemeClr val="accent1"/>
                </a:solidFill>
              </a:rPr>
              <a:t>Žánrová systematika</a:t>
            </a:r>
            <a:endParaRPr lang="en-US" sz="4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zaná kniha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Viazaná knih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iazaná knih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869</Words>
  <Application>Microsoft Office PowerPoint</Application>
  <PresentationFormat>Prezentácia na obrazovke (4:3)</PresentationFormat>
  <Paragraphs>191</Paragraphs>
  <Slides>27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28" baseType="lpstr">
      <vt:lpstr>Viazaná kniha</vt:lpstr>
      <vt:lpstr>Genologie</vt:lpstr>
      <vt:lpstr>Utváření genologie</vt:lpstr>
      <vt:lpstr>Významní genologové</vt:lpstr>
      <vt:lpstr>Genologická problematika  v časopisech</vt:lpstr>
      <vt:lpstr>Zájem o žánry, poetiky</vt:lpstr>
      <vt:lpstr>Aristoteles</vt:lpstr>
      <vt:lpstr>Nicolas Boileau</vt:lpstr>
      <vt:lpstr>Josef Hrabák</vt:lpstr>
      <vt:lpstr>Žánrová systematika</vt:lpstr>
      <vt:lpstr>Literární rody vs. žánry</vt:lpstr>
      <vt:lpstr>Prezentácia programu PowerPoint</vt:lpstr>
      <vt:lpstr>Terminologie</vt:lpstr>
      <vt:lpstr>Lyrika</vt:lpstr>
      <vt:lpstr>Epika</vt:lpstr>
      <vt:lpstr>Drama</vt:lpstr>
      <vt:lpstr>Versologie</vt:lpstr>
      <vt:lpstr>Významní versologové</vt:lpstr>
      <vt:lpstr>Verš</vt:lpstr>
      <vt:lpstr>Prezentácia programu PowerPoint</vt:lpstr>
      <vt:lpstr>Stopa</vt:lpstr>
      <vt:lpstr>Prezentácia programu PowerPoint</vt:lpstr>
      <vt:lpstr>Veršové (prozodické) systémy</vt:lpstr>
      <vt:lpstr>Rým</vt:lpstr>
      <vt:lpstr>Vnější rýmy a jejich schémata</vt:lpstr>
      <vt:lpstr>Prezentácia programu PowerPoint</vt:lpstr>
      <vt:lpstr>Veršové formy a strofy 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Lenka</dc:creator>
  <cp:lastModifiedBy>Lenka</cp:lastModifiedBy>
  <cp:revision>88</cp:revision>
  <dcterms:created xsi:type="dcterms:W3CDTF">2015-10-18T09:54:43Z</dcterms:created>
  <dcterms:modified xsi:type="dcterms:W3CDTF">2016-03-31T10:25:26Z</dcterms:modified>
</cp:coreProperties>
</file>