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70CB79-E51D-44AF-B673-FE0A38F40A6D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247ADC-E5A5-40AF-A31F-CC98D2DF14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900608" y="980728"/>
            <a:ext cx="8280920" cy="2385610"/>
          </a:xfrm>
        </p:spPr>
        <p:txBody>
          <a:bodyPr>
            <a:normAutofit/>
          </a:bodyPr>
          <a:lstStyle/>
          <a:p>
            <a:r>
              <a:rPr lang="cs-CZ" sz="5200" dirty="0" smtClean="0"/>
              <a:t>Vláda </a:t>
            </a:r>
            <a:r>
              <a:rPr lang="cs-CZ" sz="5200" dirty="0" err="1" smtClean="0"/>
              <a:t>Fjodora</a:t>
            </a:r>
            <a:r>
              <a:rPr lang="cs-CZ" sz="5200" dirty="0" smtClean="0"/>
              <a:t> I.</a:t>
            </a:r>
            <a:br>
              <a:rPr lang="cs-CZ" sz="5200" dirty="0" smtClean="0"/>
            </a:br>
            <a:r>
              <a:rPr lang="cs-CZ" sz="5200" dirty="0" smtClean="0"/>
              <a:t>Boris </a:t>
            </a:r>
            <a:r>
              <a:rPr lang="cs-CZ" sz="5200" dirty="0" err="1" smtClean="0"/>
              <a:t>Godunov</a:t>
            </a:r>
            <a:endParaRPr lang="cs-CZ" sz="5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2400" cy="1199704"/>
          </a:xfrm>
        </p:spPr>
        <p:txBody>
          <a:bodyPr/>
          <a:lstStyle/>
          <a:p>
            <a:r>
              <a:rPr lang="cs-CZ" dirty="0" smtClean="0"/>
              <a:t>Zpracovala: Natálie Pavelková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530619"/>
          </a:xfrm>
        </p:spPr>
        <p:txBody>
          <a:bodyPr/>
          <a:lstStyle/>
          <a:p>
            <a:r>
              <a:rPr lang="cs-CZ" dirty="0" smtClean="0"/>
              <a:t>Bojaři nebyli jedinou hrozbou vlády </a:t>
            </a:r>
            <a:r>
              <a:rPr lang="cs-CZ" dirty="0" err="1" smtClean="0"/>
              <a:t>Godunova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Rusko totiž postihlo v roce 1600 a v následujících letech sucho a velké mrazy, které nikdy do té doby nepamatoval</a:t>
            </a:r>
          </a:p>
          <a:p>
            <a:endParaRPr lang="cs-CZ" dirty="0" smtClean="0"/>
          </a:p>
          <a:p>
            <a:r>
              <a:rPr lang="cs-CZ" dirty="0" smtClean="0"/>
              <a:t>ceny obilí stouply o desetinásobek</a:t>
            </a:r>
          </a:p>
          <a:p>
            <a:endParaRPr lang="cs-CZ" dirty="0" smtClean="0"/>
          </a:p>
          <a:p>
            <a:r>
              <a:rPr lang="cs-CZ" dirty="0" smtClean="0"/>
              <a:t>otevřely se carské sýpky – rozdávalo se hladovějícím </a:t>
            </a:r>
            <a:r>
              <a:rPr lang="cs-CZ" dirty="0" smtClean="0">
                <a:sym typeface="Wingdings" pitchFamily="2" charset="2"/>
              </a:rPr>
              <a:t> na krátký čas </a:t>
            </a:r>
            <a:r>
              <a:rPr lang="cs-CZ" dirty="0" smtClean="0">
                <a:sym typeface="Wingdings" pitchFamily="2" charset="2"/>
              </a:rPr>
              <a:t>oddálení katastrofy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458611"/>
          </a:xfrm>
        </p:spPr>
        <p:txBody>
          <a:bodyPr/>
          <a:lstStyle/>
          <a:p>
            <a:r>
              <a:rPr lang="cs-CZ" dirty="0" smtClean="0"/>
              <a:t>v letech 1601 – 1603 toto vyvrcholilo v strašný hladomor</a:t>
            </a:r>
          </a:p>
          <a:p>
            <a:endParaRPr lang="cs-CZ" dirty="0" smtClean="0"/>
          </a:p>
          <a:p>
            <a:r>
              <a:rPr lang="cs-CZ" dirty="0" smtClean="0"/>
              <a:t>lidé z venkova prchali do měst, kde ale mnoho z nich zahynulo</a:t>
            </a:r>
          </a:p>
          <a:p>
            <a:endParaRPr lang="cs-CZ" dirty="0" smtClean="0"/>
          </a:p>
          <a:p>
            <a:r>
              <a:rPr lang="cs-CZ" dirty="0" smtClean="0"/>
              <a:t>jen v Moskvě se tehdy pohřbilo asi 120 000 obětí hladu</a:t>
            </a:r>
            <a:endParaRPr lang="cs-CZ" dirty="0"/>
          </a:p>
        </p:txBody>
      </p:sp>
      <p:pic>
        <p:nvPicPr>
          <p:cNvPr id="4" name="Obrázek 3" descr="1601-16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3861048"/>
            <a:ext cx="4608512" cy="283423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836712"/>
            <a:ext cx="8686800" cy="5184576"/>
          </a:xfrm>
        </p:spPr>
        <p:txBody>
          <a:bodyPr/>
          <a:lstStyle/>
          <a:p>
            <a:r>
              <a:rPr lang="cs-CZ" dirty="0" smtClean="0"/>
              <a:t>na konci léta 1603 Moskvu obklíčily bandy, které loupily zásoby vezené do hladovějícího města</a:t>
            </a:r>
          </a:p>
          <a:p>
            <a:endParaRPr lang="cs-CZ" dirty="0" smtClean="0"/>
          </a:p>
          <a:p>
            <a:r>
              <a:rPr lang="cs-CZ" dirty="0" smtClean="0"/>
              <a:t>carské vojsko tyto hordy porazilo </a:t>
            </a:r>
            <a:r>
              <a:rPr lang="cs-CZ" dirty="0" smtClean="0">
                <a:sym typeface="Wingdings" pitchFamily="2" charset="2"/>
              </a:rPr>
              <a:t> vůdce </a:t>
            </a:r>
            <a:r>
              <a:rPr lang="cs-CZ" dirty="0" err="1" smtClean="0">
                <a:sym typeface="Wingdings" pitchFamily="2" charset="2"/>
              </a:rPr>
              <a:t>Chlopok</a:t>
            </a:r>
            <a:r>
              <a:rPr lang="cs-CZ" dirty="0" smtClean="0">
                <a:sym typeface="Wingdings" pitchFamily="2" charset="2"/>
              </a:rPr>
              <a:t> oběšen v Moskvě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t</a:t>
            </a:r>
            <a:r>
              <a:rPr lang="cs-CZ" dirty="0" smtClean="0">
                <a:sym typeface="Wingdings" pitchFamily="2" charset="2"/>
              </a:rPr>
              <a:t>oto </a:t>
            </a:r>
            <a:r>
              <a:rPr lang="cs-CZ" dirty="0" smtClean="0">
                <a:sym typeface="Wingdings" pitchFamily="2" charset="2"/>
              </a:rPr>
              <a:t>loupení bylo znamením hluboké krize, která postupně měla přerůst ve všeobecný rozvrat, jemuž </a:t>
            </a:r>
            <a:r>
              <a:rPr lang="cs-CZ" dirty="0" err="1" smtClean="0">
                <a:sym typeface="Wingdings" pitchFamily="2" charset="2"/>
              </a:rPr>
              <a:t>Godunov</a:t>
            </a:r>
            <a:r>
              <a:rPr lang="cs-CZ" dirty="0" smtClean="0">
                <a:sym typeface="Wingdings" pitchFamily="2" charset="2"/>
              </a:rPr>
              <a:t> již nedokázal čelit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77688" y="332656"/>
            <a:ext cx="8866312" cy="59766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mnohé svědčí o tom, že právě Bojaři stáli u zrodu a všemožně podporovali šíření pověsti, o tom, že syn Ivana IV. </a:t>
            </a:r>
            <a:r>
              <a:rPr lang="cs-CZ" dirty="0" err="1" smtClean="0"/>
              <a:t>Dimitrij</a:t>
            </a:r>
            <a:r>
              <a:rPr lang="cs-CZ" dirty="0" smtClean="0"/>
              <a:t> </a:t>
            </a:r>
            <a:r>
              <a:rPr lang="cs-CZ" dirty="0" err="1" smtClean="0"/>
              <a:t>Ugličský</a:t>
            </a:r>
            <a:r>
              <a:rPr lang="cs-CZ" dirty="0" smtClean="0"/>
              <a:t> nezemřel, a že se ujme vlády a svrhne uzurpátora </a:t>
            </a:r>
            <a:r>
              <a:rPr lang="cs-CZ" dirty="0" err="1" smtClean="0"/>
              <a:t>Godunova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Dimitrij</a:t>
            </a:r>
            <a:r>
              <a:rPr lang="cs-CZ" dirty="0" smtClean="0"/>
              <a:t> totiž zemřel za podivných okolností toku 1591</a:t>
            </a:r>
          </a:p>
          <a:p>
            <a:endParaRPr lang="cs-CZ" dirty="0" smtClean="0"/>
          </a:p>
          <a:p>
            <a:r>
              <a:rPr lang="cs-CZ" dirty="0" smtClean="0"/>
              <a:t>dodnes se nedá s jistotou říci, co se tehdy odehrálo</a:t>
            </a:r>
          </a:p>
          <a:p>
            <a:endParaRPr lang="cs-CZ" dirty="0" smtClean="0"/>
          </a:p>
          <a:p>
            <a:r>
              <a:rPr lang="cs-CZ" dirty="0" smtClean="0"/>
              <a:t>snad všichni byli tehdy přesvědčení, že byl zavražděn, i když mnozí věděli, že osmiletý </a:t>
            </a:r>
            <a:r>
              <a:rPr lang="cs-CZ" dirty="0" err="1" smtClean="0"/>
              <a:t>Dimitrij</a:t>
            </a:r>
            <a:r>
              <a:rPr lang="cs-CZ" dirty="0" smtClean="0"/>
              <a:t> trpěl padoucnicí</a:t>
            </a:r>
          </a:p>
          <a:p>
            <a:endParaRPr lang="cs-CZ" dirty="0" smtClean="0"/>
          </a:p>
          <a:p>
            <a:r>
              <a:rPr lang="cs-CZ" dirty="0" smtClean="0"/>
              <a:t>prvním podezřelým byl </a:t>
            </a:r>
            <a:r>
              <a:rPr lang="cs-CZ" dirty="0" err="1" smtClean="0"/>
              <a:t>Godunov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komise dospěla k závěru, že se </a:t>
            </a:r>
            <a:r>
              <a:rPr lang="cs-CZ" dirty="0" err="1" smtClean="0">
                <a:sym typeface="Wingdings" pitchFamily="2" charset="2"/>
              </a:rPr>
              <a:t>Dimitrij</a:t>
            </a:r>
            <a:r>
              <a:rPr lang="cs-CZ" dirty="0" smtClean="0">
                <a:sym typeface="Wingdings" pitchFamily="2" charset="2"/>
              </a:rPr>
              <a:t> sám podřezal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6746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přestože </a:t>
            </a:r>
            <a:r>
              <a:rPr lang="cs-CZ" dirty="0" err="1" smtClean="0"/>
              <a:t>Godunov</a:t>
            </a:r>
            <a:r>
              <a:rPr lang="cs-CZ" dirty="0" smtClean="0"/>
              <a:t> po celý život zůstal negramotný, jeho vládní schopnosti byly zcela nepochybné a i jeho odpůrci je uznávali</a:t>
            </a:r>
          </a:p>
          <a:p>
            <a:endParaRPr lang="cs-CZ" dirty="0" smtClean="0"/>
          </a:p>
          <a:p>
            <a:r>
              <a:rPr lang="cs-CZ" dirty="0" smtClean="0"/>
              <a:t>zároveň mu nedůvěřovali a podezírali ho, že je schopen jakékoli špatnosti</a:t>
            </a:r>
          </a:p>
          <a:p>
            <a:endParaRPr lang="cs-CZ" dirty="0" smtClean="0"/>
          </a:p>
          <a:p>
            <a:r>
              <a:rPr lang="cs-CZ" dirty="0" smtClean="0"/>
              <a:t>dnes s odstupem 4 století je zemské správcovství </a:t>
            </a:r>
            <a:r>
              <a:rPr lang="cs-CZ" dirty="0" err="1" smtClean="0"/>
              <a:t>Godunova</a:t>
            </a:r>
            <a:r>
              <a:rPr lang="cs-CZ" dirty="0" smtClean="0"/>
              <a:t> posuzováno spíše pozitivně</a:t>
            </a:r>
          </a:p>
          <a:p>
            <a:endParaRPr lang="cs-CZ" dirty="0" smtClean="0"/>
          </a:p>
          <a:p>
            <a:r>
              <a:rPr lang="cs-CZ" dirty="0" smtClean="0"/>
              <a:t>dokázal spojit své mocenské zájmy se zájmy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67463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roku 1589 prosadil povýšení moskevského metropolity na patriarchu </a:t>
            </a:r>
            <a:r>
              <a:rPr lang="cs-CZ" dirty="0" smtClean="0">
                <a:sym typeface="Wingdings" pitchFamily="2" charset="2"/>
              </a:rPr>
              <a:t> jímž se stal jeho přítel a spojenec </a:t>
            </a:r>
            <a:r>
              <a:rPr lang="cs-CZ" dirty="0" err="1" smtClean="0">
                <a:sym typeface="Wingdings" pitchFamily="2" charset="2"/>
              </a:rPr>
              <a:t>Iov</a:t>
            </a:r>
            <a:endParaRPr lang="en-US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čímž vymanil pravoslavnou církev ze závislosti na Konstantinopoli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dokázal také uplatnit své diplomatické schopnosti a uzavřít na 15 let příměří s Polskem (1587) a „věčný mír“ se Švédskem (1595)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Rusku byly vráceny oblasti ztracené v době </a:t>
            </a:r>
            <a:r>
              <a:rPr lang="cs-CZ" dirty="0" err="1" smtClean="0">
                <a:sym typeface="Wingdings" pitchFamily="2" charset="2"/>
              </a:rPr>
              <a:t>livonské</a:t>
            </a:r>
            <a:r>
              <a:rPr lang="cs-CZ" dirty="0" smtClean="0">
                <a:sym typeface="Wingdings" pitchFamily="2" charset="2"/>
              </a:rPr>
              <a:t> války a znovu byl získán přístup k Finskému zálivu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země zažila po hrůzovládě Ivana IV. půldruhého desetiletí klidu a spořádané vlády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r>
              <a:rPr lang="cs-CZ" dirty="0" smtClean="0"/>
              <a:t>http://forum.valka.cz/topic/view/22496#96356http://forum.valka.cz/topic/view/22496#96356</a:t>
            </a:r>
          </a:p>
          <a:p>
            <a:endParaRPr lang="cs-CZ" dirty="0" smtClean="0"/>
          </a:p>
          <a:p>
            <a:r>
              <a:rPr lang="cs-CZ" dirty="0" smtClean="0"/>
              <a:t>Dějiny Ruska: Milan </a:t>
            </a:r>
            <a:r>
              <a:rPr lang="cs-CZ" dirty="0" err="1" smtClean="0"/>
              <a:t>Švankmajer</a:t>
            </a:r>
            <a:r>
              <a:rPr lang="cs-CZ" dirty="0" smtClean="0"/>
              <a:t>, Václav </a:t>
            </a:r>
            <a:r>
              <a:rPr lang="cs-CZ" dirty="0" err="1" smtClean="0"/>
              <a:t>Veber</a:t>
            </a:r>
            <a:r>
              <a:rPr lang="cs-CZ" dirty="0" smtClean="0"/>
              <a:t>, Zdeněk Sládek, Vladislav </a:t>
            </a:r>
            <a:r>
              <a:rPr lang="cs-CZ" dirty="0" err="1" smtClean="0"/>
              <a:t>Moulis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narodil se 31. května 1557</a:t>
            </a:r>
          </a:p>
          <a:p>
            <a:endParaRPr lang="cs-CZ" dirty="0" smtClean="0"/>
          </a:p>
          <a:p>
            <a:r>
              <a:rPr lang="cs-CZ" dirty="0" smtClean="0"/>
              <a:t>3. syn Ivana IV. Hrozného</a:t>
            </a:r>
          </a:p>
          <a:p>
            <a:endParaRPr lang="cs-CZ" dirty="0" smtClean="0"/>
          </a:p>
          <a:p>
            <a:r>
              <a:rPr lang="cs-CZ" dirty="0" smtClean="0"/>
              <a:t>zvaný „blažený“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Fjodor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4" name="Obrázek 3" descr="FLodor I.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916832"/>
            <a:ext cx="2939122" cy="43117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328592"/>
          </a:xfrm>
        </p:spPr>
        <p:txBody>
          <a:bodyPr/>
          <a:lstStyle/>
          <a:p>
            <a:r>
              <a:rPr lang="cs-CZ" dirty="0" smtClean="0"/>
              <a:t>když umíral Ivan Hrozný, prohlásil svého syna </a:t>
            </a:r>
            <a:r>
              <a:rPr lang="cs-CZ" dirty="0" err="1" smtClean="0"/>
              <a:t>Fjodora</a:t>
            </a:r>
            <a:r>
              <a:rPr lang="cs-CZ" dirty="0" smtClean="0"/>
              <a:t> za neschopného vlády</a:t>
            </a:r>
          </a:p>
          <a:p>
            <a:endParaRPr lang="cs-CZ" dirty="0" smtClean="0"/>
          </a:p>
          <a:p>
            <a:r>
              <a:rPr lang="cs-CZ" dirty="0" smtClean="0"/>
              <a:t>protože malý </a:t>
            </a:r>
            <a:r>
              <a:rPr lang="cs-CZ" dirty="0" err="1" smtClean="0"/>
              <a:t>Dimitrij</a:t>
            </a:r>
            <a:r>
              <a:rPr lang="cs-CZ" dirty="0" smtClean="0"/>
              <a:t> vládnout nemohl, </a:t>
            </a:r>
            <a:r>
              <a:rPr lang="cs-CZ" dirty="0" smtClean="0"/>
              <a:t>musel </a:t>
            </a:r>
            <a:r>
              <a:rPr lang="cs-CZ" dirty="0" smtClean="0"/>
              <a:t>nastoupit </a:t>
            </a:r>
            <a:r>
              <a:rPr lang="cs-CZ" dirty="0" err="1" smtClean="0"/>
              <a:t>Fjodor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Ivan Hrozný mu ustanovil vládní komisi, která měla vládnout za něho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602627"/>
          </a:xfrm>
        </p:spPr>
        <p:txBody>
          <a:bodyPr/>
          <a:lstStyle/>
          <a:p>
            <a:r>
              <a:rPr lang="cs-CZ" dirty="0" smtClean="0"/>
              <a:t>novým carem se tedy po smrti Ivana Hrozného stal jeho osmadvacetiletý syn </a:t>
            </a:r>
            <a:r>
              <a:rPr lang="cs-CZ" dirty="0" err="1" smtClean="0"/>
              <a:t>Fjodor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miloval církevní obřady, zejména zvony a zvonice – proto by jeho pravé místo bylo spíše v klášteře či kostele</a:t>
            </a:r>
          </a:p>
          <a:p>
            <a:endParaRPr lang="cs-CZ" dirty="0" smtClean="0"/>
          </a:p>
          <a:p>
            <a:r>
              <a:rPr lang="cs-CZ" dirty="0" smtClean="0"/>
              <a:t>jeho násilnický otec Ivan </a:t>
            </a:r>
            <a:r>
              <a:rPr lang="cs-CZ" dirty="0" err="1" smtClean="0"/>
              <a:t>Fjodorovi</a:t>
            </a:r>
            <a:r>
              <a:rPr lang="cs-CZ" dirty="0" smtClean="0"/>
              <a:t> zlomil ne příliš pevnou vůli tak, že se už nikdy nestal zcela svéprávným člověkem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332656"/>
            <a:ext cx="8686800" cy="5818651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Fjodor</a:t>
            </a:r>
            <a:r>
              <a:rPr lang="cs-CZ" dirty="0" smtClean="0"/>
              <a:t> byl mírný, bázlivý a nekonfliktní člověk, který se přizpůsoboval svému okolí</a:t>
            </a:r>
          </a:p>
          <a:p>
            <a:endParaRPr lang="cs-CZ" dirty="0" smtClean="0"/>
          </a:p>
          <a:p>
            <a:r>
              <a:rPr lang="cs-CZ" dirty="0" smtClean="0"/>
              <a:t>byl naprosto neschopný vládnout Moskevské Rusi</a:t>
            </a:r>
          </a:p>
          <a:p>
            <a:endParaRPr lang="cs-CZ" dirty="0" smtClean="0"/>
          </a:p>
          <a:p>
            <a:r>
              <a:rPr lang="cs-CZ" dirty="0" smtClean="0"/>
              <a:t>smrtí jeho otce zmizel vládce, kterého poslouchal, proto hledal jiného</a:t>
            </a:r>
          </a:p>
          <a:p>
            <a:endParaRPr lang="cs-CZ" dirty="0" smtClean="0"/>
          </a:p>
          <a:p>
            <a:r>
              <a:rPr lang="cs-CZ" dirty="0" smtClean="0"/>
              <a:t>brzy se jím stal jeho švagr – Boris </a:t>
            </a:r>
            <a:r>
              <a:rPr lang="cs-CZ" dirty="0" err="1" smtClean="0"/>
              <a:t>Godunov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vládní komise zřízená Ivanem IV. se mění ve formální přívěsek carské moci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590465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skutečným vládcem a zemským správcem se stává někdejší člen osobní stráže Ivana IV.</a:t>
            </a:r>
          </a:p>
          <a:p>
            <a:endParaRPr lang="cs-CZ" dirty="0" smtClean="0"/>
          </a:p>
          <a:p>
            <a:r>
              <a:rPr lang="cs-CZ" dirty="0" smtClean="0"/>
              <a:t>poté od roku 1581 bojar Boris </a:t>
            </a:r>
            <a:r>
              <a:rPr lang="cs-CZ" dirty="0" err="1" smtClean="0"/>
              <a:t>Godunov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Fjodor</a:t>
            </a:r>
            <a:r>
              <a:rPr lang="cs-CZ" dirty="0" smtClean="0"/>
              <a:t> se nepatrně účastnil na vládě země, byl sice carem, Boris </a:t>
            </a:r>
            <a:r>
              <a:rPr lang="cs-CZ" dirty="0" err="1" smtClean="0"/>
              <a:t>Godunov</a:t>
            </a:r>
            <a:r>
              <a:rPr lang="cs-CZ" dirty="0" smtClean="0"/>
              <a:t> však faktickým vládcem - věděli to všichni na Rusi i za hranicemi</a:t>
            </a:r>
          </a:p>
          <a:p>
            <a:endParaRPr lang="cs-CZ" dirty="0" smtClean="0"/>
          </a:p>
          <a:p>
            <a:r>
              <a:rPr lang="cs-CZ" dirty="0" err="1" smtClean="0"/>
              <a:t>Fjodor</a:t>
            </a:r>
            <a:r>
              <a:rPr lang="cs-CZ" dirty="0" smtClean="0"/>
              <a:t> se oženil s </a:t>
            </a:r>
            <a:r>
              <a:rPr lang="cs-CZ" dirty="0" err="1" smtClean="0"/>
              <a:t>Irinou</a:t>
            </a:r>
            <a:r>
              <a:rPr lang="cs-CZ" dirty="0" smtClean="0"/>
              <a:t> </a:t>
            </a:r>
            <a:r>
              <a:rPr lang="cs-CZ" dirty="0" err="1" smtClean="0"/>
              <a:t>Fjodorovnou</a:t>
            </a:r>
            <a:r>
              <a:rPr lang="cs-CZ" dirty="0" smtClean="0"/>
              <a:t> </a:t>
            </a:r>
            <a:r>
              <a:rPr lang="cs-CZ" dirty="0" err="1" smtClean="0"/>
              <a:t>Godunovovou</a:t>
            </a:r>
            <a:r>
              <a:rPr lang="cs-CZ" dirty="0" smtClean="0"/>
              <a:t>, s níž měl jedinou dceru, </a:t>
            </a:r>
            <a:r>
              <a:rPr lang="cs-CZ" dirty="0" err="1" smtClean="0"/>
              <a:t>Feodosiji</a:t>
            </a:r>
            <a:r>
              <a:rPr lang="cs-CZ" dirty="0" smtClean="0"/>
              <a:t> </a:t>
            </a:r>
            <a:r>
              <a:rPr lang="cs-CZ" dirty="0" err="1" smtClean="0"/>
              <a:t>Fjodorovnu</a:t>
            </a:r>
            <a:r>
              <a:rPr lang="cs-CZ" dirty="0" smtClean="0"/>
              <a:t> (nar. 1594), která však zemřela v devíti měsících věku</a:t>
            </a:r>
          </a:p>
          <a:p>
            <a:endParaRPr lang="cs-CZ" dirty="0" smtClean="0"/>
          </a:p>
          <a:p>
            <a:r>
              <a:rPr lang="cs-CZ" dirty="0" err="1" smtClean="0"/>
              <a:t>Fjodor</a:t>
            </a:r>
            <a:r>
              <a:rPr lang="cs-CZ" dirty="0" smtClean="0"/>
              <a:t> umírá </a:t>
            </a:r>
            <a:r>
              <a:rPr lang="cs-CZ" dirty="0" smtClean="0"/>
              <a:t>v lednu r. 1598 - tím skončila moskevská linie dynastie </a:t>
            </a:r>
            <a:r>
              <a:rPr lang="cs-CZ" dirty="0" err="1" smtClean="0"/>
              <a:t>Rjurikovců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4896544"/>
          </a:xfrm>
        </p:spPr>
        <p:txBody>
          <a:bodyPr>
            <a:normAutofit/>
          </a:bodyPr>
          <a:lstStyle/>
          <a:p>
            <a:r>
              <a:rPr lang="cs-CZ" dirty="0" smtClean="0"/>
              <a:t>smrtí </a:t>
            </a:r>
            <a:r>
              <a:rPr lang="cs-CZ" dirty="0" err="1" smtClean="0"/>
              <a:t>Fjodora</a:t>
            </a:r>
            <a:r>
              <a:rPr lang="cs-CZ" dirty="0" smtClean="0"/>
              <a:t> I. se hroutí nedotknutelná, po staletí utužovaná autorita panovníků </a:t>
            </a:r>
            <a:r>
              <a:rPr lang="cs-CZ" dirty="0" err="1" smtClean="0"/>
              <a:t>Rjurikova</a:t>
            </a:r>
            <a:r>
              <a:rPr lang="cs-CZ" dirty="0" smtClean="0"/>
              <a:t> rodu</a:t>
            </a:r>
          </a:p>
          <a:p>
            <a:endParaRPr lang="cs-CZ" dirty="0" smtClean="0"/>
          </a:p>
          <a:p>
            <a:r>
              <a:rPr lang="cs-CZ" dirty="0" smtClean="0"/>
              <a:t>nástup Borise </a:t>
            </a:r>
            <a:r>
              <a:rPr lang="cs-CZ" dirty="0" err="1" smtClean="0"/>
              <a:t>Godunova</a:t>
            </a:r>
            <a:r>
              <a:rPr lang="cs-CZ" dirty="0" smtClean="0"/>
              <a:t> na trůn pobouřil mocné bojarské rody</a:t>
            </a:r>
          </a:p>
          <a:p>
            <a:endParaRPr lang="cs-CZ" dirty="0" smtClean="0"/>
          </a:p>
          <a:p>
            <a:r>
              <a:rPr lang="cs-CZ" dirty="0" smtClean="0"/>
              <a:t>považovaly se za skutečné dědice moskevského trůnu, jehož se zmocnil carský oblíbenec, který se s nimi „urozeností“ nemohl rovnat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Boris </a:t>
            </a:r>
            <a:r>
              <a:rPr lang="cs-CZ" dirty="0" err="1" smtClean="0"/>
              <a:t>Godunov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530619"/>
          </a:xfrm>
        </p:spPr>
        <p:txBody>
          <a:bodyPr/>
          <a:lstStyle/>
          <a:p>
            <a:r>
              <a:rPr lang="cs-CZ" dirty="0" smtClean="0"/>
              <a:t>Doba vlády: 1598 – 1605</a:t>
            </a:r>
          </a:p>
          <a:p>
            <a:endParaRPr lang="cs-CZ" dirty="0" smtClean="0"/>
          </a:p>
          <a:p>
            <a:r>
              <a:rPr lang="cs-CZ" dirty="0" smtClean="0"/>
              <a:t>Potomci:	</a:t>
            </a:r>
            <a:r>
              <a:rPr lang="cs-CZ" dirty="0" err="1" smtClean="0"/>
              <a:t>Fjodor</a:t>
            </a:r>
            <a:r>
              <a:rPr lang="cs-CZ" dirty="0" smtClean="0"/>
              <a:t> II. </a:t>
            </a:r>
            <a:r>
              <a:rPr lang="cs-CZ" dirty="0" err="1" smtClean="0"/>
              <a:t>Borisovič</a:t>
            </a:r>
            <a:r>
              <a:rPr lang="cs-CZ" dirty="0" smtClean="0"/>
              <a:t>, Xenie </a:t>
            </a:r>
            <a:r>
              <a:rPr lang="cs-CZ" dirty="0" err="1" smtClean="0"/>
              <a:t>Godunová</a:t>
            </a:r>
            <a:endParaRPr lang="cs-CZ" dirty="0"/>
          </a:p>
        </p:txBody>
      </p:sp>
      <p:pic>
        <p:nvPicPr>
          <p:cNvPr id="4" name="Obrázek 3" descr="borisgodun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132856"/>
            <a:ext cx="3528392" cy="43623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340768"/>
            <a:ext cx="8686800" cy="4536504"/>
          </a:xfrm>
        </p:spPr>
        <p:txBody>
          <a:bodyPr/>
          <a:lstStyle/>
          <a:p>
            <a:r>
              <a:rPr lang="cs-CZ" dirty="0" err="1" smtClean="0"/>
              <a:t>Godunov</a:t>
            </a:r>
            <a:r>
              <a:rPr lang="cs-CZ" dirty="0" smtClean="0"/>
              <a:t> se stal terčem útoků bojarské opozice – v čele kníže </a:t>
            </a:r>
            <a:r>
              <a:rPr lang="cs-CZ" dirty="0" err="1" smtClean="0"/>
              <a:t>Vasilij</a:t>
            </a:r>
            <a:r>
              <a:rPr lang="cs-CZ" dirty="0" smtClean="0"/>
              <a:t> </a:t>
            </a:r>
            <a:r>
              <a:rPr lang="cs-CZ" dirty="0" err="1" smtClean="0"/>
              <a:t>Šujskij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Godunov</a:t>
            </a:r>
            <a:r>
              <a:rPr lang="cs-CZ" dirty="0" smtClean="0"/>
              <a:t> ho poslal do </a:t>
            </a:r>
            <a:r>
              <a:rPr lang="cs-CZ" dirty="0" smtClean="0"/>
              <a:t>vyhnanství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udělováním hodností se snažil bojary umlčet – ale marně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</TotalTime>
  <Words>714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Vláda Fjodora I. Boris Godunov</vt:lpstr>
      <vt:lpstr>Fjodor I.</vt:lpstr>
      <vt:lpstr>Snímek 3</vt:lpstr>
      <vt:lpstr>Snímek 4</vt:lpstr>
      <vt:lpstr>Snímek 5</vt:lpstr>
      <vt:lpstr>Snímek 6</vt:lpstr>
      <vt:lpstr>Boris Godunov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Vláda Fjodora I. Boris Godunov</dc:title>
  <dc:creator>Natalie</dc:creator>
  <cp:lastModifiedBy>Natalie</cp:lastModifiedBy>
  <cp:revision>65</cp:revision>
  <dcterms:created xsi:type="dcterms:W3CDTF">2016-03-30T19:26:10Z</dcterms:created>
  <dcterms:modified xsi:type="dcterms:W3CDTF">2016-04-06T20:27:13Z</dcterms:modified>
</cp:coreProperties>
</file>