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066" y="861391"/>
            <a:ext cx="8736863" cy="4956313"/>
          </a:xfrm>
        </p:spPr>
        <p:txBody>
          <a:bodyPr/>
          <a:lstStyle/>
          <a:p>
            <a:pPr algn="ctr"/>
            <a:r>
              <a:rPr lang="cs-CZ" sz="7200" b="1" dirty="0"/>
              <a:t>Kateřina II. Veliká</a:t>
            </a:r>
            <a:br>
              <a:rPr lang="cs-CZ" sz="7200" b="1" dirty="0"/>
            </a:br>
            <a:br>
              <a:rPr lang="cs-CZ" sz="7200" b="1" dirty="0"/>
            </a:br>
            <a:r>
              <a:rPr lang="cs-CZ" sz="7200" b="1" dirty="0"/>
              <a:t>- její vnitřní i zahraniční politika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40667" y="5495320"/>
            <a:ext cx="7766936" cy="1096899"/>
          </a:xfrm>
        </p:spPr>
        <p:txBody>
          <a:bodyPr>
            <a:normAutofit lnSpcReduction="10000"/>
          </a:bodyPr>
          <a:lstStyle/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Kamila </a:t>
            </a:r>
            <a:r>
              <a:rPr lang="cs-CZ" dirty="0" err="1">
                <a:solidFill>
                  <a:schemeClr val="tx1"/>
                </a:solidFill>
              </a:rPr>
              <a:t>Zvoničová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DiS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96582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5130"/>
          </a:xfrm>
        </p:spPr>
        <p:txBody>
          <a:bodyPr/>
          <a:lstStyle/>
          <a:p>
            <a:r>
              <a:rPr lang="cs-CZ" dirty="0"/>
              <a:t>Vnitřní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32937"/>
            <a:ext cx="8596668" cy="5432906"/>
          </a:xfrm>
        </p:spPr>
        <p:txBody>
          <a:bodyPr/>
          <a:lstStyle/>
          <a:p>
            <a:r>
              <a:rPr lang="cs-CZ" sz="2000" dirty="0">
                <a:solidFill>
                  <a:schemeClr val="tx1"/>
                </a:solidFill>
              </a:rPr>
              <a:t>U</a:t>
            </a:r>
            <a:r>
              <a:rPr lang="en-US" sz="2000" dirty="0" err="1">
                <a:solidFill>
                  <a:schemeClr val="tx1"/>
                </a:solidFill>
              </a:rPr>
              <a:t>tužila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absolutismus</a:t>
            </a:r>
            <a:r>
              <a:rPr lang="en-US" sz="2000" dirty="0">
                <a:solidFill>
                  <a:schemeClr val="tx1"/>
                </a:solidFill>
              </a:rPr>
              <a:t> a </a:t>
            </a:r>
            <a:r>
              <a:rPr lang="en-US" sz="2000" dirty="0" err="1">
                <a:solidFill>
                  <a:schemeClr val="tx1"/>
                </a:solidFill>
              </a:rPr>
              <a:t>vlastnoručně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roztrhala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krátce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svém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nástupu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již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podepsaný</a:t>
            </a:r>
            <a:r>
              <a:rPr lang="en-US" sz="2000" dirty="0">
                <a:solidFill>
                  <a:schemeClr val="tx1"/>
                </a:solidFill>
              </a:rPr>
              <a:t> manifest o </a:t>
            </a:r>
            <a:r>
              <a:rPr lang="en-US" sz="2000" dirty="0" err="1">
                <a:solidFill>
                  <a:schemeClr val="tx1"/>
                </a:solidFill>
              </a:rPr>
              <a:t>omezení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absolutismu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který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ní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vynutila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šlechta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en-US" sz="2000" dirty="0" err="1">
                <a:solidFill>
                  <a:schemeClr val="tx1"/>
                </a:solidFill>
              </a:rPr>
              <a:t>Zavedla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samosprávu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měst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 err="1">
                <a:solidFill>
                  <a:schemeClr val="tx1"/>
                </a:solidFill>
              </a:rPr>
              <a:t>Z</a:t>
            </a:r>
            <a:r>
              <a:rPr lang="en-US" sz="2000" dirty="0" err="1">
                <a:solidFill>
                  <a:schemeClr val="tx1"/>
                </a:solidFill>
              </a:rPr>
              <a:t>aložila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centrální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státní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banku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 err="1">
                <a:solidFill>
                  <a:schemeClr val="tx1"/>
                </a:solidFill>
              </a:rPr>
              <a:t>P</a:t>
            </a:r>
            <a:r>
              <a:rPr lang="en-US" sz="2000" dirty="0" err="1">
                <a:solidFill>
                  <a:schemeClr val="tx1"/>
                </a:solidFill>
              </a:rPr>
              <a:t>rovedla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důležité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administrativní</a:t>
            </a:r>
            <a:r>
              <a:rPr lang="en-US" sz="2000" dirty="0">
                <a:solidFill>
                  <a:schemeClr val="tx1"/>
                </a:solidFill>
              </a:rPr>
              <a:t> a </a:t>
            </a:r>
            <a:r>
              <a:rPr lang="en-US" sz="2000" dirty="0" err="1">
                <a:solidFill>
                  <a:schemeClr val="tx1"/>
                </a:solidFill>
              </a:rPr>
              <a:t>soudní</a:t>
            </a:r>
            <a:r>
              <a:rPr lang="en-US" sz="2000" dirty="0">
                <a:solidFill>
                  <a:schemeClr val="tx1"/>
                </a:solidFill>
              </a:rPr>
              <a:t> reform</a:t>
            </a:r>
            <a:r>
              <a:rPr lang="cs-CZ" sz="2000" dirty="0">
                <a:solidFill>
                  <a:schemeClr val="tx1"/>
                </a:solidFill>
              </a:rPr>
              <a:t>y</a:t>
            </a:r>
          </a:p>
          <a:p>
            <a:r>
              <a:rPr lang="cs-CZ" sz="2000" dirty="0" err="1">
                <a:solidFill>
                  <a:schemeClr val="tx1"/>
                </a:solidFill>
              </a:rPr>
              <a:t>K</a:t>
            </a:r>
            <a:r>
              <a:rPr lang="en-US" sz="2000" dirty="0">
                <a:solidFill>
                  <a:schemeClr val="tx1"/>
                </a:solidFill>
              </a:rPr>
              <a:t>e </a:t>
            </a:r>
            <a:r>
              <a:rPr lang="en-US" sz="2000" dirty="0" err="1">
                <a:solidFill>
                  <a:schemeClr val="tx1"/>
                </a:solidFill>
              </a:rPr>
              <a:t>svému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dvoru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zvala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proslulé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filosofy</a:t>
            </a:r>
            <a:r>
              <a:rPr lang="en-US" sz="2000" dirty="0">
                <a:solidFill>
                  <a:schemeClr val="tx1"/>
                </a:solidFill>
              </a:rPr>
              <a:t> a </a:t>
            </a:r>
            <a:r>
              <a:rPr lang="en-US" sz="2000" dirty="0" err="1">
                <a:solidFill>
                  <a:schemeClr val="tx1"/>
                </a:solidFill>
              </a:rPr>
              <a:t>francouzské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osvícence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jakým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byl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např</a:t>
            </a:r>
            <a:r>
              <a:rPr lang="en-US" sz="2000" dirty="0">
                <a:solidFill>
                  <a:schemeClr val="tx1"/>
                </a:solidFill>
              </a:rPr>
              <a:t>. Voltaire</a:t>
            </a:r>
            <a:r>
              <a:rPr lang="cs-CZ" sz="2000" dirty="0">
                <a:solidFill>
                  <a:schemeClr val="tx1"/>
                </a:solidFill>
              </a:rPr>
              <a:t>, b</a:t>
            </a:r>
            <a:r>
              <a:rPr lang="en-US" sz="2000" dirty="0" err="1">
                <a:solidFill>
                  <a:schemeClr val="tx1"/>
                </a:solidFill>
              </a:rPr>
              <a:t>yla</a:t>
            </a:r>
            <a:r>
              <a:rPr lang="en-US" sz="2000" dirty="0">
                <a:solidFill>
                  <a:schemeClr val="tx1"/>
                </a:solidFill>
              </a:rPr>
              <a:t> to </a:t>
            </a:r>
            <a:r>
              <a:rPr lang="en-US" sz="2000" dirty="0" err="1">
                <a:solidFill>
                  <a:schemeClr val="tx1"/>
                </a:solidFill>
              </a:rPr>
              <a:t>součást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její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snahy</a:t>
            </a:r>
            <a:r>
              <a:rPr lang="en-US" sz="2000" dirty="0">
                <a:solidFill>
                  <a:schemeClr val="tx1"/>
                </a:solidFill>
              </a:rPr>
              <a:t> o </a:t>
            </a:r>
            <a:r>
              <a:rPr lang="en-US" sz="2000" dirty="0" err="1">
                <a:solidFill>
                  <a:schemeClr val="tx1"/>
                </a:solidFill>
              </a:rPr>
              <a:t>určité</a:t>
            </a:r>
            <a:r>
              <a:rPr lang="en-US" sz="2000" dirty="0">
                <a:solidFill>
                  <a:schemeClr val="tx1"/>
                </a:solidFill>
              </a:rPr>
              <a:t> "</a:t>
            </a:r>
            <a:r>
              <a:rPr lang="en-US" sz="2000" dirty="0" err="1">
                <a:solidFill>
                  <a:schemeClr val="tx1"/>
                </a:solidFill>
              </a:rPr>
              <a:t>poevropštění</a:t>
            </a:r>
            <a:r>
              <a:rPr lang="en-US" sz="2000" dirty="0">
                <a:solidFill>
                  <a:schemeClr val="tx1"/>
                </a:solidFill>
              </a:rPr>
              <a:t>" </a:t>
            </a:r>
            <a:r>
              <a:rPr lang="en-US" sz="2000" dirty="0" err="1">
                <a:solidFill>
                  <a:schemeClr val="tx1"/>
                </a:solidFill>
              </a:rPr>
              <a:t>ruské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šlechty</a:t>
            </a:r>
            <a:r>
              <a:rPr lang="en-US" sz="2000" dirty="0">
                <a:solidFill>
                  <a:schemeClr val="tx1"/>
                </a:solidFill>
              </a:rPr>
              <a:t>, o </a:t>
            </a:r>
            <a:r>
              <a:rPr lang="en-US" sz="2000" dirty="0" err="1">
                <a:solidFill>
                  <a:schemeClr val="tx1"/>
                </a:solidFill>
              </a:rPr>
              <a:t>které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již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dříve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neúspěšně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usilovali</a:t>
            </a:r>
            <a:r>
              <a:rPr lang="en-US" sz="2000" dirty="0">
                <a:solidFill>
                  <a:schemeClr val="tx1"/>
                </a:solidFill>
              </a:rPr>
              <a:t> Petr I. </a:t>
            </a:r>
            <a:r>
              <a:rPr lang="cs-CZ" sz="2000" dirty="0">
                <a:solidFill>
                  <a:schemeClr val="tx1"/>
                </a:solidFill>
              </a:rPr>
              <a:t>Veliký </a:t>
            </a:r>
            <a:r>
              <a:rPr lang="en-US" sz="2000" dirty="0" err="1">
                <a:solidFill>
                  <a:schemeClr val="tx1"/>
                </a:solidFill>
              </a:rPr>
              <a:t>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Alžběta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Petrovna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 err="1">
                <a:solidFill>
                  <a:schemeClr val="tx1"/>
                </a:solidFill>
              </a:rPr>
              <a:t>P</a:t>
            </a:r>
            <a:r>
              <a:rPr lang="en-US" sz="2000" dirty="0" err="1">
                <a:solidFill>
                  <a:schemeClr val="tx1"/>
                </a:solidFill>
              </a:rPr>
              <a:t>řestavěla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též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Petrohrad</a:t>
            </a:r>
            <a:r>
              <a:rPr lang="en-US" sz="2000" dirty="0">
                <a:solidFill>
                  <a:schemeClr val="tx1"/>
                </a:solidFill>
              </a:rPr>
              <a:t> a </a:t>
            </a:r>
            <a:r>
              <a:rPr lang="en-US" sz="2000" dirty="0" err="1">
                <a:solidFill>
                  <a:schemeClr val="tx1"/>
                </a:solidFill>
              </a:rPr>
              <a:t>mnohé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dříve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dřevěné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stavby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nahradila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kamennými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>
                <a:solidFill>
                  <a:schemeClr val="tx1"/>
                </a:solidFill>
              </a:rPr>
              <a:t>Utužení </a:t>
            </a:r>
            <a:r>
              <a:rPr lang="en-US" sz="2000" dirty="0" err="1">
                <a:solidFill>
                  <a:schemeClr val="tx1"/>
                </a:solidFill>
              </a:rPr>
              <a:t>nevolnictví</a:t>
            </a:r>
            <a:r>
              <a:rPr lang="en-US" sz="2000" dirty="0">
                <a:solidFill>
                  <a:schemeClr val="tx1"/>
                </a:solidFill>
              </a:rPr>
              <a:t> a </a:t>
            </a:r>
            <a:r>
              <a:rPr lang="en-US" sz="2000" dirty="0" err="1">
                <a:solidFill>
                  <a:schemeClr val="tx1"/>
                </a:solidFill>
              </a:rPr>
              <a:t>zřídila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zákonodárnou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komisi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která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měla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upravit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vztahy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mezi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držiteli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půdy</a:t>
            </a:r>
            <a:r>
              <a:rPr lang="en-US" sz="2000" dirty="0">
                <a:solidFill>
                  <a:schemeClr val="tx1"/>
                </a:solidFill>
              </a:rPr>
              <a:t> a </a:t>
            </a:r>
            <a:r>
              <a:rPr lang="en-US" sz="2000" dirty="0" err="1">
                <a:solidFill>
                  <a:schemeClr val="tx1"/>
                </a:solidFill>
              </a:rPr>
              <a:t>rolníky</a:t>
            </a:r>
            <a:r>
              <a:rPr lang="cs-CZ" sz="2000" dirty="0">
                <a:solidFill>
                  <a:schemeClr val="tx1"/>
                </a:solidFill>
              </a:rPr>
              <a:t> – rolnické vzpoury a povstání donských kozáků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6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0099" y="623337"/>
            <a:ext cx="8596668" cy="5976246"/>
          </a:xfrm>
        </p:spPr>
        <p:txBody>
          <a:bodyPr>
            <a:normAutofit/>
          </a:bodyPr>
          <a:lstStyle/>
          <a:p>
            <a:r>
              <a:rPr lang="cs-CZ" sz="2400" dirty="0"/>
              <a:t>vydala dílo, na kterém prakticky pracovala již od nástupu na trůn - Velkou instrukci (1767). Na více jak 250 stranách tu vytvořila jakéhosi předchůdce Deklarace lidských a občanských práv. Projevila se při tom jako skvělá </a:t>
            </a:r>
            <a:r>
              <a:rPr lang="cs-CZ" sz="2400" dirty="0" err="1"/>
              <a:t>heuristka</a:t>
            </a:r>
            <a:r>
              <a:rPr lang="cs-CZ" sz="2400" dirty="0"/>
              <a:t> a kompilátorka: celé dílo je totiž pouze jakýmsi rozpracováním </a:t>
            </a:r>
            <a:r>
              <a:rPr lang="cs-CZ" sz="2400" dirty="0" err="1"/>
              <a:t>Montesquieho</a:t>
            </a:r>
            <a:r>
              <a:rPr lang="cs-CZ" sz="2400" dirty="0"/>
              <a:t> Ducha zákonů, rozmnoženého o další všeobecné osvícenské názory (v praxi se z Velké instrukce neuskutečnilo vůbec nic)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70456899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2765" y="1206238"/>
            <a:ext cx="4333463" cy="555928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Zemřela v roce 1796 na cévní mozkovou příhodu</a:t>
            </a:r>
          </a:p>
          <a:p>
            <a:r>
              <a:rPr lang="cs-CZ" sz="2400" dirty="0">
                <a:solidFill>
                  <a:schemeClr val="tx1"/>
                </a:solidFill>
              </a:rPr>
              <a:t>Po své smrti byla Kateřina Veliká pohřbena v Petropavlovské pevnosti v Petrohradě. Jejím nástupcem se stal syn Pavel I.</a:t>
            </a:r>
          </a:p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303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8870"/>
          </a:xfrm>
        </p:spPr>
        <p:txBody>
          <a:bodyPr/>
          <a:lstStyle/>
          <a:p>
            <a:r>
              <a:rPr lang="cs-CZ" dirty="0"/>
              <a:t>Použité zdroje: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Dějiny Ruska; Praha 1995</a:t>
            </a:r>
          </a:p>
          <a:p>
            <a:r>
              <a:rPr lang="en-US" dirty="0"/>
              <a:t>http://dejepis-v-kostce.blogspot.cz/2011/06/202-katerina-ii-velika-1762-1796.html</a:t>
            </a:r>
            <a:endParaRPr lang="cs-CZ" dirty="0"/>
          </a:p>
          <a:p>
            <a:r>
              <a:rPr lang="en-US" dirty="0">
                <a:solidFill>
                  <a:schemeClr val="tx1"/>
                </a:solidFill>
              </a:rPr>
              <a:t>http://forum.valka.cz/topic/view/21812/Katerina-II-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en-US" u="sng" dirty="0"/>
              <a:t>http://www.celemvzad.cz/clanek/katerina-velika/?cislo=9</a:t>
            </a:r>
            <a:endParaRPr lang="cs-CZ" dirty="0"/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1795296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01403" y="2676939"/>
            <a:ext cx="8596668" cy="1320800"/>
          </a:xfrm>
        </p:spPr>
        <p:txBody>
          <a:bodyPr/>
          <a:lstStyle/>
          <a:p>
            <a:r>
              <a:rPr lang="cs-CZ" dirty="0"/>
              <a:t>Děkuji za pozornost.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19456" y="4705007"/>
            <a:ext cx="8596668" cy="3880773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9617396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18029" y="1868557"/>
            <a:ext cx="6054771" cy="3220278"/>
          </a:xfrm>
        </p:spPr>
        <p:txBody>
          <a:bodyPr/>
          <a:lstStyle/>
          <a:p>
            <a:r>
              <a:rPr lang="cs-CZ" dirty="0"/>
              <a:t>Kateřina II. Veliká</a:t>
            </a:r>
            <a:br>
              <a:rPr lang="cs-CZ" dirty="0"/>
            </a:br>
            <a:r>
              <a:rPr lang="en-US" dirty="0"/>
              <a:t>(1729 - 1796)</a:t>
            </a:r>
            <a:br>
              <a:rPr lang="cs-CZ" dirty="0"/>
            </a:b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3" y="980661"/>
            <a:ext cx="4093449" cy="5127625"/>
          </a:xfrm>
        </p:spPr>
      </p:pic>
    </p:spTree>
    <p:extLst>
      <p:ext uri="{BB962C8B-B14F-4D97-AF65-F5344CB8AC3E}">
        <p14:creationId xmlns:p14="http://schemas.microsoft.com/office/powerpoint/2010/main" val="1035590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84243"/>
            <a:ext cx="8596668" cy="4823792"/>
          </a:xfrm>
        </p:spPr>
        <p:txBody>
          <a:bodyPr>
            <a:noAutofit/>
          </a:bodyPr>
          <a:lstStyle/>
          <a:p>
            <a:r>
              <a:rPr lang="en-US" sz="2400" dirty="0" err="1"/>
              <a:t>Kateřina</a:t>
            </a:r>
            <a:r>
              <a:rPr lang="en-US" sz="2400" dirty="0"/>
              <a:t>, </a:t>
            </a:r>
            <a:r>
              <a:rPr lang="en-US" sz="2400" dirty="0" err="1"/>
              <a:t>vl.</a:t>
            </a:r>
            <a:r>
              <a:rPr lang="en-US" sz="2400" dirty="0"/>
              <a:t> </a:t>
            </a:r>
            <a:r>
              <a:rPr lang="en-US" sz="2400" dirty="0" err="1"/>
              <a:t>jménem</a:t>
            </a:r>
            <a:r>
              <a:rPr lang="en-US" sz="2400" dirty="0"/>
              <a:t> </a:t>
            </a:r>
            <a:r>
              <a:rPr lang="en-US" sz="2400" dirty="0" err="1"/>
              <a:t>Sofie</a:t>
            </a:r>
            <a:r>
              <a:rPr lang="en-US" sz="2400" dirty="0"/>
              <a:t> </a:t>
            </a:r>
            <a:r>
              <a:rPr lang="en-US" sz="2400" dirty="0" err="1"/>
              <a:t>Frederika</a:t>
            </a:r>
            <a:r>
              <a:rPr lang="en-US" sz="2400" dirty="0"/>
              <a:t> Augusta </a:t>
            </a:r>
            <a:r>
              <a:rPr lang="en-US" sz="2400" dirty="0" err="1"/>
              <a:t>Anhalt-Zerbst</a:t>
            </a:r>
            <a:r>
              <a:rPr lang="en-US" sz="2400" dirty="0"/>
              <a:t> </a:t>
            </a:r>
            <a:endParaRPr lang="cs-CZ" sz="2400" dirty="0"/>
          </a:p>
          <a:p>
            <a:r>
              <a:rPr lang="cs-CZ" sz="2400" dirty="0"/>
              <a:t>Narodila se v Německu</a:t>
            </a:r>
          </a:p>
          <a:p>
            <a:r>
              <a:rPr lang="cs-CZ" sz="2400" dirty="0"/>
              <a:t>1775 se provdala za následníka ruského trůnu – Petr III.</a:t>
            </a:r>
          </a:p>
          <a:p>
            <a:r>
              <a:rPr lang="cs-CZ" sz="2400" dirty="0"/>
              <a:t>Získala přídomek Veliká, z části již za svého života, kdy ji francouzští osvícenci, vedoucí s ní korespondenci, titulovali: "Semiramis severu", "ruská Minerva" nebo "dobrodějka lidstva" (</a:t>
            </a:r>
            <a:r>
              <a:rPr lang="cs-CZ" sz="2400" dirty="0" err="1"/>
              <a:t>Voltaire</a:t>
            </a:r>
            <a:r>
              <a:rPr lang="cs-CZ" sz="2400" dirty="0"/>
              <a:t>). Toto mínění bylo ve století následujícím hlavně z ruské strany zpochybněno a popřeno - Alexandr Sergejevič Puškin mluvil o "kurtizáně na ruském trůně" </a:t>
            </a:r>
          </a:p>
        </p:txBody>
      </p:sp>
    </p:spTree>
    <p:extLst>
      <p:ext uri="{BB962C8B-B14F-4D97-AF65-F5344CB8AC3E}">
        <p14:creationId xmlns:p14="http://schemas.microsoft.com/office/powerpoint/2010/main" val="331181928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r>
              <a:rPr lang="cs-CZ" sz="2400" dirty="0"/>
              <a:t>Vlastní Paměti (které sepsala ke konci života na základě dříve sepsaných poznámek. Nejsou samozřejmě ideální - mapují pouze období od jejího příchodu do Ruska v roce 1744 až do roku 1759. Literárně dosti průměrné a obvyklé vlastnosti pamětí - narcismus, tendenčnost, vynechávání a zamlžování faktů.</a:t>
            </a:r>
          </a:p>
        </p:txBody>
      </p:sp>
    </p:spTree>
    <p:extLst>
      <p:ext uri="{BB962C8B-B14F-4D97-AF65-F5344CB8AC3E}">
        <p14:creationId xmlns:p14="http://schemas.microsoft.com/office/powerpoint/2010/main" val="990186029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086680"/>
            <a:ext cx="8596668" cy="4954684"/>
          </a:xfrm>
        </p:spPr>
        <p:txBody>
          <a:bodyPr>
            <a:noAutofit/>
          </a:bodyPr>
          <a:lstStyle/>
          <a:p>
            <a:r>
              <a:rPr lang="cs-CZ" sz="2400" dirty="0"/>
              <a:t>Z hlediska inteligence byla Kateřina osobností vskutku nadprůměrnou - byla již od dětství bystrá, zvídavá, bedlivě sledovala dění kolem sebe a jednání lidí ze svého okolí.</a:t>
            </a:r>
          </a:p>
          <a:p>
            <a:r>
              <a:rPr lang="cs-CZ" sz="2400" dirty="0"/>
              <a:t>Dovedla bleskově odhadnout situaci a vyvodit z ní pro sebe co nejlepší důsledky</a:t>
            </a:r>
          </a:p>
          <a:p>
            <a:r>
              <a:rPr lang="cs-CZ" sz="2400" dirty="0"/>
              <a:t>Absolutní cílevědomost a touha po seberealizaci</a:t>
            </a:r>
          </a:p>
          <a:p>
            <a:r>
              <a:rPr lang="cs-CZ" sz="2400" dirty="0"/>
              <a:t>Hlavní cíl jejího života - stát se velkou a slavnou ruskou carevnou</a:t>
            </a:r>
          </a:p>
          <a:p>
            <a:r>
              <a:rPr lang="cs-CZ" sz="2400" dirty="0"/>
              <a:t>Mistryně v lichotkách, přátelských roztomilostech a v získávání lidí </a:t>
            </a:r>
          </a:p>
          <a:p>
            <a:r>
              <a:rPr lang="cs-CZ" sz="2400" dirty="0"/>
              <a:t>Uměla vytvořit skvělý image pro často protichůdné tábory</a:t>
            </a:r>
          </a:p>
        </p:txBody>
      </p:sp>
    </p:spTree>
    <p:extLst>
      <p:ext uri="{BB962C8B-B14F-4D97-AF65-F5344CB8AC3E}">
        <p14:creationId xmlns:p14="http://schemas.microsoft.com/office/powerpoint/2010/main" val="55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Cesta k Ruskému trůnu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1804" y="1270000"/>
            <a:ext cx="8596668" cy="5299240"/>
          </a:xfrm>
        </p:spPr>
        <p:txBody>
          <a:bodyPr/>
          <a:lstStyle/>
          <a:p>
            <a:r>
              <a:rPr lang="cs-CZ" sz="2400" dirty="0"/>
              <a:t>Carevna Alžběta vystrojila velkolepou svatbu 21.8.1745 Kateřině II. a Petru III.</a:t>
            </a:r>
          </a:p>
          <a:p>
            <a:r>
              <a:rPr lang="cs-CZ" sz="2400" dirty="0"/>
              <a:t>Za 9 let se narodil jejich syn Pavel Petrovič -20.9. 1754 </a:t>
            </a:r>
          </a:p>
          <a:p>
            <a:r>
              <a:rPr lang="cs-CZ" sz="2400" dirty="0"/>
              <a:t>Vztah mezi manželi byl chladný ( Petr svou manželku veřejně ponižoval)</a:t>
            </a:r>
          </a:p>
          <a:p>
            <a:r>
              <a:rPr lang="cs-CZ" sz="2400" dirty="0"/>
              <a:t>Zdraví carevny Alžběty bylo slabé</a:t>
            </a:r>
          </a:p>
          <a:p>
            <a:r>
              <a:rPr lang="cs-CZ" sz="2400" dirty="0"/>
              <a:t>Kateřina se pomalu připravovala na to, že se jí změní život, měla se stát regentkou svého syna</a:t>
            </a:r>
          </a:p>
          <a:p>
            <a:r>
              <a:rPr lang="cs-CZ" sz="2400" dirty="0"/>
              <a:t>Přípravy: - více studovala, v tichosti se zajímala o situaci říše, znalosti ruského jazyka a zahraniční politiky Ruska, filozofická četba ( francouzští osvícenci)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591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0"/>
            <a:ext cx="8596668" cy="5431762"/>
          </a:xfrm>
        </p:spPr>
        <p:txBody>
          <a:bodyPr>
            <a:noAutofit/>
          </a:bodyPr>
          <a:lstStyle/>
          <a:p>
            <a:r>
              <a:rPr lang="cs-CZ" sz="2400" dirty="0"/>
              <a:t>25.12.1761 umírá carevna Alžběta </a:t>
            </a:r>
            <a:r>
              <a:rPr lang="cs-CZ" sz="2400" dirty="0" err="1"/>
              <a:t>Petrovna</a:t>
            </a:r>
            <a:endParaRPr lang="cs-CZ" sz="2400" dirty="0"/>
          </a:p>
          <a:p>
            <a:r>
              <a:rPr lang="cs-CZ" sz="2400" dirty="0"/>
              <a:t>Téhož dne se stává ruským carem Petr III.</a:t>
            </a:r>
          </a:p>
          <a:p>
            <a:r>
              <a:rPr lang="cs-CZ" sz="2400" dirty="0"/>
              <a:t>Uskutečnil několik amnestií, administrativní změny, populární reformy vystřídaly zásadní chyby, které pramenily z jeho tvrdohlavé povahy a nedostatečného poznání ruské duše</a:t>
            </a:r>
          </a:p>
          <a:p>
            <a:r>
              <a:rPr lang="cs-CZ" sz="2400" dirty="0"/>
              <a:t>Chtěl odebrat Rusku jeho naprostý základ Pravoslaví, chtěla zavést protestantskou církev, která fungovala v Prusku</a:t>
            </a:r>
          </a:p>
          <a:p>
            <a:r>
              <a:rPr lang="cs-CZ" sz="2400" dirty="0"/>
              <a:t>V červnu 1762 odjel se svou milenkou do sídla v </a:t>
            </a:r>
            <a:r>
              <a:rPr lang="cs-CZ" sz="2400" dirty="0" err="1"/>
              <a:t>Oraninebaumu</a:t>
            </a:r>
            <a:endParaRPr lang="cs-CZ" sz="2400" dirty="0"/>
          </a:p>
          <a:p>
            <a:r>
              <a:rPr lang="cs-CZ" sz="2400" dirty="0"/>
              <a:t>V hlavním městě vypukly nepokoje proti carovi</a:t>
            </a:r>
          </a:p>
          <a:p>
            <a:r>
              <a:rPr lang="cs-CZ" sz="2400" dirty="0"/>
              <a:t>Tohoto momentu využila Kateřina a její příznivci</a:t>
            </a:r>
          </a:p>
          <a:p>
            <a:r>
              <a:rPr lang="cs-CZ" sz="2400" dirty="0"/>
              <a:t>22.září 1762 svrhla svého manžela z trůnu a prohlásila se </a:t>
            </a:r>
            <a:r>
              <a:rPr lang="cs-CZ" sz="2400" b="1" dirty="0"/>
              <a:t>ruskou carevnou, </a:t>
            </a:r>
            <a:r>
              <a:rPr lang="cs-CZ" sz="2400" dirty="0"/>
              <a:t>nechala Petra III. uvěznit, následně zemřel  </a:t>
            </a:r>
          </a:p>
        </p:txBody>
      </p:sp>
    </p:spTree>
    <p:extLst>
      <p:ext uri="{BB962C8B-B14F-4D97-AF65-F5344CB8AC3E}">
        <p14:creationId xmlns:p14="http://schemas.microsoft.com/office/powerpoint/2010/main" val="401870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2365"/>
          </a:xfrm>
        </p:spPr>
        <p:txBody>
          <a:bodyPr/>
          <a:lstStyle/>
          <a:p>
            <a:r>
              <a:rPr lang="cs-CZ" dirty="0"/>
              <a:t>Zahraniční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11965"/>
            <a:ext cx="8596668" cy="5234609"/>
          </a:xfrm>
        </p:spPr>
        <p:txBody>
          <a:bodyPr>
            <a:noAutofit/>
          </a:bodyPr>
          <a:lstStyle/>
          <a:p>
            <a:pPr lvl="0"/>
            <a:r>
              <a:rPr lang="cs-CZ" sz="2400" b="1" dirty="0"/>
              <a:t>územní expanze</a:t>
            </a:r>
            <a:r>
              <a:rPr lang="cs-CZ" sz="2400" dirty="0"/>
              <a:t> - zisk nových území a vzrůst počtu obyvatel o 1/3</a:t>
            </a:r>
          </a:p>
          <a:p>
            <a:pPr lvl="0"/>
            <a:r>
              <a:rPr lang="cs-CZ" sz="2400" b="1" dirty="0"/>
              <a:t>válka s Tureckem a Tatary</a:t>
            </a:r>
            <a:r>
              <a:rPr lang="cs-CZ" sz="2400" dirty="0"/>
              <a:t> - trvalý přístup k Černému moři (už má i Azovské moře): 1783 dobyt Krym, Kubáň, černomořské území mezi Dněstrem a Dněprem</a:t>
            </a:r>
          </a:p>
          <a:p>
            <a:pPr lvl="0"/>
            <a:r>
              <a:rPr lang="cs-CZ" sz="2400" dirty="0"/>
              <a:t>vybudovány přístavy Oděsa, voj. pevnost Sevastopol, vytvořena černomořská námořní flotila = obrana severního pobřeží a příprava útoku na Cařihrad</a:t>
            </a:r>
          </a:p>
          <a:p>
            <a:pPr lvl="0"/>
            <a:r>
              <a:rPr lang="cs-CZ" sz="2400" b="1" dirty="0"/>
              <a:t>roste mezinárodní prestiž Ruska</a:t>
            </a:r>
            <a:r>
              <a:rPr lang="cs-CZ" sz="2400" dirty="0"/>
              <a:t>, rozsáhlá kolonizace řídce osídlených území, kozáci násilně přesídleni na Kubáň, ruským i cizím rolníkům zdarma přidělována půda (dočasně osvobozeni od daní)</a:t>
            </a:r>
          </a:p>
          <a:p>
            <a:pPr lvl="0"/>
            <a:r>
              <a:rPr lang="cs-CZ" sz="2400" dirty="0"/>
              <a:t>organizátor osídlování: kníže Frigorii </a:t>
            </a:r>
            <a:r>
              <a:rPr lang="cs-CZ" sz="2400" b="1" dirty="0"/>
              <a:t>Potěmkin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472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84243"/>
            <a:ext cx="8596668" cy="4557119"/>
          </a:xfrm>
        </p:spPr>
        <p:txBody>
          <a:bodyPr/>
          <a:lstStyle/>
          <a:p>
            <a:pPr lvl="0"/>
            <a:r>
              <a:rPr lang="cs-CZ" sz="2400" dirty="0"/>
              <a:t>i podvodná činnost - „Potěmkinovy vesnice“ (kulisy šťastných vesnic)</a:t>
            </a:r>
          </a:p>
          <a:p>
            <a:pPr lvl="0"/>
            <a:r>
              <a:rPr lang="cs-CZ" sz="2400" b="1" dirty="0"/>
              <a:t>osídlování na SV</a:t>
            </a:r>
            <a:r>
              <a:rPr lang="cs-CZ" sz="2400" dirty="0"/>
              <a:t> – první osady na Kamčatce, Čukotce, Sachalinu a Aljašce (1867 prodána Spojeným státům americkým) - rozvoj důlního a zemědělského podnikání</a:t>
            </a:r>
          </a:p>
          <a:p>
            <a:pPr lvl="0"/>
            <a:r>
              <a:rPr lang="cs-CZ" sz="2400" b="1" dirty="0"/>
              <a:t>zisky na západě:</a:t>
            </a:r>
            <a:r>
              <a:rPr lang="cs-CZ" sz="2400" dirty="0"/>
              <a:t> podíl na dělení Polska – zisk rozsáhlých úrodných oblastí Ukrajiny, Běloruska, Litvy</a:t>
            </a:r>
          </a:p>
          <a:p>
            <a:pPr lvl="0"/>
            <a:r>
              <a:rPr lang="cs-CZ" sz="2400" b="1" dirty="0"/>
              <a:t>Rusko největší, ale nejzaostalejší evropskou velmocí</a:t>
            </a:r>
            <a:r>
              <a:rPr lang="cs-CZ" sz="2400" dirty="0"/>
              <a:t> (1762 – Rusko 19 mil. obyvatel)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6245907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130</TotalTime>
  <Words>722</Words>
  <Application>Microsoft Office PowerPoint</Application>
  <PresentationFormat>Širokoúhlá obrazovka</PresentationFormat>
  <Paragraphs>58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Fazeta</vt:lpstr>
      <vt:lpstr>Kateřina II. Veliká  - její vnitřní i zahraniční politika</vt:lpstr>
      <vt:lpstr>Kateřina II. Veliká (1729 - 1796) </vt:lpstr>
      <vt:lpstr>Prezentace aplikace PowerPoint</vt:lpstr>
      <vt:lpstr>Prezentace aplikace PowerPoint</vt:lpstr>
      <vt:lpstr>Prezentace aplikace PowerPoint</vt:lpstr>
      <vt:lpstr>Cesta k Ruskému trůnu</vt:lpstr>
      <vt:lpstr>Prezentace aplikace PowerPoint</vt:lpstr>
      <vt:lpstr>Zahraniční politika</vt:lpstr>
      <vt:lpstr>Prezentace aplikace PowerPoint</vt:lpstr>
      <vt:lpstr>Vnitřní politika</vt:lpstr>
      <vt:lpstr>Prezentace aplikace PowerPoint</vt:lpstr>
      <vt:lpstr>Prezentace aplikace PowerPoint</vt:lpstr>
      <vt:lpstr>Použité zdroje: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Kateřina II. - její vnitřní i zahraniční politika</dc:title>
  <dc:creator>kamila</dc:creator>
  <cp:lastModifiedBy>kamila</cp:lastModifiedBy>
  <cp:revision>16</cp:revision>
  <dcterms:created xsi:type="dcterms:W3CDTF">2016-04-21T13:34:37Z</dcterms:created>
  <dcterms:modified xsi:type="dcterms:W3CDTF">2016-05-14T11:06:26Z</dcterms:modified>
</cp:coreProperties>
</file>