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70" r:id="rId4"/>
    <p:sldId id="269" r:id="rId5"/>
    <p:sldId id="271" r:id="rId6"/>
    <p:sldId id="272" r:id="rId7"/>
    <p:sldId id="273" r:id="rId8"/>
    <p:sldId id="258" r:id="rId9"/>
    <p:sldId id="262" r:id="rId10"/>
    <p:sldId id="259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2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1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4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9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3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6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0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2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887" y="4113489"/>
            <a:ext cx="8713355" cy="1846736"/>
          </a:xfrm>
        </p:spPr>
        <p:txBody>
          <a:bodyPr>
            <a:normAutofit/>
          </a:bodyPr>
          <a:lstStyle/>
          <a:p>
            <a:pPr algn="l"/>
            <a:r>
              <a:rPr lang="cs-CZ" sz="4800" dirty="0"/>
              <a:t>Kyjevská Rus a Byzantská </a:t>
            </a:r>
            <a:r>
              <a:rPr lang="cs-CZ" sz="4800" dirty="0" smtClean="0"/>
              <a:t>říše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6077" y="5340268"/>
            <a:ext cx="10665660" cy="123991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hospodářské </a:t>
            </a:r>
            <a:r>
              <a:rPr lang="cs-CZ" sz="2800" dirty="0"/>
              <a:t>a  kulturní vztahy, </a:t>
            </a:r>
            <a:endParaRPr lang="cs-CZ" sz="2800" dirty="0" smtClean="0"/>
          </a:p>
          <a:p>
            <a:r>
              <a:rPr lang="cs-CZ" sz="2800" dirty="0" smtClean="0"/>
              <a:t>přijetí </a:t>
            </a:r>
            <a:r>
              <a:rPr lang="cs-CZ" sz="2800" dirty="0"/>
              <a:t>křesťanství, kníže </a:t>
            </a:r>
            <a:r>
              <a:rPr lang="cs-CZ" sz="2800" dirty="0" smtClean="0"/>
              <a:t>Vladimír</a:t>
            </a:r>
            <a:endParaRPr lang="cs-CZ" sz="28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528857" y="5340268"/>
            <a:ext cx="5943600" cy="814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Romana Kadlecová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486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5794" y="1847461"/>
            <a:ext cx="9683781" cy="475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Okolo roku 830 pozván </a:t>
            </a:r>
            <a:r>
              <a:rPr lang="cs-CZ" sz="2600" dirty="0" err="1" smtClean="0"/>
              <a:t>Rurik</a:t>
            </a:r>
            <a:endParaRPr lang="cs-CZ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Podle pověsti by </a:t>
            </a:r>
            <a:r>
              <a:rPr lang="cs-CZ" sz="2600" dirty="0" err="1" smtClean="0"/>
              <a:t>Varjagský</a:t>
            </a:r>
            <a:r>
              <a:rPr lang="cs-CZ" sz="2600" dirty="0" smtClean="0"/>
              <a:t> kníže </a:t>
            </a:r>
            <a:r>
              <a:rPr lang="cs-CZ" sz="2600" dirty="0" err="1" smtClean="0"/>
              <a:t>Rurik</a:t>
            </a:r>
            <a:r>
              <a:rPr lang="cs-CZ" sz="2600" dirty="0" smtClean="0"/>
              <a:t> pozván, aby vládnul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r. 882 oficiální vznik – nástupce Oleg definitivně sjednotil Kyjev a Novgorod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Oleg : dobití Konstantinopole (Byzantská říše) r. 911</a:t>
            </a:r>
          </a:p>
          <a:p>
            <a:pPr marL="777240" lvl="5" indent="0">
              <a:buNone/>
            </a:pPr>
            <a:r>
              <a:rPr lang="cs-CZ" sz="2600" dirty="0" smtClean="0"/>
              <a:t>	- Uzavřena dohoda o bezcelním obchodu</a:t>
            </a:r>
          </a:p>
          <a:p>
            <a:pPr marL="777240" lvl="5" indent="0">
              <a:buNone/>
            </a:pPr>
            <a:r>
              <a:rPr lang="cs-CZ" sz="2600" dirty="0" smtClean="0"/>
              <a:t>	- probíhal výměnný obchod</a:t>
            </a:r>
          </a:p>
          <a:p>
            <a:pPr marL="777240" lvl="5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- K. Rus – kožešiny, vosk, med, otroci</a:t>
            </a:r>
          </a:p>
          <a:p>
            <a:pPr marL="777240" lvl="5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- Byzanc – zlato, hedvábí, exotické ovoce, koření</a:t>
            </a:r>
          </a:p>
          <a:p>
            <a:pPr marL="777240" lvl="5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- výběr daní v K. Rusi (skládala se z menších knížectví)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Kyjevská Rus </a:t>
            </a:r>
            <a:r>
              <a:rPr lang="cs-CZ" dirty="0" smtClean="0"/>
              <a:t>– </a:t>
            </a:r>
            <a:r>
              <a:rPr lang="cs-CZ" dirty="0" smtClean="0"/>
              <a:t>vznik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53" y="466921"/>
            <a:ext cx="1355135" cy="19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Kyjevská Rus – </a:t>
            </a:r>
            <a:r>
              <a:rPr lang="cs-CZ" dirty="0" smtClean="0"/>
              <a:t>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56791"/>
            <a:ext cx="10377881" cy="47306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</a:t>
            </a:r>
            <a:r>
              <a:rPr lang="cs-CZ" dirty="0" smtClean="0"/>
              <a:t>níže Igor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/>
              <a:t>-</a:t>
            </a:r>
            <a:r>
              <a:rPr lang="cs-CZ" dirty="0" smtClean="0"/>
              <a:t> syn </a:t>
            </a:r>
            <a:r>
              <a:rPr lang="cs-CZ" dirty="0" err="1" smtClean="0"/>
              <a:t>Rurika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 smtClean="0"/>
              <a:t>r. 941 </a:t>
            </a:r>
            <a:r>
              <a:rPr lang="cs-CZ" dirty="0"/>
              <a:t>skončila třicetiletá mírová smlouva s </a:t>
            </a:r>
            <a:r>
              <a:rPr lang="cs-CZ" dirty="0" smtClean="0"/>
              <a:t>Konstantinopoli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 smtClean="0"/>
              <a:t>Neúspěšný pokus o opětovné dobití Konstantinopole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 smtClean="0"/>
              <a:t>Pouze navázání další smlouvy o obchodu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 smtClean="0"/>
              <a:t>Zabit při povstání slovanského kmene </a:t>
            </a:r>
            <a:r>
              <a:rPr lang="cs-CZ" dirty="0" err="1" smtClean="0"/>
              <a:t>Drevljanů</a:t>
            </a:r>
            <a:r>
              <a:rPr lang="cs-CZ" dirty="0" smtClean="0"/>
              <a:t> (při výběru daní)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 smtClean="0"/>
              <a:t>Olga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/>
              <a:t>-</a:t>
            </a:r>
            <a:r>
              <a:rPr lang="cs-CZ" dirty="0" smtClean="0"/>
              <a:t>Vdova po Igorovi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 smtClean="0"/>
              <a:t>přijala </a:t>
            </a:r>
            <a:r>
              <a:rPr lang="cs-CZ" dirty="0"/>
              <a:t>jako první panovnice Kyjevské Rusi křesťanství </a:t>
            </a: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 smtClean="0"/>
              <a:t>křesťanské </a:t>
            </a:r>
            <a:r>
              <a:rPr lang="cs-CZ" dirty="0"/>
              <a:t>jméno </a:t>
            </a:r>
            <a:r>
              <a:rPr lang="cs-CZ" dirty="0" smtClean="0"/>
              <a:t>Helena (r.957)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dirty="0" smtClean="0"/>
              <a:t>Pozvala do Rusi biskupa Adalberta (ze Svaté říše římské)</a:t>
            </a:r>
            <a:endParaRPr lang="cs-CZ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315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Kyjevská Rus – </a:t>
            </a:r>
            <a:r>
              <a:rPr lang="cs-CZ" dirty="0" smtClean="0"/>
              <a:t>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1987421"/>
            <a:ext cx="9720073" cy="43947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Svjatoslav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/>
              <a:t>syn Olgy a Igora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/>
              <a:t>Přátelské a později nepřátelské vztahy z Byzancí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/>
              <a:t>Pomohl B. říši přemoci bulharské království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/>
              <a:t>Po dlouhých bojích nakonec bulharské království ovládl Svjatoslav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/>
              <a:t>Zabit na popud B. říše 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/>
              <a:t>Zalekla se jeho vítězství a vyslala na něj vojsko </a:t>
            </a:r>
            <a:r>
              <a:rPr lang="cs-CZ" sz="2400" dirty="0" err="1" smtClean="0"/>
              <a:t>Pečeněhů</a:t>
            </a:r>
            <a:endParaRPr lang="cs-CZ" sz="2400" dirty="0" smtClean="0"/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/>
              <a:t>zanechal </a:t>
            </a:r>
            <a:r>
              <a:rPr lang="cs-CZ" sz="2400" dirty="0"/>
              <a:t>mnoho </a:t>
            </a:r>
            <a:r>
              <a:rPr lang="cs-CZ" sz="2400" dirty="0" smtClean="0"/>
              <a:t>synů (boje o moc)</a:t>
            </a:r>
            <a:endParaRPr lang="cs-CZ" sz="2400" dirty="0"/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cs-CZ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90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4168" y="427646"/>
            <a:ext cx="9720072" cy="1499616"/>
          </a:xfrm>
        </p:spPr>
        <p:txBody>
          <a:bodyPr/>
          <a:lstStyle/>
          <a:p>
            <a:r>
              <a:rPr lang="cs-CZ" dirty="0"/>
              <a:t>Kyjevská Rus – </a:t>
            </a:r>
            <a:r>
              <a:rPr lang="cs-CZ" dirty="0" smtClean="0"/>
              <a:t>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4167" y="1792020"/>
            <a:ext cx="9720073" cy="44339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Vladimír Svatý (960-1015)</a:t>
            </a:r>
          </a:p>
          <a:p>
            <a:pPr>
              <a:buFontTx/>
              <a:buChar char="-"/>
            </a:pPr>
            <a:r>
              <a:rPr lang="cs-CZ" dirty="0" smtClean="0"/>
              <a:t>Jeden ze synů Svjatoslava</a:t>
            </a:r>
          </a:p>
          <a:p>
            <a:pPr>
              <a:buFontTx/>
              <a:buChar char="-"/>
            </a:pPr>
            <a:r>
              <a:rPr lang="cs-CZ" dirty="0" smtClean="0"/>
              <a:t>Nejvýznamnější vládce Kyjevské Rusi</a:t>
            </a:r>
          </a:p>
          <a:p>
            <a:pPr>
              <a:buFontTx/>
              <a:buChar char="-"/>
            </a:pPr>
            <a:r>
              <a:rPr lang="cs-CZ" dirty="0" smtClean="0"/>
              <a:t>Zcivilizoval říši, přeměna v stabilní a bezpečnou říši</a:t>
            </a:r>
          </a:p>
          <a:p>
            <a:pPr>
              <a:buFontTx/>
              <a:buChar char="-"/>
            </a:pPr>
            <a:r>
              <a:rPr lang="cs-CZ" dirty="0" smtClean="0"/>
              <a:t>Vydán první zákoník</a:t>
            </a:r>
          </a:p>
          <a:p>
            <a:pPr>
              <a:buFontTx/>
              <a:buChar char="-"/>
            </a:pPr>
            <a:r>
              <a:rPr lang="cs-CZ" dirty="0" smtClean="0"/>
              <a:t>Pohanství uzákonil státním náboženstvím</a:t>
            </a:r>
          </a:p>
          <a:p>
            <a:pPr>
              <a:buFontTx/>
              <a:buChar char="-"/>
            </a:pPr>
            <a:r>
              <a:rPr lang="cs-CZ" dirty="0" smtClean="0"/>
              <a:t>Rozšířil území: </a:t>
            </a:r>
            <a:r>
              <a:rPr lang="cs-CZ" dirty="0" err="1" smtClean="0"/>
              <a:t>Vjatičské</a:t>
            </a:r>
            <a:r>
              <a:rPr lang="cs-CZ" dirty="0" smtClean="0"/>
              <a:t>, </a:t>
            </a:r>
            <a:r>
              <a:rPr lang="cs-CZ" dirty="0" err="1" smtClean="0"/>
              <a:t>Radmičské</a:t>
            </a:r>
            <a:r>
              <a:rPr lang="cs-CZ" dirty="0" smtClean="0"/>
              <a:t>, </a:t>
            </a:r>
            <a:r>
              <a:rPr lang="cs-CZ" dirty="0" err="1" smtClean="0"/>
              <a:t>Přemyšl</a:t>
            </a:r>
            <a:r>
              <a:rPr lang="cs-CZ" dirty="0" smtClean="0"/>
              <a:t>, </a:t>
            </a:r>
            <a:r>
              <a:rPr lang="cs-CZ" dirty="0" err="1" smtClean="0"/>
              <a:t>Červoňské</a:t>
            </a:r>
            <a:r>
              <a:rPr lang="cs-CZ" dirty="0" smtClean="0"/>
              <a:t> hrady …</a:t>
            </a:r>
          </a:p>
          <a:p>
            <a:pPr>
              <a:buFontTx/>
              <a:buChar char="-"/>
            </a:pPr>
            <a:r>
              <a:rPr lang="cs-CZ" dirty="0" smtClean="0"/>
              <a:t>Za jeho vlády měla říše největší rozlohu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07" y="158786"/>
            <a:ext cx="5026129" cy="41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4168" y="427646"/>
            <a:ext cx="9720072" cy="1499616"/>
          </a:xfrm>
        </p:spPr>
        <p:txBody>
          <a:bodyPr/>
          <a:lstStyle/>
          <a:p>
            <a:r>
              <a:rPr lang="cs-CZ" dirty="0"/>
              <a:t>Kyjevská Rus – </a:t>
            </a:r>
            <a:r>
              <a:rPr lang="cs-CZ" dirty="0" smtClean="0"/>
              <a:t>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4167" y="1792020"/>
            <a:ext cx="9720073" cy="44339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Vladimír Svatý (960-1015)</a:t>
            </a:r>
          </a:p>
          <a:p>
            <a:pPr>
              <a:buFontTx/>
              <a:buChar char="-"/>
            </a:pPr>
            <a:r>
              <a:rPr lang="cs-CZ" dirty="0" smtClean="0"/>
              <a:t>Na požádání byzantského císaře </a:t>
            </a:r>
            <a:r>
              <a:rPr lang="cs-CZ" dirty="0" err="1" smtClean="0"/>
              <a:t>Basilleia</a:t>
            </a:r>
            <a:r>
              <a:rPr lang="cs-CZ" dirty="0" smtClean="0"/>
              <a:t> II.</a:t>
            </a:r>
          </a:p>
          <a:p>
            <a:pPr marL="0" indent="0">
              <a:buNone/>
            </a:pPr>
            <a:r>
              <a:rPr lang="cs-CZ" dirty="0" smtClean="0"/>
              <a:t> pomohl potlačit povstání v jeho zemi</a:t>
            </a:r>
          </a:p>
          <a:p>
            <a:pPr>
              <a:buFontTx/>
              <a:buChar char="-"/>
            </a:pPr>
            <a:r>
              <a:rPr lang="cs-CZ" dirty="0" smtClean="0"/>
              <a:t>Vladimír přijal jeho dceru za manželku</a:t>
            </a:r>
          </a:p>
          <a:p>
            <a:pPr marL="0" indent="0">
              <a:buNone/>
            </a:pPr>
            <a:r>
              <a:rPr lang="cs-CZ" dirty="0" smtClean="0"/>
              <a:t> pod podmínkou přijmout křesťanství</a:t>
            </a:r>
          </a:p>
          <a:p>
            <a:pPr>
              <a:buFontTx/>
              <a:buChar char="-"/>
            </a:pPr>
            <a:r>
              <a:rPr lang="cs-CZ" dirty="0" smtClean="0"/>
              <a:t>r. 988 přijetí křesťanství na K. Rusi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křtění Kyjeva a poté celé K. Rusi</a:t>
            </a:r>
          </a:p>
          <a:p>
            <a:pPr>
              <a:buFontTx/>
              <a:buChar char="-"/>
            </a:pPr>
            <a:r>
              <a:rPr lang="cs-CZ" dirty="0" smtClean="0"/>
              <a:t>Zavedl nástupnický řád k moci (12 synů)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3" y="1090119"/>
            <a:ext cx="4899217" cy="35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4168" y="427646"/>
            <a:ext cx="9720072" cy="1499616"/>
          </a:xfrm>
        </p:spPr>
        <p:txBody>
          <a:bodyPr/>
          <a:lstStyle/>
          <a:p>
            <a:r>
              <a:rPr lang="cs-CZ" dirty="0"/>
              <a:t>Kyjevská Rus – </a:t>
            </a:r>
            <a:r>
              <a:rPr lang="cs-CZ" dirty="0" smtClean="0"/>
              <a:t>rozpad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4167" y="1726164"/>
            <a:ext cx="10732445" cy="44997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Boje o moc mezi syny Vladimíra</a:t>
            </a:r>
          </a:p>
          <a:p>
            <a:pPr>
              <a:buFontTx/>
              <a:buChar char="-"/>
            </a:pPr>
            <a:r>
              <a:rPr lang="cs-CZ" dirty="0" err="1" smtClean="0"/>
              <a:t>Svjatopolk</a:t>
            </a:r>
            <a:r>
              <a:rPr lang="cs-CZ" dirty="0" smtClean="0"/>
              <a:t> I. Zavraždil 2 bratry kvůli moc (Borise, </a:t>
            </a:r>
            <a:r>
              <a:rPr lang="cs-CZ" dirty="0" err="1" smtClean="0"/>
              <a:t>Gleva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Nakonec se ujal vlády </a:t>
            </a:r>
            <a:r>
              <a:rPr lang="cs-CZ" b="1" dirty="0" smtClean="0"/>
              <a:t>Jaroslav Moudrý</a:t>
            </a:r>
          </a:p>
          <a:p>
            <a:pPr marL="0" indent="0">
              <a:buNone/>
            </a:pPr>
            <a:r>
              <a:rPr lang="cs-CZ" dirty="0" smtClean="0"/>
              <a:t>	- nastolil nový nástupnický řád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smtClean="0"/>
              <a:t>vrcholný politický </a:t>
            </a:r>
            <a:r>
              <a:rPr lang="cs-CZ" dirty="0"/>
              <a:t>i </a:t>
            </a:r>
            <a:r>
              <a:rPr lang="cs-CZ" dirty="0" smtClean="0"/>
              <a:t>kulturní rozkvět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věnoval se zahraniční politice a oženil se se švédskou princeznou Irinou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 vládě Jaroslava se vystřídalo mnoho panovníků</a:t>
            </a:r>
          </a:p>
          <a:p>
            <a:pPr>
              <a:buFontTx/>
              <a:buChar char="-"/>
            </a:pPr>
            <a:r>
              <a:rPr lang="cs-CZ" dirty="0" smtClean="0"/>
              <a:t>Úpadek země do krize</a:t>
            </a:r>
          </a:p>
          <a:p>
            <a:pPr>
              <a:buFontTx/>
              <a:buChar char="-"/>
            </a:pPr>
            <a:r>
              <a:rPr lang="cs-CZ" dirty="0" smtClean="0"/>
              <a:t>Nakonec vládl Vladimír II. </a:t>
            </a:r>
            <a:r>
              <a:rPr lang="cs-CZ" dirty="0" err="1" smtClean="0"/>
              <a:t>Monomach</a:t>
            </a:r>
            <a:r>
              <a:rPr lang="cs-CZ" dirty="0" smtClean="0"/>
              <a:t> – postupné tříštění území na menší nezávislá knížectví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1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6988" y="2355697"/>
            <a:ext cx="3505198" cy="33189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Kyjevská </a:t>
            </a:r>
            <a:r>
              <a:rPr lang="cs-CZ" sz="2400" dirty="0" smtClean="0"/>
              <a:t>Rus </a:t>
            </a:r>
          </a:p>
          <a:p>
            <a:pPr marL="0" indent="0">
              <a:buNone/>
            </a:pPr>
            <a:r>
              <a:rPr lang="cs-CZ" sz="2400" dirty="0" smtClean="0"/>
              <a:t>– základní informace</a:t>
            </a:r>
          </a:p>
          <a:p>
            <a:pPr marL="0" indent="0">
              <a:buNone/>
            </a:pPr>
            <a:r>
              <a:rPr lang="cs-CZ" sz="2400" dirty="0" smtClean="0"/>
              <a:t>– vznik a historický vývoj</a:t>
            </a:r>
          </a:p>
          <a:p>
            <a:pPr marL="0" indent="0">
              <a:buNone/>
            </a:pPr>
            <a:r>
              <a:rPr lang="cs-CZ" sz="2400" dirty="0" smtClean="0"/>
              <a:t>– vláda knížete </a:t>
            </a:r>
            <a:r>
              <a:rPr lang="cs-CZ" sz="2400" dirty="0" smtClean="0"/>
              <a:t>Vladimíra</a:t>
            </a:r>
          </a:p>
          <a:p>
            <a:pPr marL="0" indent="0">
              <a:buNone/>
            </a:pPr>
            <a:r>
              <a:rPr lang="cs-CZ" sz="2400" dirty="0" smtClean="0"/>
              <a:t>– rozpad K. Rusi</a:t>
            </a:r>
            <a:endParaRPr lang="cs-CZ" sz="2400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588615" y="2355697"/>
            <a:ext cx="350519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Byzantská říše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– základní informace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– vznik a historický vývoj</a:t>
            </a:r>
          </a:p>
          <a:p>
            <a:pPr marL="0" indent="0">
              <a:buFont typeface="Arial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87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218" y="74384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Byzantská říše – základní údaje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624" y="1884380"/>
            <a:ext cx="9601196" cy="4427408"/>
          </a:xfrm>
        </p:spPr>
        <p:txBody>
          <a:bodyPr>
            <a:normAutofit/>
          </a:bodyPr>
          <a:lstStyle/>
          <a:p>
            <a:r>
              <a:rPr lang="cs-CZ" dirty="0" smtClean="0"/>
              <a:t>Období: </a:t>
            </a:r>
            <a:r>
              <a:rPr lang="cs-CZ" dirty="0" smtClean="0"/>
              <a:t>330-1453</a:t>
            </a:r>
            <a:endParaRPr lang="cs-CZ" dirty="0" smtClean="0"/>
          </a:p>
          <a:p>
            <a:r>
              <a:rPr lang="cs-CZ" dirty="0" smtClean="0"/>
              <a:t>Oblast: východní středomoří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První vládce: Konstantin</a:t>
            </a:r>
          </a:p>
          <a:p>
            <a:r>
              <a:rPr lang="cs-CZ" dirty="0" smtClean="0"/>
              <a:t>Rozdělení: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Západořímská říše – zanikla roku 476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Východořímská říše (základ Byzance)</a:t>
            </a:r>
            <a:r>
              <a:rPr lang="cs-CZ" dirty="0" smtClean="0"/>
              <a:t>	</a:t>
            </a:r>
          </a:p>
          <a:p>
            <a:r>
              <a:rPr lang="cs-CZ" dirty="0" smtClean="0"/>
              <a:t>Hl. město: </a:t>
            </a:r>
            <a:r>
              <a:rPr lang="cs-CZ" dirty="0" smtClean="0"/>
              <a:t>Konstantinopol (Cařihrad, Istanbul)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Jazyk: řečtina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4" y="1884380"/>
            <a:ext cx="5755661" cy="37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218" y="74384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Byzantská říše – historický vývoj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1559" y="3791327"/>
            <a:ext cx="9601196" cy="4427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Konstantin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smtClean="0"/>
              <a:t>vznik: založením </a:t>
            </a:r>
            <a:r>
              <a:rPr lang="cs-CZ" dirty="0" err="1" smtClean="0"/>
              <a:t>Konstatntinopole</a:t>
            </a:r>
            <a:r>
              <a:rPr lang="cs-CZ" dirty="0" smtClean="0"/>
              <a:t> z obce </a:t>
            </a:r>
            <a:r>
              <a:rPr lang="cs-CZ" dirty="0" err="1" smtClean="0"/>
              <a:t>Byzantion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- christianizoval celou říši</a:t>
            </a:r>
          </a:p>
          <a:p>
            <a:r>
              <a:rPr lang="cs-CZ" dirty="0" smtClean="0"/>
              <a:t>- Východořímský říše přežila díky odlišné ekonomice a výhodnější poloze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6" y="1815659"/>
            <a:ext cx="10707073" cy="17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3582" y="1912776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Justinián</a:t>
            </a:r>
          </a:p>
          <a:p>
            <a:pPr>
              <a:buFontTx/>
              <a:buChar char="-"/>
            </a:pPr>
            <a:r>
              <a:rPr lang="cs-CZ" dirty="0"/>
              <a:t>Velká touha po obnově impéria</a:t>
            </a:r>
          </a:p>
          <a:p>
            <a:pPr>
              <a:buFontTx/>
              <a:buChar char="-"/>
            </a:pPr>
            <a:r>
              <a:rPr lang="cs-CZ" dirty="0"/>
              <a:t>Za jeho vlády byla říše </a:t>
            </a:r>
            <a:r>
              <a:rPr lang="cs-CZ" dirty="0" smtClean="0"/>
              <a:t>nejrozlehlejší</a:t>
            </a:r>
          </a:p>
          <a:p>
            <a:pPr>
              <a:buFontTx/>
              <a:buChar char="-"/>
            </a:pPr>
            <a:r>
              <a:rPr lang="cs-CZ" dirty="0" smtClean="0"/>
              <a:t>Dobil zpět území: - Vandalů, Itálie (Ostrogóti),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/>
              <a:t> </a:t>
            </a:r>
            <a:r>
              <a:rPr lang="cs-CZ" dirty="0" smtClean="0"/>
              <a:t>  - území Mezopotámie,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 - útok na Vizigóty v Hispánii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Zájem i o chod říše: Vydal </a:t>
            </a:r>
            <a:r>
              <a:rPr lang="cs-CZ" dirty="0"/>
              <a:t>zákoníku </a:t>
            </a:r>
            <a:r>
              <a:rPr lang="cs-CZ" i="1" dirty="0" err="1"/>
              <a:t>Codex</a:t>
            </a:r>
            <a:r>
              <a:rPr lang="cs-CZ" i="1" dirty="0"/>
              <a:t> </a:t>
            </a:r>
            <a:r>
              <a:rPr lang="cs-CZ" i="1" dirty="0" err="1" smtClean="0"/>
              <a:t>Justinianus</a:t>
            </a:r>
            <a:endParaRPr lang="cs-CZ" i="1" dirty="0" smtClean="0"/>
          </a:p>
          <a:p>
            <a:pPr>
              <a:buFontTx/>
              <a:buChar char="-"/>
            </a:pPr>
            <a:r>
              <a:rPr lang="cs-CZ" dirty="0"/>
              <a:t>postaven známý chrám </a:t>
            </a:r>
            <a:r>
              <a:rPr lang="cs-CZ" dirty="0" err="1"/>
              <a:t>Hagia</a:t>
            </a:r>
            <a:r>
              <a:rPr lang="cs-CZ" dirty="0"/>
              <a:t> Sofia (chrám Boží Moudrosti)</a:t>
            </a:r>
            <a:endParaRPr lang="cs-CZ" i="1" dirty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Byzantská říše – historický vývoj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57" y="1397966"/>
            <a:ext cx="4433649" cy="35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13582" y="1912776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7. století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Útoky </a:t>
            </a:r>
            <a:r>
              <a:rPr lang="cs-CZ" dirty="0"/>
              <a:t>na Byzanc: Arabové z jihu, Slované a Bulhaři ze severu a Peršané z </a:t>
            </a:r>
            <a:r>
              <a:rPr lang="cs-CZ" dirty="0" smtClean="0"/>
              <a:t>východu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=&gt; </a:t>
            </a:r>
            <a:r>
              <a:rPr lang="cs-CZ" dirty="0"/>
              <a:t>Byzanci se nepodařilo udržet dobytá </a:t>
            </a:r>
            <a:r>
              <a:rPr lang="cs-CZ" dirty="0" smtClean="0"/>
              <a:t>území Justiniánem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císař Michal </a:t>
            </a:r>
            <a:r>
              <a:rPr lang="cs-CZ" dirty="0"/>
              <a:t>III. (842 – 867)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.</a:t>
            </a:r>
            <a:r>
              <a:rPr lang="pt-BR" dirty="0" smtClean="0"/>
              <a:t> 862</a:t>
            </a:r>
            <a:r>
              <a:rPr lang="cs-CZ" dirty="0" smtClean="0"/>
              <a:t> –</a:t>
            </a:r>
            <a:r>
              <a:rPr lang="pt-BR" dirty="0" smtClean="0"/>
              <a:t> </a:t>
            </a:r>
            <a:r>
              <a:rPr lang="cs-CZ" dirty="0" smtClean="0"/>
              <a:t>přišli </a:t>
            </a:r>
            <a:r>
              <a:rPr lang="pt-BR" dirty="0" smtClean="0"/>
              <a:t>poslové </a:t>
            </a:r>
            <a:r>
              <a:rPr lang="pt-BR" dirty="0"/>
              <a:t>knížete Rastislava se žádostí o vyslání misie na Velkou </a:t>
            </a:r>
            <a:r>
              <a:rPr lang="pt-BR" dirty="0" smtClean="0"/>
              <a:t>Moravu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Rastislav se chtěl především vymanit </a:t>
            </a:r>
            <a:r>
              <a:rPr lang="cs-CZ" dirty="0"/>
              <a:t>z vlivu východofranské </a:t>
            </a:r>
            <a:r>
              <a:rPr lang="cs-CZ" dirty="0" smtClean="0"/>
              <a:t>říše</a:t>
            </a:r>
          </a:p>
          <a:p>
            <a:pPr>
              <a:buFontTx/>
              <a:buChar char="-"/>
            </a:pPr>
            <a:r>
              <a:rPr lang="cs-CZ" dirty="0"/>
              <a:t>c</a:t>
            </a:r>
            <a:r>
              <a:rPr lang="cs-CZ" dirty="0" smtClean="0"/>
              <a:t>ísař neměl mocenské zájmy na tomto území, ale využil situace</a:t>
            </a:r>
          </a:p>
          <a:p>
            <a:pPr>
              <a:buFontTx/>
              <a:buChar char="-"/>
            </a:pPr>
            <a:r>
              <a:rPr lang="cs-CZ" dirty="0" smtClean="0"/>
              <a:t>Poslal misionáře bratry </a:t>
            </a:r>
            <a:r>
              <a:rPr lang="cs-CZ" dirty="0"/>
              <a:t>Konstantina a </a:t>
            </a:r>
            <a:r>
              <a:rPr lang="cs-CZ" dirty="0" smtClean="0"/>
              <a:t>Metoděje se záměrem christianizace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Byzantská říše – historický vývoj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17435" y="2084831"/>
            <a:ext cx="9720073" cy="4297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9. století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Snahy o </a:t>
            </a:r>
            <a:r>
              <a:rPr lang="cs-CZ" dirty="0"/>
              <a:t>s</a:t>
            </a:r>
            <a:r>
              <a:rPr lang="cs-CZ" dirty="0" smtClean="0"/>
              <a:t>celení říše a expanzi</a:t>
            </a:r>
          </a:p>
          <a:p>
            <a:pPr>
              <a:buFontTx/>
              <a:buChar char="-"/>
            </a:pPr>
            <a:r>
              <a:rPr lang="cs-CZ" dirty="0" smtClean="0"/>
              <a:t>Nová území či vlivy: Bulharko, Srbsko, Rusko, Makedonie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r. 1070</a:t>
            </a:r>
          </a:p>
          <a:p>
            <a:pPr>
              <a:buFontTx/>
              <a:buChar char="-"/>
            </a:pPr>
            <a:r>
              <a:rPr lang="cs-CZ" dirty="0" smtClean="0"/>
              <a:t>začínají </a:t>
            </a:r>
            <a:r>
              <a:rPr lang="cs-CZ" dirty="0"/>
              <a:t>útoky </a:t>
            </a:r>
            <a:r>
              <a:rPr lang="cs-CZ" dirty="0" smtClean="0"/>
              <a:t>Turků</a:t>
            </a:r>
          </a:p>
          <a:p>
            <a:pPr>
              <a:buFontTx/>
              <a:buChar char="-"/>
            </a:pPr>
            <a:r>
              <a:rPr lang="cs-CZ" dirty="0" smtClean="0"/>
              <a:t>Postupný úpadek Byzantské říše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1371 </a:t>
            </a:r>
            <a:r>
              <a:rPr lang="cs-CZ" dirty="0"/>
              <a:t>- Turci dobyli většinu území </a:t>
            </a:r>
            <a:r>
              <a:rPr lang="cs-CZ" dirty="0" smtClean="0"/>
              <a:t>říše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1453 -</a:t>
            </a:r>
            <a:r>
              <a:rPr lang="cs-CZ" dirty="0" smtClean="0"/>
              <a:t> vypleněno hl. město Konstantinopol a </a:t>
            </a:r>
            <a:r>
              <a:rPr lang="cs-CZ" dirty="0"/>
              <a:t>tím Byzantská říše definitivně </a:t>
            </a:r>
            <a:r>
              <a:rPr lang="cs-CZ" dirty="0" smtClean="0"/>
              <a:t>padla</a:t>
            </a:r>
          </a:p>
          <a:p>
            <a:pPr marL="0" indent="0">
              <a:buNone/>
            </a:pPr>
            <a:r>
              <a:rPr lang="cs-CZ" dirty="0" smtClean="0"/>
              <a:t>	- město Turci přejmenovali na Istanbul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Byzantská říše – historický vývoj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9218" y="74384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Kyjevská Rus </a:t>
            </a:r>
            <a:r>
              <a:rPr lang="cs-CZ" dirty="0" smtClean="0"/>
              <a:t>– základní informace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624" y="1884380"/>
            <a:ext cx="9601196" cy="4427408"/>
          </a:xfrm>
        </p:spPr>
        <p:txBody>
          <a:bodyPr>
            <a:normAutofit/>
          </a:bodyPr>
          <a:lstStyle/>
          <a:p>
            <a:r>
              <a:rPr lang="cs-CZ" dirty="0" smtClean="0"/>
              <a:t>První státní útvar východních </a:t>
            </a:r>
            <a:r>
              <a:rPr lang="cs-CZ" dirty="0"/>
              <a:t>S</a:t>
            </a:r>
            <a:r>
              <a:rPr lang="cs-CZ" dirty="0" smtClean="0"/>
              <a:t>lovanů</a:t>
            </a:r>
          </a:p>
          <a:p>
            <a:r>
              <a:rPr lang="cs-CZ" dirty="0" smtClean="0"/>
              <a:t>Vznik</a:t>
            </a:r>
            <a:r>
              <a:rPr lang="cs-CZ" dirty="0" smtClean="0"/>
              <a:t>: 9. </a:t>
            </a:r>
            <a:r>
              <a:rPr lang="cs-CZ" dirty="0" smtClean="0"/>
              <a:t>století (882-1169)</a:t>
            </a:r>
          </a:p>
          <a:p>
            <a:r>
              <a:rPr lang="cs-CZ" dirty="0" smtClean="0"/>
              <a:t>Oblast řek: </a:t>
            </a:r>
          </a:p>
          <a:p>
            <a:pPr lvl="1"/>
            <a:r>
              <a:rPr lang="cs-CZ" dirty="0" smtClean="0"/>
              <a:t>Dněpr (Rusko, Bělorusko, Ukrajina)</a:t>
            </a:r>
          </a:p>
          <a:p>
            <a:pPr lvl="1"/>
            <a:r>
              <a:rPr lang="cs-CZ" dirty="0" smtClean="0"/>
              <a:t>Dněstr (Moldavsko, Ukrajina)</a:t>
            </a:r>
            <a:endParaRPr lang="cs-CZ" dirty="0" smtClean="0"/>
          </a:p>
          <a:p>
            <a:r>
              <a:rPr lang="cs-CZ" dirty="0" smtClean="0"/>
              <a:t>První vládce: kníže </a:t>
            </a:r>
            <a:r>
              <a:rPr lang="cs-CZ" dirty="0" err="1" smtClean="0"/>
              <a:t>Rurik</a:t>
            </a:r>
            <a:r>
              <a:rPr lang="cs-CZ" dirty="0" smtClean="0"/>
              <a:t> (</a:t>
            </a:r>
            <a:r>
              <a:rPr lang="cs-CZ" dirty="0" err="1" smtClean="0"/>
              <a:t>Varjag</a:t>
            </a:r>
            <a:r>
              <a:rPr lang="cs-CZ" dirty="0" smtClean="0"/>
              <a:t>=Viking)</a:t>
            </a:r>
          </a:p>
          <a:p>
            <a:r>
              <a:rPr lang="cs-CZ" dirty="0" smtClean="0"/>
              <a:t>Vznikla</a:t>
            </a:r>
            <a:r>
              <a:rPr lang="cs-CZ" dirty="0" smtClean="0"/>
              <a:t>: spojením Novgorodu </a:t>
            </a:r>
            <a:r>
              <a:rPr lang="cs-CZ" dirty="0"/>
              <a:t>a Kyjeva </a:t>
            </a:r>
            <a:endParaRPr lang="cs-CZ" dirty="0" smtClean="0"/>
          </a:p>
          <a:p>
            <a:r>
              <a:rPr lang="cs-CZ" dirty="0" smtClean="0"/>
              <a:t>Sjednotitel: </a:t>
            </a:r>
            <a:r>
              <a:rPr lang="cs-CZ" dirty="0" err="1" smtClean="0"/>
              <a:t>varjagský</a:t>
            </a:r>
            <a:r>
              <a:rPr lang="cs-CZ" dirty="0" smtClean="0"/>
              <a:t> </a:t>
            </a:r>
            <a:r>
              <a:rPr lang="cs-CZ" dirty="0" smtClean="0"/>
              <a:t>níže </a:t>
            </a:r>
            <a:r>
              <a:rPr lang="cs-CZ" dirty="0" smtClean="0"/>
              <a:t>Oleg </a:t>
            </a:r>
            <a:r>
              <a:rPr lang="cs-CZ" dirty="0"/>
              <a:t>z rodu </a:t>
            </a:r>
            <a:r>
              <a:rPr lang="cs-CZ" dirty="0" smtClean="0"/>
              <a:t>Rurikovců</a:t>
            </a:r>
            <a:r>
              <a:rPr lang="cs-CZ" dirty="0" smtClean="0"/>
              <a:t>		</a:t>
            </a:r>
          </a:p>
          <a:p>
            <a:r>
              <a:rPr lang="cs-CZ" dirty="0" smtClean="0"/>
              <a:t>Hl. město: Kyjev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69" y="1395782"/>
            <a:ext cx="4528722" cy="47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61330"/>
            <a:ext cx="9720072" cy="1499616"/>
          </a:xfrm>
        </p:spPr>
        <p:txBody>
          <a:bodyPr/>
          <a:lstStyle/>
          <a:p>
            <a:r>
              <a:rPr lang="cs-CZ" dirty="0"/>
              <a:t>Kyjevská Rus – </a:t>
            </a:r>
            <a:r>
              <a:rPr lang="cs-CZ" dirty="0" smtClean="0"/>
              <a:t>přehled panovníků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651517"/>
            <a:ext cx="4910141" cy="494522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/>
              <a:t>Rurik</a:t>
            </a:r>
            <a:r>
              <a:rPr lang="cs-CZ" b="1" dirty="0" smtClean="0"/>
              <a:t> </a:t>
            </a:r>
            <a:r>
              <a:rPr lang="cs-CZ" b="1" dirty="0"/>
              <a:t>(862 – 879) - </a:t>
            </a:r>
            <a:r>
              <a:rPr lang="cs-CZ" b="1" dirty="0" err="1"/>
              <a:t>pololegendární</a:t>
            </a:r>
            <a:r>
              <a:rPr lang="cs-CZ" b="1" dirty="0"/>
              <a:t> vládce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Oleg (882 – 912) </a:t>
            </a:r>
            <a:r>
              <a:rPr lang="cs-CZ" b="1" dirty="0" smtClean="0"/>
              <a:t>– poručník </a:t>
            </a:r>
            <a:endParaRPr lang="cs-CZ" b="1" dirty="0"/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Igor (912 – 945) </a:t>
            </a:r>
            <a:r>
              <a:rPr lang="cs-CZ" b="1" dirty="0" smtClean="0"/>
              <a:t>– syn </a:t>
            </a:r>
            <a:r>
              <a:rPr lang="cs-CZ" b="1" dirty="0" err="1" smtClean="0"/>
              <a:t>Rurika</a:t>
            </a:r>
            <a:endParaRPr lang="cs-CZ" b="1" dirty="0"/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Olga (945 – 962) – manželka Igora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Svjatoslav I. </a:t>
            </a:r>
            <a:r>
              <a:rPr lang="cs-CZ" b="1" dirty="0" err="1"/>
              <a:t>Igorevič</a:t>
            </a:r>
            <a:r>
              <a:rPr lang="cs-CZ" b="1" dirty="0"/>
              <a:t> (962 – 972)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Jaropolk</a:t>
            </a:r>
            <a:r>
              <a:rPr lang="cs-CZ" dirty="0"/>
              <a:t> I. (972 – 978)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Vladimír I. Svatý (978 – 1015)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Svjatopolk</a:t>
            </a:r>
            <a:r>
              <a:rPr lang="cs-CZ" dirty="0"/>
              <a:t> I. </a:t>
            </a:r>
            <a:r>
              <a:rPr lang="cs-CZ" dirty="0" err="1"/>
              <a:t>Pokajannyj</a:t>
            </a:r>
            <a:r>
              <a:rPr lang="cs-CZ" dirty="0"/>
              <a:t> (1015 – 1019)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Jaroslav I. Moudrý (1019 – 1054)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005803" y="1975851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Izjaslav</a:t>
            </a:r>
            <a:r>
              <a:rPr lang="cs-CZ" sz="2200" dirty="0"/>
              <a:t> </a:t>
            </a:r>
            <a:r>
              <a:rPr lang="cs-CZ" sz="2200" dirty="0" err="1"/>
              <a:t>Jaroslavič</a:t>
            </a:r>
            <a:r>
              <a:rPr lang="cs-CZ" sz="2200" dirty="0"/>
              <a:t> (1054 – 1068)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Vseslav</a:t>
            </a:r>
            <a:r>
              <a:rPr lang="cs-CZ" sz="2200" dirty="0"/>
              <a:t> </a:t>
            </a:r>
            <a:r>
              <a:rPr lang="cs-CZ" sz="2200" dirty="0" err="1"/>
              <a:t>Brjačislavič</a:t>
            </a:r>
            <a:r>
              <a:rPr lang="cs-CZ" sz="2200" dirty="0"/>
              <a:t> (1068 – 1069)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Izjaslav</a:t>
            </a:r>
            <a:r>
              <a:rPr lang="cs-CZ" sz="2200" dirty="0"/>
              <a:t> </a:t>
            </a:r>
            <a:r>
              <a:rPr lang="cs-CZ" sz="2200" dirty="0" err="1"/>
              <a:t>Jaroslavič</a:t>
            </a:r>
            <a:r>
              <a:rPr lang="cs-CZ" sz="2200" dirty="0"/>
              <a:t> (1069 – 1073)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Svjatoslav II. </a:t>
            </a:r>
            <a:r>
              <a:rPr lang="cs-CZ" sz="2200" dirty="0" err="1"/>
              <a:t>Jaroslavič</a:t>
            </a:r>
            <a:r>
              <a:rPr lang="cs-CZ" sz="2200" dirty="0"/>
              <a:t> (1073 – 1076)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Vsevolod</a:t>
            </a:r>
            <a:r>
              <a:rPr lang="cs-CZ" sz="2200" dirty="0"/>
              <a:t> I. </a:t>
            </a:r>
            <a:r>
              <a:rPr lang="cs-CZ" sz="2200" dirty="0" err="1"/>
              <a:t>Jaroslavič</a:t>
            </a:r>
            <a:r>
              <a:rPr lang="cs-CZ" sz="2200" dirty="0"/>
              <a:t> (1076 – 1077)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Izjaslav</a:t>
            </a:r>
            <a:r>
              <a:rPr lang="cs-CZ" sz="2200" dirty="0"/>
              <a:t> </a:t>
            </a:r>
            <a:r>
              <a:rPr lang="cs-CZ" sz="2200" dirty="0" err="1"/>
              <a:t>Jaroslavič</a:t>
            </a:r>
            <a:r>
              <a:rPr lang="cs-CZ" sz="2200" dirty="0"/>
              <a:t> (1077 – 1078)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Vsevolod</a:t>
            </a:r>
            <a:r>
              <a:rPr lang="cs-CZ" sz="2200" dirty="0"/>
              <a:t> I. </a:t>
            </a:r>
            <a:r>
              <a:rPr lang="cs-CZ" sz="2200" dirty="0" err="1"/>
              <a:t>Jaroslavič</a:t>
            </a:r>
            <a:r>
              <a:rPr lang="cs-CZ" sz="2200" dirty="0"/>
              <a:t> (1078 – 1093)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Svjatopolk</a:t>
            </a:r>
            <a:r>
              <a:rPr lang="cs-CZ" sz="2200" dirty="0"/>
              <a:t> II. (1093 – 1113)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b="1" dirty="0"/>
              <a:t>Vladimír II. </a:t>
            </a:r>
            <a:r>
              <a:rPr lang="cs-CZ" sz="2200" b="1" dirty="0" err="1"/>
              <a:t>Monomach</a:t>
            </a:r>
            <a:r>
              <a:rPr lang="cs-CZ" sz="2200" b="1" dirty="0"/>
              <a:t> (1113 – 1125)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7153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452</TotalTime>
  <Words>732</Words>
  <Application>Microsoft Office PowerPoint</Application>
  <PresentationFormat>Širokoúhlá obrazovka</PresentationFormat>
  <Paragraphs>151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Tw Cen MT</vt:lpstr>
      <vt:lpstr>Tw Cen MT Condensed</vt:lpstr>
      <vt:lpstr>Wingdings</vt:lpstr>
      <vt:lpstr>Wingdings 3</vt:lpstr>
      <vt:lpstr>Integrál</vt:lpstr>
      <vt:lpstr>Kyjevská Rus a Byzantská říše</vt:lpstr>
      <vt:lpstr>Obsah:</vt:lpstr>
      <vt:lpstr>Byzantská říše – základní údaje </vt:lpstr>
      <vt:lpstr>Byzantská říše – historický vývoj </vt:lpstr>
      <vt:lpstr>Byzantská říše – historický vývoj </vt:lpstr>
      <vt:lpstr>Byzantská říše – historický vývoj </vt:lpstr>
      <vt:lpstr>Byzantská říše – historický vývoj </vt:lpstr>
      <vt:lpstr>Kyjevská Rus – základní informace </vt:lpstr>
      <vt:lpstr>Kyjevská Rus – přehled panovníků</vt:lpstr>
      <vt:lpstr>Kyjevská Rus – vznik </vt:lpstr>
      <vt:lpstr>Kyjevská Rus – vývoj</vt:lpstr>
      <vt:lpstr>Kyjevská Rus – vývoj</vt:lpstr>
      <vt:lpstr>Kyjevská Rus – vývoj</vt:lpstr>
      <vt:lpstr>Kyjevská Rus – vývoj</vt:lpstr>
      <vt:lpstr>Kyjevská Rus – rozpad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 a Byzantská říše</dc:title>
  <dc:creator>Romana Kadlecová</dc:creator>
  <cp:lastModifiedBy>Romana Kadlecová</cp:lastModifiedBy>
  <cp:revision>37</cp:revision>
  <dcterms:created xsi:type="dcterms:W3CDTF">2016-03-02T20:31:35Z</dcterms:created>
  <dcterms:modified xsi:type="dcterms:W3CDTF">2016-03-03T23:10:11Z</dcterms:modified>
</cp:coreProperties>
</file>