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1" r:id="rId4"/>
    <p:sldId id="265" r:id="rId5"/>
    <p:sldId id="262" r:id="rId6"/>
    <p:sldId id="263" r:id="rId7"/>
    <p:sldId id="259" r:id="rId8"/>
    <p:sldId id="257" r:id="rId9"/>
    <p:sldId id="260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1EF8-9733-47CE-B97C-DA87CE7DEAE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9387F-3CE9-4B3A-A079-C101AA2C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8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387F-3CE9-4B3A-A079-C101AA2C4C6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3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FB8CFB-2388-4C8F-A465-A62B1CC1B33B}" type="datetimeFigureOut">
              <a:rPr lang="cs-CZ" smtClean="0"/>
              <a:pPr/>
              <a:t>16.3.2016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25D279-28CB-4C93-8D17-B440A4FB4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jiny.cz/rusko/formovani-noveho-statu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smtClean="0"/>
              <a:t>Moskevská Rus, </a:t>
            </a:r>
            <a:r>
              <a:rPr lang="cs-CZ" sz="5400" b="1" dirty="0" err="1" smtClean="0"/>
              <a:t>PŘEDChŮDCI</a:t>
            </a:r>
            <a:r>
              <a:rPr lang="cs-CZ" sz="5400" b="1" dirty="0" smtClean="0"/>
              <a:t> IVANA IV,  DĚTSTVÍ Ivana IV. 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7824" y="6093296"/>
            <a:ext cx="6040760" cy="57606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Božena Dostálová, 447952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Ivan IV. Hrozný</a:t>
            </a:r>
            <a:endParaRPr lang="cs-CZ" b="1" dirty="0"/>
          </a:p>
        </p:txBody>
      </p:sp>
      <p:pic>
        <p:nvPicPr>
          <p:cNvPr id="6" name="Zástupný symbol pro obsah 5" descr="ivan_terrible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7488832" cy="5174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Expanze – 16. století až 18. století</a:t>
            </a:r>
            <a:endParaRPr lang="cs-CZ" b="1" dirty="0"/>
          </a:p>
        </p:txBody>
      </p:sp>
      <p:pic>
        <p:nvPicPr>
          <p:cNvPr id="4" name="Zástupný symbol pro obsah 3" descr="Russian_Tsardom_1500_to_170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851" y="2132856"/>
            <a:ext cx="8452324" cy="3313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2880320" cy="1143000"/>
          </a:xfrm>
        </p:spPr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ŠVANKMAJER, Milan. </a:t>
            </a:r>
            <a:r>
              <a:rPr lang="cs-CZ" i="1" dirty="0"/>
              <a:t>Dějiny Ruska</a:t>
            </a:r>
            <a:r>
              <a:rPr lang="cs-CZ" dirty="0"/>
              <a:t>. </a:t>
            </a:r>
            <a:r>
              <a:rPr lang="cs-CZ" dirty="0" smtClean="0"/>
              <a:t>5. </a:t>
            </a:r>
            <a:r>
              <a:rPr lang="cs-CZ" dirty="0" err="1"/>
              <a:t>rozšíř</a:t>
            </a:r>
            <a:r>
              <a:rPr lang="cs-CZ" dirty="0"/>
              <a:t>. </a:t>
            </a:r>
            <a:r>
              <a:rPr lang="cs-CZ" dirty="0" err="1"/>
              <a:t>vyd</a:t>
            </a:r>
            <a:r>
              <a:rPr lang="cs-CZ" dirty="0"/>
              <a:t>. Praha: Lidové noviny, 2004</a:t>
            </a:r>
            <a:r>
              <a:rPr lang="cs-CZ" dirty="0" smtClean="0"/>
              <a:t>. 39 - 47s. ISBN</a:t>
            </a:r>
            <a:r>
              <a:rPr lang="cs-CZ" dirty="0"/>
              <a:t> 8071066583</a:t>
            </a:r>
            <a:r>
              <a:rPr lang="cs-CZ" dirty="0" smtClean="0"/>
              <a:t>.</a:t>
            </a:r>
          </a:p>
          <a:p>
            <a:r>
              <a:rPr lang="cs-CZ" dirty="0" smtClean="0"/>
              <a:t>Kapesní atlas světových dějin. </a:t>
            </a:r>
            <a:r>
              <a:rPr lang="cs-CZ" dirty="0" err="1" smtClean="0"/>
              <a:t>Edited</a:t>
            </a:r>
            <a:r>
              <a:rPr lang="cs-CZ" dirty="0" smtClean="0"/>
              <a:t> by Jindřich Švestka - Petr </a:t>
            </a:r>
            <a:r>
              <a:rPr lang="cs-CZ" dirty="0" err="1" smtClean="0"/>
              <a:t>Cafourek</a:t>
            </a:r>
            <a:r>
              <a:rPr lang="cs-CZ" dirty="0" smtClean="0"/>
              <a:t>. 2. </a:t>
            </a:r>
            <a:r>
              <a:rPr lang="cs-CZ" dirty="0" err="1" smtClean="0"/>
              <a:t>vyd</a:t>
            </a:r>
            <a:r>
              <a:rPr lang="cs-CZ" dirty="0" smtClean="0"/>
              <a:t>. Praha: Geodetický a kartografický podnik, 1989. 172, 69 s. ISBN 80-7011-011-2. </a:t>
            </a:r>
          </a:p>
          <a:p>
            <a:r>
              <a:rPr lang="cs-CZ" dirty="0" smtClean="0"/>
              <a:t>Pečenka M., Litera B.. Dějiny Ruska v datech. 2. </a:t>
            </a:r>
            <a:r>
              <a:rPr lang="cs-CZ" dirty="0" err="1" smtClean="0"/>
              <a:t>vyd</a:t>
            </a:r>
            <a:r>
              <a:rPr lang="cs-CZ" dirty="0" smtClean="0"/>
              <a:t>. Praha: Dokořán, 2014. 37 s. ISBN978-80-7363-600-5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dejiny.cz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rusko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formovani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noveho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statu.html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/>
              <a:t>Děkuji za pozornost!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Konec 14. století – Rus stále rozdělena</a:t>
            </a:r>
          </a:p>
          <a:p>
            <a:r>
              <a:rPr lang="cs-CZ" sz="3600" dirty="0" smtClean="0"/>
              <a:t> Knížectví Rostovské, Tverské, Rjazaňské, </a:t>
            </a:r>
            <a:r>
              <a:rPr lang="cs-CZ" sz="3600" dirty="0" err="1" smtClean="0"/>
              <a:t>Jaroslavské</a:t>
            </a:r>
            <a:r>
              <a:rPr lang="cs-CZ" sz="3600" dirty="0" smtClean="0"/>
              <a:t>, Moskevské a městské republiky Veliký </a:t>
            </a:r>
            <a:r>
              <a:rPr lang="cs-CZ" sz="3600" dirty="0" err="1" smtClean="0"/>
              <a:t>Novogrod</a:t>
            </a:r>
            <a:r>
              <a:rPr lang="cs-CZ" sz="3600" dirty="0" smtClean="0"/>
              <a:t> a Pskov</a:t>
            </a:r>
          </a:p>
          <a:p>
            <a:r>
              <a:rPr lang="cs-CZ" sz="3600" dirty="0" smtClean="0"/>
              <a:t>15. – 1. polovina 16. století – snaha o podmanění okolních knížectví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Konec 15. století – </a:t>
            </a:r>
            <a:r>
              <a:rPr lang="cs-CZ" dirty="0" smtClean="0"/>
              <a:t>sjednocování Rusi, postupné </a:t>
            </a:r>
            <a:r>
              <a:rPr lang="cs-CZ" dirty="0" smtClean="0"/>
              <a:t>připojování okolních knížectví</a:t>
            </a:r>
          </a:p>
          <a:p>
            <a:r>
              <a:rPr lang="cs-CZ" dirty="0" smtClean="0"/>
              <a:t>Vláda </a:t>
            </a:r>
            <a:r>
              <a:rPr lang="cs-CZ" dirty="0" err="1" smtClean="0"/>
              <a:t>Vasilije</a:t>
            </a:r>
            <a:r>
              <a:rPr lang="cs-CZ" dirty="0" smtClean="0"/>
              <a:t> I. (1389 – 1425), </a:t>
            </a:r>
            <a:r>
              <a:rPr lang="cs-CZ" dirty="0" err="1" smtClean="0"/>
              <a:t>Vasilije</a:t>
            </a:r>
            <a:r>
              <a:rPr lang="cs-CZ" dirty="0" smtClean="0"/>
              <a:t> II. Temného (1425 – 1462),  Ivana III. (1462 – 1505) a </a:t>
            </a:r>
            <a:r>
              <a:rPr lang="cs-CZ" dirty="0" err="1" smtClean="0"/>
              <a:t>Vasilije</a:t>
            </a:r>
            <a:r>
              <a:rPr lang="cs-CZ" dirty="0" smtClean="0"/>
              <a:t> III. (1505 – 1533) - otec Ivana IV. Hrozného</a:t>
            </a:r>
          </a:p>
          <a:p>
            <a:r>
              <a:rPr lang="cs-CZ" dirty="0" smtClean="0"/>
              <a:t>Odmítnutí zaplatit daň</a:t>
            </a:r>
          </a:p>
          <a:p>
            <a:r>
              <a:rPr lang="cs-CZ" dirty="0" smtClean="0"/>
              <a:t>Smrt </a:t>
            </a:r>
            <a:r>
              <a:rPr lang="cs-CZ" dirty="0" err="1" smtClean="0"/>
              <a:t>Achmata</a:t>
            </a:r>
            <a:endParaRPr lang="cs-CZ" dirty="0" smtClean="0"/>
          </a:p>
          <a:p>
            <a:r>
              <a:rPr lang="cs-CZ" dirty="0" smtClean="0"/>
              <a:t>Konec tatarské nadvlády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Expanze</a:t>
            </a:r>
            <a:endParaRPr lang="cs-CZ" b="1" dirty="0"/>
          </a:p>
        </p:txBody>
      </p:sp>
      <p:pic>
        <p:nvPicPr>
          <p:cNvPr id="4" name="Zástupný symbol pro obsah 3" descr="Muscovy_1390_152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256584" cy="5077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Ivan III. </a:t>
            </a:r>
            <a:r>
              <a:rPr lang="cs-CZ" dirty="0" smtClean="0"/>
              <a:t>– první car (1462 – 1505)</a:t>
            </a:r>
            <a:endParaRPr lang="cs-CZ" dirty="0"/>
          </a:p>
        </p:txBody>
      </p:sp>
      <p:pic>
        <p:nvPicPr>
          <p:cNvPr id="4" name="Zástupný symbol pro obsah 3" descr="Ivan_III_of_Russ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3989413" cy="5139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Vasilij</a:t>
            </a:r>
            <a:r>
              <a:rPr lang="cs-CZ" b="1" dirty="0" smtClean="0"/>
              <a:t> III. </a:t>
            </a:r>
            <a:r>
              <a:rPr lang="cs-CZ" dirty="0" smtClean="0"/>
              <a:t>(1505 – 1533)</a:t>
            </a:r>
            <a:endParaRPr lang="cs-CZ" dirty="0"/>
          </a:p>
        </p:txBody>
      </p:sp>
      <p:pic>
        <p:nvPicPr>
          <p:cNvPr id="4" name="Zástupný symbol pro obsah 3" descr="Vasilii_II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3888432" cy="5047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Moskevská Rus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13. a 14. století – odlišný a zpomalený vývoj, žádné kontakty s Evropou</a:t>
            </a:r>
          </a:p>
          <a:p>
            <a:r>
              <a:rPr lang="cs-CZ" dirty="0" smtClean="0"/>
              <a:t>Pád Tatarů – snaha obnovení</a:t>
            </a:r>
          </a:p>
          <a:p>
            <a:r>
              <a:rPr lang="cs-CZ" dirty="0" smtClean="0"/>
              <a:t>V Evropě renesance, kulturní rozkvět X v Rusku snaha o územní expanzi</a:t>
            </a:r>
          </a:p>
          <a:p>
            <a:r>
              <a:rPr lang="cs-CZ" dirty="0" smtClean="0"/>
              <a:t>Prohlubování rozdílů mezi Evropou a Ruskem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Ivana IV. Hrozného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Otec </a:t>
            </a:r>
            <a:r>
              <a:rPr lang="cs-CZ" dirty="0" err="1" smtClean="0"/>
              <a:t>Vasilij</a:t>
            </a:r>
            <a:r>
              <a:rPr lang="cs-CZ" dirty="0" smtClean="0"/>
              <a:t> III., matka Jelena </a:t>
            </a:r>
            <a:r>
              <a:rPr lang="cs-CZ" dirty="0" err="1" smtClean="0"/>
              <a:t>Glinská</a:t>
            </a:r>
            <a:endParaRPr lang="cs-CZ" dirty="0" smtClean="0"/>
          </a:p>
          <a:p>
            <a:r>
              <a:rPr lang="cs-CZ" dirty="0" smtClean="0"/>
              <a:t>Narozen – 25. srpna 1530</a:t>
            </a:r>
          </a:p>
          <a:p>
            <a:r>
              <a:rPr lang="cs-CZ" dirty="0" smtClean="0"/>
              <a:t>Tříletý Ivan IV. </a:t>
            </a:r>
            <a:r>
              <a:rPr lang="cs-CZ" dirty="0"/>
              <a:t>n</a:t>
            </a:r>
            <a:r>
              <a:rPr lang="cs-CZ" dirty="0" smtClean="0"/>
              <a:t>a trůn – vláda bojarů a knížecích rodů</a:t>
            </a:r>
          </a:p>
          <a:p>
            <a:r>
              <a:rPr lang="cs-CZ" dirty="0" smtClean="0"/>
              <a:t>V době Ivanovy nezletilosti – mnoho spiknutí (soupeření rodů </a:t>
            </a:r>
            <a:r>
              <a:rPr lang="cs-CZ" dirty="0" err="1" smtClean="0"/>
              <a:t>Šujských</a:t>
            </a:r>
            <a:r>
              <a:rPr lang="cs-CZ" dirty="0" smtClean="0"/>
              <a:t> a </a:t>
            </a:r>
            <a:r>
              <a:rPr lang="cs-CZ" dirty="0" err="1" smtClean="0"/>
              <a:t>Bělských</a:t>
            </a:r>
            <a:r>
              <a:rPr lang="cs-CZ" dirty="0" smtClean="0"/>
              <a:t>)</a:t>
            </a:r>
          </a:p>
          <a:p>
            <a:r>
              <a:rPr lang="cs-CZ" dirty="0"/>
              <a:t>B</a:t>
            </a:r>
            <a:r>
              <a:rPr lang="cs-CZ" dirty="0" smtClean="0"/>
              <a:t>yl svědkem brutality těchto bojů – vliv na jeho vládu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Ivana IV. Hrozného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1547 – prohlásil se za cara, ujímá se vlády</a:t>
            </a:r>
          </a:p>
          <a:p>
            <a:r>
              <a:rPr lang="cs-CZ" dirty="0" smtClean="0"/>
              <a:t>„car pravdy“ (zákona)</a:t>
            </a:r>
          </a:p>
          <a:p>
            <a:r>
              <a:rPr lang="cs-CZ" dirty="0" smtClean="0"/>
              <a:t>Snaha napravit dřívější nepokoje</a:t>
            </a:r>
          </a:p>
          <a:p>
            <a:r>
              <a:rPr lang="cs-CZ" dirty="0" smtClean="0"/>
              <a:t>1550 – úprava zastaralého </a:t>
            </a:r>
            <a:r>
              <a:rPr lang="cs-CZ" dirty="0" err="1" smtClean="0"/>
              <a:t>Suděbniku</a:t>
            </a:r>
            <a:endParaRPr lang="cs-CZ" dirty="0" smtClean="0"/>
          </a:p>
          <a:p>
            <a:r>
              <a:rPr lang="cs-CZ" dirty="0" smtClean="0"/>
              <a:t>1551 – církevní soubor (sněm) – reformy v církvi</a:t>
            </a:r>
          </a:p>
          <a:p>
            <a:r>
              <a:rPr lang="cs-CZ" dirty="0" smtClean="0"/>
              <a:t>Vybraná </a:t>
            </a:r>
            <a:r>
              <a:rPr lang="cs-CZ" dirty="0" smtClean="0"/>
              <a:t>rada</a:t>
            </a:r>
            <a:endParaRPr lang="cs-CZ" dirty="0" smtClean="0"/>
          </a:p>
          <a:p>
            <a:r>
              <a:rPr lang="cs-CZ" dirty="0" smtClean="0"/>
              <a:t>1552 – pod jeho vedením dobyta Kazaň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380</TotalTime>
  <Words>309</Words>
  <Application>Microsoft Office PowerPoint</Application>
  <PresentationFormat>On-screen Show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Medián</vt:lpstr>
      <vt:lpstr>Moskevská Rus, PŘEDChŮDCI IVANA IV,  DĚTSTVÍ Ivana IV. </vt:lpstr>
      <vt:lpstr>Vznik</vt:lpstr>
      <vt:lpstr>Vznik</vt:lpstr>
      <vt:lpstr>Expanze</vt:lpstr>
      <vt:lpstr>Ivan III. – první car (1462 – 1505)</vt:lpstr>
      <vt:lpstr>Vasilij III. (1505 – 1533)</vt:lpstr>
      <vt:lpstr>Moskevská Rus</vt:lpstr>
      <vt:lpstr>Dětství Ivana IV. Hrozného</vt:lpstr>
      <vt:lpstr>Dětství Ivana IV. Hrozného</vt:lpstr>
      <vt:lpstr>Ivan IV. Hrozný</vt:lpstr>
      <vt:lpstr>Expanze – 16. století až 18. století</vt:lpstr>
      <vt:lpstr>Zdroje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Moskevská Rus</dc:title>
  <dc:creator>Nicol</dc:creator>
  <cp:lastModifiedBy>Bozena Dostalova</cp:lastModifiedBy>
  <cp:revision>41</cp:revision>
  <dcterms:created xsi:type="dcterms:W3CDTF">2016-03-13T11:21:45Z</dcterms:created>
  <dcterms:modified xsi:type="dcterms:W3CDTF">2016-03-16T08:21:55Z</dcterms:modified>
</cp:coreProperties>
</file>