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1" r:id="rId14"/>
    <p:sldId id="272" r:id="rId15"/>
    <p:sldId id="273" r:id="rId16"/>
    <p:sldId id="274" r:id="rId17"/>
    <p:sldId id="276" r:id="rId18"/>
    <p:sldId id="275" r:id="rId19"/>
    <p:sldId id="277" r:id="rId20"/>
    <p:sldId id="280" r:id="rId21"/>
    <p:sldId id="279" r:id="rId22"/>
    <p:sldId id="282" r:id="rId23"/>
    <p:sldId id="281" r:id="rId24"/>
    <p:sldId id="284" r:id="rId25"/>
    <p:sldId id="285" r:id="rId26"/>
    <p:sldId id="286" r:id="rId27"/>
    <p:sldId id="287" r:id="rId28"/>
    <p:sldId id="291" r:id="rId29"/>
    <p:sldId id="293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05E-36A6-49DC-B20D-1325FEECB27C}" type="datetimeFigureOut">
              <a:rPr lang="cs-CZ" smtClean="0"/>
              <a:t>21. 4. 2016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B8-82D1-4CBE-B0CA-043048D7AF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09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05E-36A6-49DC-B20D-1325FEECB27C}" type="datetimeFigureOut">
              <a:rPr lang="cs-CZ" smtClean="0"/>
              <a:t>21. 4. 2016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B8-82D1-4CBE-B0CA-043048D7AF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89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05E-36A6-49DC-B20D-1325FEECB27C}" type="datetimeFigureOut">
              <a:rPr lang="cs-CZ" smtClean="0"/>
              <a:t>21. 4. 2016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B8-82D1-4CBE-B0CA-043048D7AF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84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05E-36A6-49DC-B20D-1325FEECB27C}" type="datetimeFigureOut">
              <a:rPr lang="cs-CZ" smtClean="0"/>
              <a:t>21. 4. 2016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B8-82D1-4CBE-B0CA-043048D7AF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40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05E-36A6-49DC-B20D-1325FEECB27C}" type="datetimeFigureOut">
              <a:rPr lang="cs-CZ" smtClean="0"/>
              <a:t>21. 4. 2016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B8-82D1-4CBE-B0CA-043048D7AF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00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05E-36A6-49DC-B20D-1325FEECB27C}" type="datetimeFigureOut">
              <a:rPr lang="cs-CZ" smtClean="0"/>
              <a:t>21. 4. 2016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B8-82D1-4CBE-B0CA-043048D7AF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08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05E-36A6-49DC-B20D-1325FEECB27C}" type="datetimeFigureOut">
              <a:rPr lang="cs-CZ" smtClean="0"/>
              <a:t>21. 4. 2016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B8-82D1-4CBE-B0CA-043048D7AF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48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05E-36A6-49DC-B20D-1325FEECB27C}" type="datetimeFigureOut">
              <a:rPr lang="cs-CZ" smtClean="0"/>
              <a:t>21. 4. 2016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B8-82D1-4CBE-B0CA-043048D7AF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16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05E-36A6-49DC-B20D-1325FEECB27C}" type="datetimeFigureOut">
              <a:rPr lang="cs-CZ" smtClean="0"/>
              <a:t>21. 4. 2016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B8-82D1-4CBE-B0CA-043048D7AF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66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05E-36A6-49DC-B20D-1325FEECB27C}" type="datetimeFigureOut">
              <a:rPr lang="cs-CZ" smtClean="0"/>
              <a:t>21. 4. 2016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B8-82D1-4CBE-B0CA-043048D7AF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6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A05E-36A6-49DC-B20D-1325FEECB27C}" type="datetimeFigureOut">
              <a:rPr lang="cs-CZ" smtClean="0"/>
              <a:t>21. 4. 2016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B8-82D1-4CBE-B0CA-043048D7AF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25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10000"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1A05E-36A6-49DC-B20D-1325FEECB27C}" type="datetimeFigureOut">
              <a:rPr lang="cs-CZ" smtClean="0"/>
              <a:t>21. 4. 2016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650B8-82D1-4CBE-B0CA-043048D7AF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1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ruha.svetova.cz/clanky/1944/" TargetMode="External"/><Relationship Id="rId2" Type="http://schemas.openxmlformats.org/officeDocument/2006/relationships/hyperlink" Target="https://cs.wikipedia.org/wiki/Velk%C3%A1_vlasteneck%C3%A1_v%C3%A1lka_%28pojem%2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mpas.estranky.cz/clanky/ucebnice-dejepisu/2.-svetova-valka-ii.cast-1941-1943-napadeni-sssr-a-usa-obrat-ve-valce-petr-daubne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09926" y="542925"/>
            <a:ext cx="9144000" cy="2387600"/>
          </a:xfrm>
        </p:spPr>
        <p:txBody>
          <a:bodyPr/>
          <a:lstStyle/>
          <a:p>
            <a:r>
              <a:rPr lang="cs-CZ" dirty="0">
                <a:latin typeface="Impact" panose="020B0806030902050204" pitchFamily="34" charset="0"/>
                <a:cs typeface="Aharoni" panose="02010803020104030203" pitchFamily="2" charset="-79"/>
              </a:rPr>
              <a:t>RUSKO VE DRUHÉ SVĚTOVÉ VÁLCE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48000" y="3444875"/>
            <a:ext cx="9144000" cy="1655762"/>
          </a:xfrm>
        </p:spPr>
        <p:txBody>
          <a:bodyPr/>
          <a:lstStyle/>
          <a:p>
            <a:r>
              <a:rPr lang="cs-CZ" b="1" dirty="0"/>
              <a:t>MICHAL GRABOVSKÝ</a:t>
            </a:r>
          </a:p>
        </p:txBody>
      </p:sp>
    </p:spTree>
    <p:extLst>
      <p:ext uri="{BB962C8B-B14F-4D97-AF65-F5344CB8AC3E}">
        <p14:creationId xmlns:p14="http://schemas.microsoft.com/office/powerpoint/2010/main" val="25869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21867" y="241519"/>
            <a:ext cx="6570133" cy="1159099"/>
          </a:xfrm>
        </p:spPr>
        <p:txBody>
          <a:bodyPr/>
          <a:lstStyle/>
          <a:p>
            <a:r>
              <a:rPr lang="cs-CZ" dirty="0">
                <a:latin typeface="Impact" pitchFamily="34" charset="0"/>
              </a:rPr>
              <a:t>VELKÁ VLASTENECKÁ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3468" y="2111695"/>
            <a:ext cx="6130372" cy="3719015"/>
          </a:xfrm>
        </p:spPr>
        <p:txBody>
          <a:bodyPr/>
          <a:lstStyle/>
          <a:p>
            <a:r>
              <a:rPr lang="cs-CZ" dirty="0" smtClean="0">
                <a:latin typeface="Impact" pitchFamily="34" charset="0"/>
              </a:rPr>
              <a:t>„OPERACE BARBAROSA“</a:t>
            </a:r>
          </a:p>
          <a:p>
            <a:pPr marL="0" indent="0">
              <a:buNone/>
            </a:pPr>
            <a:r>
              <a:rPr lang="cs-CZ" dirty="0" smtClean="0">
                <a:latin typeface="Impact" pitchFamily="34" charset="0"/>
              </a:rPr>
              <a:t>K NACISTICKÉMU NĚMECKU SE V ÚTOKU NA SSSR PŘIDALO 23. ČERVNA 1941 SLOVENSKO, O 4 DNY POZDĚJI TAKÉ MAĎARSKO, 4. ČERVENCE RUMUNSKO A V SRPNU I ITÁLIE.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571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4055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7905" y="218941"/>
            <a:ext cx="7528774" cy="1159099"/>
          </a:xfrm>
        </p:spPr>
        <p:txBody>
          <a:bodyPr/>
          <a:lstStyle/>
          <a:p>
            <a:r>
              <a:rPr lang="cs-CZ" dirty="0">
                <a:latin typeface="Impact" pitchFamily="34" charset="0"/>
              </a:rPr>
              <a:t>VELKÁ VLASTENECKÁ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2097" y="1424786"/>
            <a:ext cx="8409903" cy="3655214"/>
          </a:xfrm>
        </p:spPr>
        <p:txBody>
          <a:bodyPr/>
          <a:lstStyle/>
          <a:p>
            <a:r>
              <a:rPr lang="cs-CZ" dirty="0" smtClean="0">
                <a:latin typeface="Impact" pitchFamily="34" charset="0"/>
              </a:rPr>
              <a:t>8. ZÁŘÍ 1941 NĚMCI OBLEHLI LENINGRAD A TOTO OBLEŽENÍ TRVALO DO 27. LEDNA 1944. PŘI OBLEŽENÍ ZAHYNULO PŘIBLIŽNĚ 649 000 CIVILISTŮ A 3 436 066 VOJÁKŮ RUDÉ ARMÁDY.</a:t>
            </a:r>
          </a:p>
          <a:p>
            <a:endParaRPr lang="cs-CZ" dirty="0">
              <a:latin typeface="Impact" pitchFamily="34" charset="0"/>
            </a:endParaRPr>
          </a:p>
          <a:p>
            <a:r>
              <a:rPr lang="cs-CZ" dirty="0" smtClean="0">
                <a:latin typeface="Impact" pitchFamily="34" charset="0"/>
              </a:rPr>
              <a:t>VĚTŠINA LIDÍ ZEMŘELA V DŮSLEDKU UMRZNUTÍ NEBO VYHLADOVĚNÍ, PROTOŽE NĚMCI ODŘÍZLI TÉMĚŘ DOKONALE MĚSTO OD ZÁSOBOVÁNÍ NA SKORO 900 DNŮ.</a:t>
            </a:r>
          </a:p>
          <a:p>
            <a:endParaRPr lang="cs-CZ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8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16800" y="971189"/>
            <a:ext cx="3905956" cy="1325563"/>
          </a:xfrm>
        </p:spPr>
        <p:txBody>
          <a:bodyPr/>
          <a:lstStyle/>
          <a:p>
            <a:r>
              <a:rPr lang="cs-CZ" dirty="0" smtClean="0">
                <a:latin typeface="Impact" pitchFamily="34" charset="0"/>
              </a:rPr>
              <a:t>LENINGRAD</a:t>
            </a:r>
            <a:endParaRPr lang="cs-CZ" dirty="0">
              <a:latin typeface="Impact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4" y="703272"/>
            <a:ext cx="6060881" cy="403806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39" y="2722303"/>
            <a:ext cx="6096259" cy="380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7905" y="218941"/>
            <a:ext cx="7528774" cy="1159099"/>
          </a:xfrm>
        </p:spPr>
        <p:txBody>
          <a:bodyPr/>
          <a:lstStyle/>
          <a:p>
            <a:r>
              <a:rPr lang="cs-CZ" dirty="0">
                <a:latin typeface="Impact" pitchFamily="34" charset="0"/>
              </a:rPr>
              <a:t>VELKÁ VLASTENECKÁ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2097" y="1718297"/>
            <a:ext cx="8409903" cy="5433214"/>
          </a:xfrm>
        </p:spPr>
        <p:txBody>
          <a:bodyPr/>
          <a:lstStyle/>
          <a:p>
            <a:r>
              <a:rPr lang="cs-CZ" dirty="0" smtClean="0">
                <a:latin typeface="Impact" pitchFamily="34" charset="0"/>
              </a:rPr>
              <a:t>2. ŘÍJNA 1941, ZAČÍNÁ BITVA O MOSKVU. BYLA TO POSLEDNÍ FÁZE OPERACE BARBAROSSA, KTERÁ PRO NACISTICKÉ NĚMECKO SKONČILA 7. LEDNA 1942 NEÚSPĚCHEM.</a:t>
            </a:r>
          </a:p>
          <a:p>
            <a:endParaRPr lang="cs-CZ" dirty="0" smtClean="0">
              <a:latin typeface="Impact" pitchFamily="34" charset="0"/>
            </a:endParaRPr>
          </a:p>
          <a:p>
            <a:r>
              <a:rPr lang="cs-CZ" dirty="0" smtClean="0">
                <a:latin typeface="Impact" pitchFamily="34" charset="0"/>
              </a:rPr>
              <a:t>NĚMCI SE MĚLI DOSTAT NEJBLÍŽE NA VZDÁLENOST 30 KM OD MOSKVY, ALE ŠPATNÉ KLIMATICKÉ PODMÍNKY (-30°C) A DLOUHODOBÉ PROBLÉMY SE ZÁSOBOVÁNÍM PŘISPĚLI K TOMU, ŽE NEUDRŽELI SVÉ POZICE .</a:t>
            </a:r>
          </a:p>
          <a:p>
            <a:endParaRPr lang="cs-CZ" dirty="0" smtClean="0">
              <a:latin typeface="Impact" pitchFamily="34" charset="0"/>
            </a:endParaRPr>
          </a:p>
          <a:p>
            <a:r>
              <a:rPr lang="cs-CZ" dirty="0" smtClean="0">
                <a:latin typeface="Impact" pitchFamily="34" charset="0"/>
              </a:rPr>
              <a:t>BYLA TO PRVNÍ PORÁŽKA NACISTICKÝCH VOJSK VŮBEC.</a:t>
            </a:r>
            <a:endParaRPr lang="cs-CZ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3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8" y="111392"/>
            <a:ext cx="4289420" cy="661707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5"/>
          <a:stretch/>
        </p:blipFill>
        <p:spPr>
          <a:xfrm>
            <a:off x="4706077" y="585816"/>
            <a:ext cx="7316589" cy="566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3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7905" y="193183"/>
            <a:ext cx="7528774" cy="1159099"/>
          </a:xfrm>
        </p:spPr>
        <p:txBody>
          <a:bodyPr/>
          <a:lstStyle/>
          <a:p>
            <a:r>
              <a:rPr lang="cs-CZ" dirty="0">
                <a:latin typeface="Impact" pitchFamily="34" charset="0"/>
              </a:rPr>
              <a:t>VELKÁ VLASTENECKÁ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6721" y="1390919"/>
            <a:ext cx="8585279" cy="5467081"/>
          </a:xfrm>
        </p:spPr>
        <p:txBody>
          <a:bodyPr/>
          <a:lstStyle/>
          <a:p>
            <a:r>
              <a:rPr lang="cs-CZ" dirty="0" smtClean="0">
                <a:latin typeface="Impact" pitchFamily="34" charset="0"/>
              </a:rPr>
              <a:t>NA JAŘE ROKU 1942 OBNOVENY BOJE A NĚMECKÁ VOJSKA POSTOUPILA V ČERVNU K STALININGRADU – OBSAZENÍ KAVKAZE A KRYMU</a:t>
            </a:r>
          </a:p>
          <a:p>
            <a:r>
              <a:rPr lang="cs-CZ" dirty="0" smtClean="0">
                <a:latin typeface="Impact" pitchFamily="34" charset="0"/>
              </a:rPr>
              <a:t>21. SRPEN 1942 - 2. ÚNOR 1943 BITVA U STALINGRADU</a:t>
            </a:r>
          </a:p>
          <a:p>
            <a:r>
              <a:rPr lang="cs-CZ" dirty="0" smtClean="0">
                <a:latin typeface="Impact" pitchFamily="34" charset="0"/>
              </a:rPr>
              <a:t>BITVA BYLA SILNĚ POZNAMENÁNA OSOBNÍMI VSTUPY HITLERA</a:t>
            </a:r>
          </a:p>
          <a:p>
            <a:r>
              <a:rPr lang="cs-CZ" dirty="0" smtClean="0">
                <a:latin typeface="Impact" pitchFamily="34" charset="0"/>
              </a:rPr>
              <a:t>ÚPLNÉ ZNIČENÍ 6. ARMÁDY A ČÁSTI 4. TANKOVÉ DIVIZE</a:t>
            </a:r>
          </a:p>
          <a:p>
            <a:r>
              <a:rPr lang="cs-CZ" dirty="0" smtClean="0">
                <a:latin typeface="Impact" pitchFamily="34" charset="0"/>
              </a:rPr>
              <a:t>UVNITŘ KOTLE BYLO ZAJATO NA 90 000 VOJÁKŮ - Z TOHO SE PO KONCI VÁLKY DOČKALO PROPUŠTĚNÍ POUZE 6000 Z NICH</a:t>
            </a:r>
          </a:p>
          <a:p>
            <a:r>
              <a:rPr lang="cs-CZ" dirty="0" smtClean="0">
                <a:latin typeface="Impact" pitchFamily="34" charset="0"/>
              </a:rPr>
              <a:t>EVAKUACE PRŮMYSLU – </a:t>
            </a:r>
            <a:r>
              <a:rPr lang="cs-CZ" dirty="0"/>
              <a:t> </a:t>
            </a:r>
            <a:r>
              <a:rPr lang="cs-CZ" dirty="0" smtClean="0">
                <a:latin typeface="Impact" pitchFamily="34" charset="0"/>
              </a:rPr>
              <a:t>300 000 ŽELEZNIČNÍCH VAGÓNŮ, 1523 PODNIKŮ,  10 MIL. SPECIALISTŮ A DĚLNÍKŮ S RODINAMI</a:t>
            </a:r>
          </a:p>
          <a:p>
            <a:endParaRPr lang="cs-CZ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31876" y="4676860"/>
            <a:ext cx="3460124" cy="1325563"/>
          </a:xfrm>
        </p:spPr>
        <p:txBody>
          <a:bodyPr/>
          <a:lstStyle/>
          <a:p>
            <a:r>
              <a:rPr lang="cs-CZ" dirty="0" smtClean="0">
                <a:latin typeface="Impact" pitchFamily="34" charset="0"/>
              </a:rPr>
              <a:t>STALINGRAD</a:t>
            </a:r>
            <a:endParaRPr lang="cs-CZ" dirty="0">
              <a:latin typeface="Impact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29" y="1551608"/>
            <a:ext cx="7597422" cy="4957317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21" y="350573"/>
            <a:ext cx="5074267" cy="3668272"/>
          </a:xfrm>
        </p:spPr>
      </p:pic>
    </p:spTree>
    <p:extLst>
      <p:ext uri="{BB962C8B-B14F-4D97-AF65-F5344CB8AC3E}">
        <p14:creationId xmlns:p14="http://schemas.microsoft.com/office/powerpoint/2010/main" val="3989122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3379" y="193183"/>
            <a:ext cx="7528774" cy="1159099"/>
          </a:xfrm>
        </p:spPr>
        <p:txBody>
          <a:bodyPr/>
          <a:lstStyle/>
          <a:p>
            <a:r>
              <a:rPr lang="cs-CZ" dirty="0">
                <a:latin typeface="Impact" pitchFamily="34" charset="0"/>
              </a:rPr>
              <a:t>VELKÁ VLASTENECKÁ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4727" y="1718297"/>
            <a:ext cx="7697273" cy="5433214"/>
          </a:xfrm>
        </p:spPr>
        <p:txBody>
          <a:bodyPr/>
          <a:lstStyle/>
          <a:p>
            <a:r>
              <a:rPr lang="cs-CZ" dirty="0" smtClean="0">
                <a:latin typeface="Impact" pitchFamily="34" charset="0"/>
              </a:rPr>
              <a:t>5. ČERVENCE 1943 ZAHÁJILA NĚM. ARMÁDA OPERACI CITADEL A TAK ZAČALA BITVA V KURSKÉM OBLOUKU</a:t>
            </a:r>
          </a:p>
          <a:p>
            <a:r>
              <a:rPr lang="cs-CZ" dirty="0" smtClean="0">
                <a:latin typeface="Impact" pitchFamily="34" charset="0"/>
              </a:rPr>
              <a:t>NĚMCI CHTĚLI ZÍSKAT ZPĚT STRATEGICKO INICIATIVU NA VÝCHODNÍ FRONTĚ</a:t>
            </a:r>
          </a:p>
          <a:p>
            <a:r>
              <a:rPr lang="cs-CZ" dirty="0" smtClean="0">
                <a:latin typeface="Impact" pitchFamily="34" charset="0"/>
              </a:rPr>
              <a:t>VELKÁ NAIVITA A ODHODLANOST HITLERA, SSSR NEMOHLO BÝT PŘIPRAVENO LÉPE</a:t>
            </a:r>
          </a:p>
          <a:p>
            <a:r>
              <a:rPr lang="cs-CZ" dirty="0" smtClean="0">
                <a:latin typeface="Impact" pitchFamily="34" charset="0"/>
              </a:rPr>
              <a:t>NĚMECKO MĚLO NEDOSTATEK SIL A HITLER NEGATIVNĚ SVÝMI ROZHODNUTÍMI OVLIVŇOVAL PTŮBĚH BITVY</a:t>
            </a:r>
          </a:p>
          <a:p>
            <a:r>
              <a:rPr lang="cs-CZ" dirty="0" smtClean="0">
                <a:latin typeface="Impact" pitchFamily="34" charset="0"/>
              </a:rPr>
              <a:t>ZHRUBA 232 000 OBĚTÍ NA OBOU STRANÁCH</a:t>
            </a:r>
          </a:p>
          <a:p>
            <a:r>
              <a:rPr lang="cs-CZ" dirty="0" smtClean="0">
                <a:latin typeface="Impact" pitchFamily="34" charset="0"/>
              </a:rPr>
              <a:t>NEJVĚTŠÍ TANKOVÁ BITVA HISTORIE</a:t>
            </a:r>
          </a:p>
          <a:p>
            <a:endParaRPr lang="cs-CZ" dirty="0">
              <a:latin typeface="Impact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3"/>
            <a:ext cx="4402738" cy="65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84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4556" y="4728032"/>
            <a:ext cx="4199461" cy="1325563"/>
          </a:xfrm>
        </p:spPr>
        <p:txBody>
          <a:bodyPr/>
          <a:lstStyle/>
          <a:p>
            <a:r>
              <a:rPr lang="cs-CZ" dirty="0" smtClean="0">
                <a:latin typeface="Impact" pitchFamily="34" charset="0"/>
              </a:rPr>
              <a:t>BITVA U KURSKA</a:t>
            </a:r>
            <a:endParaRPr lang="cs-CZ" dirty="0">
              <a:latin typeface="Impact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7" y="2848701"/>
            <a:ext cx="6602167" cy="3783146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87" y="121945"/>
            <a:ext cx="6172391" cy="3934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3" y="239467"/>
            <a:ext cx="3907396" cy="241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9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7905" y="218941"/>
            <a:ext cx="7528774" cy="1159099"/>
          </a:xfrm>
        </p:spPr>
        <p:txBody>
          <a:bodyPr/>
          <a:lstStyle/>
          <a:p>
            <a:r>
              <a:rPr lang="cs-CZ" dirty="0">
                <a:latin typeface="Impact" pitchFamily="34" charset="0"/>
              </a:rPr>
              <a:t>VELKÁ VLASTENECKÁ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6721" y="1738649"/>
            <a:ext cx="8585279" cy="5467081"/>
          </a:xfrm>
        </p:spPr>
        <p:txBody>
          <a:bodyPr/>
          <a:lstStyle/>
          <a:p>
            <a:r>
              <a:rPr lang="cs-CZ" dirty="0" smtClean="0">
                <a:latin typeface="Impact" pitchFamily="34" charset="0"/>
              </a:rPr>
              <a:t>HITLER BYL NERVOZNÍ A OBÁVAL SE VYLODĚNÍ ANGLOAMERICKÝCH SIL NA SICÍLII, COŽ SE 10. ČERVENCE 1943 STALO</a:t>
            </a:r>
          </a:p>
          <a:p>
            <a:endParaRPr lang="cs-CZ" dirty="0" smtClean="0">
              <a:latin typeface="Impact" pitchFamily="34" charset="0"/>
            </a:endParaRPr>
          </a:p>
          <a:p>
            <a:r>
              <a:rPr lang="cs-CZ" dirty="0" smtClean="0">
                <a:latin typeface="Impact" pitchFamily="34" charset="0"/>
              </a:rPr>
              <a:t>12. ČERVENCE 1943 HITLER POVOLIL NASAZENÍ PĚŠÍCH ZÁLOH, ALE UŽ BYLO POZDĚ – SSSR ZAHÁJILO SVŮJ PROTIÚDER V OPERACI KUTUZOV</a:t>
            </a:r>
          </a:p>
          <a:p>
            <a:endParaRPr lang="cs-CZ" dirty="0" smtClean="0">
              <a:latin typeface="Impact" pitchFamily="34" charset="0"/>
            </a:endParaRPr>
          </a:p>
          <a:p>
            <a:r>
              <a:rPr lang="cs-CZ" dirty="0" smtClean="0">
                <a:latin typeface="Impact" pitchFamily="34" charset="0"/>
              </a:rPr>
              <a:t>SOVĚTI SVŮJ PROTIÚTOK V BITVĚ U KURSKA  ZASTAVILI </a:t>
            </a:r>
            <a:br>
              <a:rPr lang="cs-CZ" dirty="0" smtClean="0">
                <a:latin typeface="Impact" pitchFamily="34" charset="0"/>
              </a:rPr>
            </a:br>
            <a:r>
              <a:rPr lang="cs-CZ" dirty="0" smtClean="0">
                <a:latin typeface="Impact" pitchFamily="34" charset="0"/>
              </a:rPr>
              <a:t>23. SRPNA 1943</a:t>
            </a:r>
          </a:p>
          <a:p>
            <a:endParaRPr lang="cs-CZ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4" y="1734821"/>
            <a:ext cx="5383160" cy="34183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91839" y="516861"/>
            <a:ext cx="5221266" cy="1004691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Impact" panose="020B0806030902050204" pitchFamily="34" charset="0"/>
              </a:rPr>
              <a:t>SITUACE PŘED VÁLKOU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91839" y="1734821"/>
            <a:ext cx="5234795" cy="4324900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latin typeface="Impact" panose="020B0806030902050204" pitchFamily="34" charset="0"/>
              </a:rPr>
              <a:t>V ROCE 1927 SE J. V. STALIN MUSEL VYROVNAT S „OBILNÍ KRIZÍ“ A TO REPRESEMI, DOMOVNÍMI PROHLÍDKAMI A ZABAVOVÁNÍM OBILÍ</a:t>
            </a:r>
          </a:p>
          <a:p>
            <a:r>
              <a:rPr lang="cs-CZ" sz="2400" dirty="0">
                <a:latin typeface="Impact" panose="020B0806030902050204" pitchFamily="34" charset="0"/>
              </a:rPr>
              <a:t>ZAVEDENÍ TZV. „PĚTILETEK“ – ZVÝŠENÍ POČTU DĚLNÍKU (PŘES 8 MILIONŮ), KTEŘÍ BYLI DŘÍVE ROLNÍCI </a:t>
            </a:r>
          </a:p>
          <a:p>
            <a:r>
              <a:rPr lang="cs-CZ" sz="2400" dirty="0">
                <a:latin typeface="Impact" panose="020B0806030902050204" pitchFamily="34" charset="0"/>
              </a:rPr>
              <a:t>V PRŮBĚHU LET 1928 – 1940 BYLO VYBUDOVÁNO ASI 9 000 VELKÝCH PRŮMYSLOVÝCH ZÁVODŮ, ZMĚNILA SE STRUKTURA SOVĚTSKÉHO PRŮMYSLU A SOVĚTSKÝ SVAZ SE OSVOBOZOVAL ZE ZÁVISLOSTI NA ZAHRANIČNÍM TRHU</a:t>
            </a:r>
          </a:p>
          <a:p>
            <a:endParaRPr lang="cs-CZ" sz="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7905" y="218941"/>
            <a:ext cx="7528774" cy="1159099"/>
          </a:xfrm>
        </p:spPr>
        <p:txBody>
          <a:bodyPr/>
          <a:lstStyle/>
          <a:p>
            <a:r>
              <a:rPr lang="cs-CZ" dirty="0">
                <a:latin typeface="Impact" pitchFamily="34" charset="0"/>
              </a:rPr>
              <a:t>VELKÁ VLASTENECKÁ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45498" y="2002664"/>
            <a:ext cx="5330401" cy="4629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>
                <a:latin typeface="Impact" pitchFamily="34" charset="0"/>
              </a:rPr>
              <a:t>TEHERÁNSKÁ KONFERENCE  </a:t>
            </a:r>
          </a:p>
          <a:p>
            <a:pPr marL="0" indent="0" algn="ctr">
              <a:buNone/>
            </a:pPr>
            <a:endParaRPr lang="cs-CZ" dirty="0" smtClean="0">
              <a:latin typeface="Impact" pitchFamily="34" charset="0"/>
            </a:endParaRPr>
          </a:p>
          <a:p>
            <a:r>
              <a:rPr lang="cs-CZ" dirty="0" smtClean="0">
                <a:latin typeface="Impact" pitchFamily="34" charset="0"/>
              </a:rPr>
              <a:t> </a:t>
            </a:r>
            <a:r>
              <a:rPr lang="cs-CZ" sz="2400" dirty="0" smtClean="0">
                <a:latin typeface="Impact" pitchFamily="34" charset="0"/>
              </a:rPr>
              <a:t>28. LISTOPAD – 1. PROSINEC 1943</a:t>
            </a:r>
          </a:p>
          <a:p>
            <a:r>
              <a:rPr lang="cs-CZ" sz="2400" dirty="0" smtClean="0">
                <a:latin typeface="Impact" pitchFamily="34" charset="0"/>
              </a:rPr>
              <a:t>STALIN – ROOSEVELT- CHURCHILL</a:t>
            </a:r>
          </a:p>
          <a:p>
            <a:r>
              <a:rPr lang="cs-CZ" sz="2400" dirty="0" smtClean="0">
                <a:latin typeface="Impact" pitchFamily="34" charset="0"/>
              </a:rPr>
              <a:t>ROZHODNUTÍ O POVÁLEČNÉM STAVU VÝCHODNÍ A STŘEDNÍ EVROPY</a:t>
            </a:r>
          </a:p>
          <a:p>
            <a:r>
              <a:rPr lang="cs-CZ" sz="2400" dirty="0" smtClean="0">
                <a:latin typeface="Impact" pitchFamily="34" charset="0"/>
              </a:rPr>
              <a:t>DOHODA NA VYLODĚNÍ SPOJENCŮ V SEVERNÍ FRANCII</a:t>
            </a:r>
          </a:p>
          <a:p>
            <a:r>
              <a:rPr lang="cs-CZ" sz="2400" dirty="0" smtClean="0">
                <a:latin typeface="Impact" pitchFamily="34" charset="0"/>
              </a:rPr>
              <a:t>POLSKÁ OTÁZKA (HRANICE POLSKA)</a:t>
            </a:r>
          </a:p>
          <a:p>
            <a:pPr marL="0" indent="0">
              <a:buNone/>
            </a:pPr>
            <a:endParaRPr lang="cs-CZ" dirty="0" smtClean="0">
              <a:latin typeface="Impact" pitchFamily="34" charset="0"/>
            </a:endParaRPr>
          </a:p>
          <a:p>
            <a:pPr marL="0" indent="0">
              <a:buNone/>
            </a:pPr>
            <a:endParaRPr lang="cs-CZ" dirty="0">
              <a:latin typeface="Impact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160"/>
            <a:ext cx="6661106" cy="5010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93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7" b="39188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8812" y="206061"/>
            <a:ext cx="6362163" cy="1159099"/>
          </a:xfrm>
        </p:spPr>
        <p:txBody>
          <a:bodyPr/>
          <a:lstStyle/>
          <a:p>
            <a:r>
              <a:rPr lang="cs-CZ" dirty="0">
                <a:latin typeface="Impact" pitchFamily="34" charset="0"/>
              </a:rPr>
              <a:t>VELKÁ VLASTENECKÁ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79444" y="1558344"/>
            <a:ext cx="8100174" cy="5119353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latin typeface="Impact" pitchFamily="34" charset="0"/>
              </a:rPr>
              <a:t>LETNÍ OFENZÍVA SOVĚTSKÝCH VOJSK –</a:t>
            </a:r>
            <a:br>
              <a:rPr lang="cs-CZ" dirty="0" smtClean="0">
                <a:latin typeface="Impact" pitchFamily="34" charset="0"/>
              </a:rPr>
            </a:br>
            <a:r>
              <a:rPr lang="cs-CZ" dirty="0" smtClean="0">
                <a:latin typeface="Impact" pitchFamily="34" charset="0"/>
              </a:rPr>
              <a:t> OPERACE  BAGRADION</a:t>
            </a:r>
          </a:p>
          <a:p>
            <a:pPr marL="0" indent="0" algn="ctr">
              <a:buNone/>
            </a:pPr>
            <a:endParaRPr lang="cs-CZ" dirty="0" smtClean="0">
              <a:latin typeface="Impact" pitchFamily="34" charset="0"/>
            </a:endParaRPr>
          </a:p>
          <a:p>
            <a:r>
              <a:rPr lang="cs-CZ" sz="2400" dirty="0">
                <a:latin typeface="Impact" pitchFamily="34" charset="0"/>
              </a:rPr>
              <a:t>22.ČERVNA 1944 - 29. SRPNA 1944</a:t>
            </a:r>
          </a:p>
          <a:p>
            <a:r>
              <a:rPr lang="cs-CZ" sz="2400" dirty="0" smtClean="0">
                <a:latin typeface="Impact" pitchFamily="34" charset="0"/>
              </a:rPr>
              <a:t>PLÁN VYPRACOVAL ZEJMÉNA M. G. K. ŽUKOV</a:t>
            </a:r>
          </a:p>
          <a:p>
            <a:r>
              <a:rPr lang="cs-CZ" sz="2400" dirty="0" smtClean="0">
                <a:latin typeface="Impact" pitchFamily="34" charset="0"/>
              </a:rPr>
              <a:t>HLAVNÍ ÚDER PROVEDEN V BAŽINATÉM TERÉNU V BĚLORUSKU (NEJSLABŠÍ OBRANA), POTÉ V POBALTÍ A NASLEDNĚ BYLA ZAHÁJENA OFENZÍVA NA UKRAJNĚ</a:t>
            </a:r>
          </a:p>
          <a:p>
            <a:r>
              <a:rPr lang="cs-CZ" sz="2400" dirty="0" smtClean="0">
                <a:latin typeface="Impact" pitchFamily="34" charset="0"/>
              </a:rPr>
              <a:t>2,5 MILIONU BĚLORUSKÝCH A RUSKÝCH MUŽŮ, 150 000 PARTYZÁNŮ NA ÚZEMÍ BĚLORUSKA A LITVY </a:t>
            </a:r>
          </a:p>
          <a:p>
            <a:r>
              <a:rPr lang="cs-CZ" sz="2400" dirty="0" smtClean="0">
                <a:latin typeface="Impact" pitchFamily="34" charset="0"/>
              </a:rPr>
              <a:t>320 KM DLOUHÁ FRONTA</a:t>
            </a:r>
            <a:endParaRPr lang="cs-CZ" sz="24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1399" y="0"/>
            <a:ext cx="6362163" cy="1030310"/>
          </a:xfrm>
        </p:spPr>
        <p:txBody>
          <a:bodyPr/>
          <a:lstStyle/>
          <a:p>
            <a:r>
              <a:rPr lang="cs-CZ" dirty="0">
                <a:latin typeface="Impact" pitchFamily="34" charset="0"/>
              </a:rPr>
              <a:t>VELKÁ VLASTENECKÁ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36814" y="1295936"/>
            <a:ext cx="7955186" cy="5119353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latin typeface="Impact" pitchFamily="34" charset="0"/>
              </a:rPr>
              <a:t>LETNÍ OFENZÍVA SOVĚTSKÝCH VOJSK –</a:t>
            </a:r>
            <a:br>
              <a:rPr lang="cs-CZ" dirty="0" smtClean="0">
                <a:latin typeface="Impact" pitchFamily="34" charset="0"/>
              </a:rPr>
            </a:br>
            <a:r>
              <a:rPr lang="cs-CZ" dirty="0" smtClean="0">
                <a:latin typeface="Impact" pitchFamily="34" charset="0"/>
              </a:rPr>
              <a:t> OPERACE  BAGRADION</a:t>
            </a:r>
          </a:p>
          <a:p>
            <a:pPr marL="0" indent="0" algn="ctr">
              <a:buNone/>
            </a:pPr>
            <a:endParaRPr lang="cs-CZ" dirty="0" smtClean="0">
              <a:latin typeface="Impact" pitchFamily="34" charset="0"/>
            </a:endParaRPr>
          </a:p>
          <a:p>
            <a:r>
              <a:rPr lang="cs-CZ" sz="2400" dirty="0" smtClean="0">
                <a:latin typeface="Impact" pitchFamily="34" charset="0"/>
              </a:rPr>
              <a:t>PORÁŽKOU NĚMECKA SI SOVĚTI OTEVŘELI CESTU  NA BALKÁN, DO MAĎARSKA, POLSKA, VÝCH. PRUSKA A SLEZKA</a:t>
            </a:r>
          </a:p>
          <a:p>
            <a:r>
              <a:rPr lang="cs-CZ" sz="2400" dirty="0" smtClean="0">
                <a:latin typeface="Impact" pitchFamily="34" charset="0"/>
              </a:rPr>
              <a:t>NA NĚMECKÉ STRANĚ BYLO KOLEM 300 000  MRTVÝCH A </a:t>
            </a:r>
            <a:br>
              <a:rPr lang="cs-CZ" sz="2400" dirty="0" smtClean="0">
                <a:latin typeface="Impact" pitchFamily="34" charset="0"/>
              </a:rPr>
            </a:br>
            <a:r>
              <a:rPr lang="cs-CZ" sz="2400" dirty="0" smtClean="0">
                <a:latin typeface="Impact" pitchFamily="34" charset="0"/>
              </a:rPr>
              <a:t>AŽ 150 000 ZAJATÝCH VOJÁKŮ</a:t>
            </a:r>
          </a:p>
          <a:p>
            <a:r>
              <a:rPr lang="cs-CZ" sz="2400" dirty="0" smtClean="0">
                <a:latin typeface="Impact" pitchFamily="34" charset="0"/>
              </a:rPr>
              <a:t>17. ČERVENCE 1944 NECHAL STALIN V MOSKVĚ POCHODOVAT NĚMECKÉ ZAJATCE, VČETNĚ ASI 20 GENERÁLŮ A VYS. DŮSTOJNÍKŮ</a:t>
            </a:r>
          </a:p>
          <a:p>
            <a:r>
              <a:rPr lang="cs-CZ" sz="2400" dirty="0" smtClean="0">
                <a:latin typeface="Impact" pitchFamily="34" charset="0"/>
              </a:rPr>
              <a:t>V PRŮBĚHU 6 TÝDNŮ BOJŮ URAZILA RUDÁ ARMÁDA 600 KM, </a:t>
            </a:r>
            <a:br>
              <a:rPr lang="cs-CZ" sz="2400" dirty="0" smtClean="0">
                <a:latin typeface="Impact" pitchFamily="34" charset="0"/>
              </a:rPr>
            </a:br>
            <a:r>
              <a:rPr lang="cs-CZ" sz="2400" dirty="0" smtClean="0">
                <a:latin typeface="Impact" pitchFamily="34" charset="0"/>
              </a:rPr>
              <a:t>ASI 180 000 MRTVÝCH A 578 000 RANĚNÝCH</a:t>
            </a:r>
          </a:p>
          <a:p>
            <a:endParaRPr lang="cs-CZ" sz="2400" dirty="0">
              <a:latin typeface="Impact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523"/>
            <a:ext cx="4340179" cy="607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45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7905" y="218941"/>
            <a:ext cx="7528774" cy="1159099"/>
          </a:xfrm>
        </p:spPr>
        <p:txBody>
          <a:bodyPr/>
          <a:lstStyle/>
          <a:p>
            <a:r>
              <a:rPr lang="cs-CZ" dirty="0">
                <a:latin typeface="Impact" pitchFamily="34" charset="0"/>
              </a:rPr>
              <a:t>VELKÁ VLASTENECKÁ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6721" y="1854943"/>
            <a:ext cx="8585279" cy="4805165"/>
          </a:xfrm>
        </p:spPr>
        <p:txBody>
          <a:bodyPr/>
          <a:lstStyle/>
          <a:p>
            <a:r>
              <a:rPr lang="cs-CZ" dirty="0" smtClean="0">
                <a:latin typeface="Impact" pitchFamily="34" charset="0"/>
              </a:rPr>
              <a:t>V LETNÍ OFENZÍVĚ SE UKÁZALA ZVÝŠENÁ BOJESCHOPNOST A KVALITA RUSKÉ ARMÁDY, NASTAL ZLOM</a:t>
            </a:r>
          </a:p>
          <a:p>
            <a:endParaRPr lang="cs-CZ" dirty="0" smtClean="0">
              <a:latin typeface="Impact" pitchFamily="34" charset="0"/>
            </a:endParaRPr>
          </a:p>
          <a:p>
            <a:r>
              <a:rPr lang="cs-CZ" dirty="0" smtClean="0">
                <a:latin typeface="Impact" pitchFamily="34" charset="0"/>
              </a:rPr>
              <a:t>DOBYT DNĚPR A POTÉ KYJEV</a:t>
            </a:r>
          </a:p>
          <a:p>
            <a:endParaRPr lang="cs-CZ" dirty="0" smtClean="0">
              <a:latin typeface="Impact" pitchFamily="34" charset="0"/>
            </a:endParaRPr>
          </a:p>
          <a:p>
            <a:r>
              <a:rPr lang="cs-CZ" dirty="0" smtClean="0">
                <a:latin typeface="Impact" pitchFamily="34" charset="0"/>
              </a:rPr>
              <a:t>ZAČÁTKEM ROKU 1944 SE VELMI ZVÝŠILA I TECHNICKÁ VYBAVENOST RUDÉ ARMÁDY</a:t>
            </a:r>
          </a:p>
          <a:p>
            <a:endParaRPr lang="cs-CZ" dirty="0" smtClean="0">
              <a:latin typeface="Impact" pitchFamily="34" charset="0"/>
            </a:endParaRPr>
          </a:p>
          <a:p>
            <a:r>
              <a:rPr lang="cs-CZ" dirty="0" smtClean="0">
                <a:latin typeface="Impact" pitchFamily="34" charset="0"/>
              </a:rPr>
              <a:t>MNOHO ZKUŠENÝCH NIŽŠÍCH DŮSTOJNÍKŮ Z BOJŮ V ROCE 1943</a:t>
            </a:r>
            <a:endParaRPr lang="cs-CZ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92496" y="0"/>
            <a:ext cx="7528774" cy="1159099"/>
          </a:xfrm>
        </p:spPr>
        <p:txBody>
          <a:bodyPr/>
          <a:lstStyle/>
          <a:p>
            <a:r>
              <a:rPr lang="cs-CZ" dirty="0">
                <a:latin typeface="Impact" pitchFamily="34" charset="0"/>
              </a:rPr>
              <a:t>VELKÁ VLASTENECKÁ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6721" y="1009934"/>
            <a:ext cx="8585279" cy="5848065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Impact" pitchFamily="34" charset="0"/>
              </a:rPr>
              <a:t>9. KVĚTNA 1944 OSVOBOZENA SEVASTOPOL</a:t>
            </a:r>
          </a:p>
          <a:p>
            <a:r>
              <a:rPr lang="cs-CZ" dirty="0" smtClean="0">
                <a:latin typeface="Impact" pitchFamily="34" charset="0"/>
              </a:rPr>
              <a:t>1</a:t>
            </a:r>
            <a:r>
              <a:rPr lang="cs-CZ" dirty="0">
                <a:latin typeface="Impact" pitchFamily="34" charset="0"/>
              </a:rPr>
              <a:t>. ZÁŘÍ 1944 BYLA OBSAZENA </a:t>
            </a:r>
            <a:r>
              <a:rPr lang="cs-CZ" dirty="0" smtClean="0">
                <a:latin typeface="Impact" pitchFamily="34" charset="0"/>
              </a:rPr>
              <a:t>BUKUREŠŤ</a:t>
            </a:r>
          </a:p>
          <a:p>
            <a:r>
              <a:rPr lang="cs-CZ" dirty="0" smtClean="0">
                <a:latin typeface="Impact" pitchFamily="34" charset="0"/>
              </a:rPr>
              <a:t>5. ZÁŘÍ 1944 FINSKO UZAVÍRÁ MÍROVOU SMLOUVU</a:t>
            </a:r>
          </a:p>
          <a:p>
            <a:r>
              <a:rPr lang="cs-CZ" dirty="0" smtClean="0">
                <a:latin typeface="Impact" pitchFamily="34" charset="0"/>
              </a:rPr>
              <a:t>8. ZÁŘÍ SE BULHARSKÉ JEDNOTKY PŘIPOJUJÍ K RUDÉ ARMÁDĚ</a:t>
            </a:r>
          </a:p>
          <a:p>
            <a:r>
              <a:rPr lang="cs-CZ" dirty="0" smtClean="0">
                <a:latin typeface="Impact" pitchFamily="34" charset="0"/>
              </a:rPr>
              <a:t>24. SRPNA 1944 RUMUNSKO PŘEŠLO NA STRANU SPOJENCŮ</a:t>
            </a:r>
          </a:p>
          <a:p>
            <a:r>
              <a:rPr lang="cs-CZ" dirty="0" smtClean="0">
                <a:latin typeface="Impact" pitchFamily="34" charset="0"/>
              </a:rPr>
              <a:t>ZAČÁTKEM PROSINCE SE FRONTA NA JIHU </a:t>
            </a:r>
            <a:br>
              <a:rPr lang="cs-CZ" dirty="0" smtClean="0">
                <a:latin typeface="Impact" pitchFamily="34" charset="0"/>
              </a:rPr>
            </a:br>
            <a:r>
              <a:rPr lang="cs-CZ" dirty="0" smtClean="0">
                <a:latin typeface="Impact" pitchFamily="34" charset="0"/>
              </a:rPr>
              <a:t>DOSTALA K BUDAPEŠTI</a:t>
            </a:r>
          </a:p>
          <a:p>
            <a:r>
              <a:rPr lang="cs-CZ" dirty="0" smtClean="0">
                <a:latin typeface="Impact" pitchFamily="34" charset="0"/>
              </a:rPr>
              <a:t>20</a:t>
            </a:r>
            <a:r>
              <a:rPr lang="cs-CZ" dirty="0" smtClean="0">
                <a:latin typeface="Impact" pitchFamily="34" charset="0"/>
              </a:rPr>
              <a:t>. ŘÍJNA 1944 SE SOVĚTŮM VE SPOLUPRÁCI S JUGOSLÁV. PARTIZÁNY PODAŘILO OSVOBODIT BĚLEHRAD</a:t>
            </a:r>
          </a:p>
          <a:p>
            <a:r>
              <a:rPr lang="cs-CZ" dirty="0" smtClean="0">
                <a:latin typeface="Impact" pitchFamily="34" charset="0"/>
              </a:rPr>
              <a:t>PARTYZÁNI V ZIMĚ 1944 ZÍSKALY KONTROLU NAD – SRBSKEM, MAKEDONIÍ, ČERNOU HOROU A DALMAT. POBŘ</a:t>
            </a:r>
            <a:r>
              <a:rPr lang="cs-CZ" dirty="0">
                <a:latin typeface="Impact" pitchFamily="34" charset="0"/>
              </a:rPr>
              <a:t>. </a:t>
            </a:r>
            <a:endParaRPr lang="cs-CZ" dirty="0" smtClean="0">
              <a:latin typeface="Impact" pitchFamily="34" charset="0"/>
            </a:endParaRPr>
          </a:p>
          <a:p>
            <a:r>
              <a:rPr lang="cs-CZ" dirty="0" smtClean="0">
                <a:latin typeface="Impact" pitchFamily="34" charset="0"/>
              </a:rPr>
              <a:t>17</a:t>
            </a:r>
            <a:r>
              <a:rPr lang="cs-CZ" dirty="0">
                <a:latin typeface="Impact" pitchFamily="34" charset="0"/>
              </a:rPr>
              <a:t>. LEDNA 1945 OSVOBOZENA VARŠAVA</a:t>
            </a:r>
          </a:p>
          <a:p>
            <a:endParaRPr lang="cs-CZ" dirty="0" smtClean="0">
              <a:latin typeface="Impact" pitchFamily="34" charset="0"/>
            </a:endParaRPr>
          </a:p>
          <a:p>
            <a:endParaRPr lang="cs-CZ" dirty="0" smtClean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7" y="1293740"/>
            <a:ext cx="7096778" cy="453644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19" y="177421"/>
            <a:ext cx="4488931" cy="65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4953"/>
            <a:ext cx="12192000" cy="898634"/>
          </a:xfrm>
        </p:spPr>
        <p:txBody>
          <a:bodyPr/>
          <a:lstStyle/>
          <a:p>
            <a:pPr algn="ctr"/>
            <a:r>
              <a:rPr lang="cs-CZ" dirty="0">
                <a:latin typeface="Impact" pitchFamily="34" charset="0"/>
              </a:rPr>
              <a:t>VELKÁ VLASTENECKÁ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66648"/>
            <a:ext cx="12192001" cy="56913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>
                <a:latin typeface="Impact" pitchFamily="34" charset="0"/>
              </a:rPr>
              <a:t>POSLEDNÍ BOJE V EVROPĚ</a:t>
            </a:r>
          </a:p>
          <a:p>
            <a:r>
              <a:rPr lang="cs-CZ" sz="2400" dirty="0" smtClean="0">
                <a:latin typeface="Impact" pitchFamily="34" charset="0"/>
              </a:rPr>
              <a:t>12. LEDNA 1945 ZAPOČALA VISELSKO – ODERSKÁ OPERACE, BĚHEM 14 DNÍ RA PŘEKONALA 700 KM A DOSTALA SE AŽ K ODŘE, KTEROU 24. LEDNA </a:t>
            </a:r>
            <a:r>
              <a:rPr lang="cs-CZ" sz="2400" dirty="0" smtClean="0">
                <a:latin typeface="Impact" pitchFamily="34" charset="0"/>
              </a:rPr>
              <a:t>PŘEKROČILI</a:t>
            </a:r>
          </a:p>
          <a:p>
            <a:r>
              <a:rPr lang="cs-CZ" sz="2400" dirty="0" smtClean="0">
                <a:latin typeface="Impact" pitchFamily="34" charset="0"/>
              </a:rPr>
              <a:t>4. - 11. ÚNORA 1945 JALTSKÁ KONFERENCE NA KRYMU (DEKLARCE O SVOBODNÉ EVROPĚ)</a:t>
            </a:r>
          </a:p>
          <a:p>
            <a:r>
              <a:rPr lang="cs-CZ" sz="2400" dirty="0" smtClean="0">
                <a:latin typeface="Impact" pitchFamily="34" charset="0"/>
              </a:rPr>
              <a:t>19. DUBNA SOVĚTI PRORAZILI SEELOWSKOU LINII A 20. DUBNA ZAČALI OSTŘELOVAT BERLÍN</a:t>
            </a:r>
          </a:p>
          <a:p>
            <a:r>
              <a:rPr lang="cs-CZ" sz="2400" dirty="0" smtClean="0">
                <a:latin typeface="Impact" pitchFamily="34" charset="0"/>
              </a:rPr>
              <a:t>30. DUBNA 1945 SPÁCHL A. HITLER SEBEVRAŽDU</a:t>
            </a:r>
          </a:p>
          <a:p>
            <a:r>
              <a:rPr lang="cs-CZ" sz="2400" dirty="0" smtClean="0">
                <a:latin typeface="Impact" pitchFamily="34" charset="0"/>
              </a:rPr>
              <a:t>V BERLÍNĚ PŘI BOJI PADLO 90 – 150 000 SOVĚTSKÝCH VOJÁKŮ</a:t>
            </a:r>
          </a:p>
          <a:p>
            <a:r>
              <a:rPr lang="cs-CZ" sz="2400" dirty="0" smtClean="0">
                <a:latin typeface="Impact" pitchFamily="34" charset="0"/>
              </a:rPr>
              <a:t>5. KVĚTNA ZAPOČALO PRAŽSKÉ POVSTÁNÍ</a:t>
            </a:r>
          </a:p>
          <a:p>
            <a:r>
              <a:rPr lang="cs-CZ" sz="2400" dirty="0" smtClean="0">
                <a:latin typeface="Impact" pitchFamily="34" charset="0"/>
              </a:rPr>
              <a:t>7. KVĚTNA 1945 PODEPSALI NĚMCI V REMEŠI KAPITULACI </a:t>
            </a:r>
            <a:r>
              <a:rPr lang="cs-CZ" sz="2400" dirty="0" smtClean="0">
                <a:latin typeface="Impact" pitchFamily="34" charset="0"/>
              </a:rPr>
              <a:t>- ZA SSSR GEORGIJ ŽUKOV, ZA NĚMCE PODEPSALI KAPITULACI HANS-GEORG VON FRIEDEBURG, HANS-JÜRGEN STUMPFF A WILHELM KEITEL, ZA BRITY ARTHUR WILLIAM TEDDER, ZA AMERIČANY CARL SPAATZ A ZA FRANCOUZE JEAN DE TASSIGNY</a:t>
            </a:r>
            <a:endParaRPr lang="cs-CZ" sz="2400" dirty="0" smtClean="0">
              <a:latin typeface="Impact" pitchFamily="34" charset="0"/>
            </a:endParaRPr>
          </a:p>
          <a:p>
            <a:r>
              <a:rPr lang="cs-CZ" sz="2400" dirty="0" smtClean="0">
                <a:latin typeface="Impact" pitchFamily="34" charset="0"/>
              </a:rPr>
              <a:t>24 ČERVNA SE NA RUDÉM NÁMĚSTÍ KONALA SLAVNOSTNÍ PŘEHLÍDKA VÍTĚZNÝCH VOJSK RA</a:t>
            </a:r>
            <a:endParaRPr lang="cs-CZ" sz="2400" dirty="0" smtClean="0">
              <a:latin typeface="Impact" pitchFamily="34" charset="0"/>
            </a:endParaRPr>
          </a:p>
          <a:p>
            <a:endParaRPr lang="cs-CZ" sz="24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52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"/>
            <a:ext cx="12192000" cy="685465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999" y="3348"/>
            <a:ext cx="6096001" cy="2338661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latin typeface="Impact" pitchFamily="34" charset="0"/>
              </a:rPr>
              <a:t>DĚKUJI ZA POZORNOST</a:t>
            </a:r>
            <a:endParaRPr lang="cs-CZ" sz="5400" b="1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70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Impact" pitchFamily="34" charset="0"/>
              </a:rPr>
              <a:t>ZDROJE:</a:t>
            </a:r>
            <a:endParaRPr lang="cs-CZ" dirty="0">
              <a:latin typeface="Impac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Impact" pitchFamily="34" charset="0"/>
              </a:rPr>
              <a:t>http</a:t>
            </a:r>
            <a:r>
              <a:rPr lang="cs-CZ" dirty="0">
                <a:latin typeface="Impact" pitchFamily="34" charset="0"/>
              </a:rPr>
              <a:t>://druha.svetova.cz/clanky/1944</a:t>
            </a:r>
            <a:r>
              <a:rPr lang="cs-CZ" dirty="0" smtClean="0">
                <a:latin typeface="Impact" pitchFamily="34" charset="0"/>
              </a:rPr>
              <a:t>/</a:t>
            </a:r>
          </a:p>
          <a:p>
            <a:r>
              <a:rPr lang="cs-CZ" dirty="0">
                <a:latin typeface="Impact" pitchFamily="34" charset="0"/>
                <a:hlinkClick r:id="rId2"/>
              </a:rPr>
              <a:t>https://cs.wikipedia.org/wiki/Velk%C3%A1_vlasteneck%C3%A1_v%C3%A1lka_%</a:t>
            </a:r>
            <a:r>
              <a:rPr lang="cs-CZ" dirty="0" smtClean="0">
                <a:latin typeface="Impact" pitchFamily="34" charset="0"/>
                <a:hlinkClick r:id="rId2"/>
              </a:rPr>
              <a:t>28pojem%29</a:t>
            </a:r>
            <a:endParaRPr lang="cs-CZ" dirty="0" smtClean="0">
              <a:latin typeface="Impact" pitchFamily="34" charset="0"/>
            </a:endParaRPr>
          </a:p>
          <a:p>
            <a:r>
              <a:rPr lang="cs-CZ" dirty="0">
                <a:latin typeface="Impact" pitchFamily="34" charset="0"/>
                <a:hlinkClick r:id="rId3"/>
              </a:rPr>
              <a:t>http://druha.svetova.cz/clanky/1944</a:t>
            </a:r>
            <a:r>
              <a:rPr lang="cs-CZ" dirty="0" smtClean="0">
                <a:latin typeface="Impact" pitchFamily="34" charset="0"/>
                <a:hlinkClick r:id="rId3"/>
              </a:rPr>
              <a:t>/</a:t>
            </a:r>
            <a:endParaRPr lang="cs-CZ" dirty="0" smtClean="0">
              <a:latin typeface="Impact" pitchFamily="34" charset="0"/>
            </a:endParaRPr>
          </a:p>
          <a:p>
            <a:r>
              <a:rPr lang="cs-CZ" dirty="0">
                <a:latin typeface="Impact" pitchFamily="34" charset="0"/>
                <a:hlinkClick r:id="rId4"/>
              </a:rPr>
              <a:t>http://www.kompas.estranky.cz/clanky/ucebnice-dejepisu/2.-</a:t>
            </a:r>
            <a:r>
              <a:rPr lang="cs-CZ" dirty="0" smtClean="0">
                <a:latin typeface="Impact" pitchFamily="34" charset="0"/>
                <a:hlinkClick r:id="rId4"/>
              </a:rPr>
              <a:t>svetova-valka-ii.cast-1941-1943-napadeni-sssr-a-usa-obrat-ve-valce-petr-daubner.html</a:t>
            </a:r>
            <a:endParaRPr lang="cs-CZ" dirty="0" smtClean="0">
              <a:latin typeface="Impact" pitchFamily="34" charset="0"/>
            </a:endParaRPr>
          </a:p>
          <a:p>
            <a:r>
              <a:rPr lang="cs-CZ" dirty="0">
                <a:latin typeface="Impact" pitchFamily="34" charset="0"/>
              </a:rPr>
              <a:t>http://www.studijni-svet.cz/druha-svetova-valka/</a:t>
            </a:r>
          </a:p>
        </p:txBody>
      </p:sp>
    </p:spTree>
    <p:extLst>
      <p:ext uri="{BB962C8B-B14F-4D97-AF65-F5344CB8AC3E}">
        <p14:creationId xmlns:p14="http://schemas.microsoft.com/office/powerpoint/2010/main" val="390382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 b="60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Impact" panose="020B0806030902050204" pitchFamily="34" charset="0"/>
              </a:rPr>
              <a:t>SITUACE </a:t>
            </a:r>
            <a:r>
              <a:rPr lang="cs-CZ" sz="4000" dirty="0" smtClean="0">
                <a:latin typeface="Impact" panose="020B0806030902050204" pitchFamily="34" charset="0"/>
              </a:rPr>
              <a:t>PŘE</a:t>
            </a:r>
            <a:r>
              <a:rPr lang="cs-CZ" sz="4000" dirty="0">
                <a:latin typeface="Impact" panose="020B0806030902050204" pitchFamily="34" charset="0"/>
              </a:rPr>
              <a:t>D</a:t>
            </a:r>
            <a:r>
              <a:rPr lang="cs-CZ" sz="4000" dirty="0" smtClean="0">
                <a:latin typeface="Impact" panose="020B0806030902050204" pitchFamily="34" charset="0"/>
              </a:rPr>
              <a:t> </a:t>
            </a:r>
            <a:r>
              <a:rPr lang="cs-CZ" sz="4000" dirty="0">
                <a:latin typeface="Impact" panose="020B0806030902050204" pitchFamily="34" charset="0"/>
              </a:rPr>
              <a:t>VÁLKOU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2200" dirty="0">
                <a:latin typeface="Impact" panose="020B0806030902050204" pitchFamily="34" charset="0"/>
              </a:rPr>
              <a:t>KOLEKTIVIZACE – STÁTNÍ FORMA ZEMĚDĚLSKÉHO HOSPODÁŘSTVÍ, VZNIK KOLCHOZŮ A SOVCHOZŮ</a:t>
            </a:r>
          </a:p>
          <a:p>
            <a:pPr>
              <a:lnSpc>
                <a:spcPct val="80000"/>
              </a:lnSpc>
            </a:pPr>
            <a:r>
              <a:rPr lang="cs-CZ" sz="2200" dirty="0">
                <a:latin typeface="Impact" panose="020B0806030902050204" pitchFamily="34" charset="0"/>
              </a:rPr>
              <a:t>KOLCHOZY A SOVCHOZY </a:t>
            </a:r>
            <a:br>
              <a:rPr lang="cs-CZ" sz="2200" dirty="0">
                <a:latin typeface="Impact" panose="020B0806030902050204" pitchFamily="34" charset="0"/>
              </a:rPr>
            </a:br>
            <a:r>
              <a:rPr lang="cs-CZ" sz="2200" dirty="0">
                <a:latin typeface="Impact" panose="020B0806030902050204" pitchFamily="34" charset="0"/>
              </a:rPr>
              <a:t>- PRACOVALO ZDE ASI 200 AŽ 300 RODIN</a:t>
            </a:r>
            <a:br>
              <a:rPr lang="cs-CZ" sz="2200" dirty="0">
                <a:latin typeface="Impact" panose="020B0806030902050204" pitchFamily="34" charset="0"/>
              </a:rPr>
            </a:br>
            <a:r>
              <a:rPr lang="cs-CZ" sz="2200" dirty="0">
                <a:latin typeface="Impact" panose="020B0806030902050204" pitchFamily="34" charset="0"/>
              </a:rPr>
              <a:t>- SOBĚSTAČNÁ SPOLEČENSTVÍ S VLASTNÍ ŠKOLOU, LÉKAŘSKÝMI A SOCIÁLNÍMI STŘEDISKY, OBCHODY, SKLADY APOD.</a:t>
            </a:r>
          </a:p>
          <a:p>
            <a:pPr>
              <a:lnSpc>
                <a:spcPct val="80000"/>
              </a:lnSpc>
            </a:pPr>
            <a:r>
              <a:rPr lang="cs-CZ" sz="2200" dirty="0">
                <a:latin typeface="Impact" panose="020B0806030902050204" pitchFamily="34" charset="0"/>
              </a:rPr>
              <a:t>CELKOVÁ KULTURNÍ ÚROVEŇ OBYVATEL BYLA NÍZKÁ, V TÉ DOBĚ BYLO V SSSR ASI 20% OBYVATEL NEGRAMOTNÝCH – REPRESE PROTI BURŽOÁZNÍM SPECIALISTŮM ZE „</a:t>
            </a:r>
            <a:r>
              <a:rPr lang="cs-CZ" sz="2200" dirty="0" smtClean="0">
                <a:latin typeface="Impact" panose="020B0806030902050204" pitchFamily="34" charset="0"/>
              </a:rPr>
              <a:t>STARÉ </a:t>
            </a:r>
            <a:r>
              <a:rPr lang="cs-CZ" sz="2200" dirty="0">
                <a:latin typeface="Impact" panose="020B0806030902050204" pitchFamily="34" charset="0"/>
              </a:rPr>
              <a:t>ŠKOLY“</a:t>
            </a:r>
          </a:p>
          <a:p>
            <a:pPr>
              <a:lnSpc>
                <a:spcPct val="80000"/>
              </a:lnSpc>
            </a:pPr>
            <a:endParaRPr lang="cs-CZ" sz="2200" dirty="0">
              <a:latin typeface="Impact" panose="020B0806030902050204" pitchFamily="34" charset="0"/>
            </a:endParaRPr>
          </a:p>
          <a:p>
            <a:pPr>
              <a:lnSpc>
                <a:spcPct val="80000"/>
              </a:lnSpc>
            </a:pPr>
            <a:endParaRPr lang="cs-CZ" sz="2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Impact" panose="020B0806030902050204" pitchFamily="34" charset="0"/>
              </a:rPr>
              <a:t>SITUACE PŘED VÁLKOU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dirty="0">
                <a:latin typeface="Impact" panose="020B0806030902050204" pitchFamily="34" charset="0"/>
              </a:rPr>
              <a:t>„PAKT MOLOTOV – RIBBERNTROV“</a:t>
            </a:r>
            <a:br>
              <a:rPr lang="cs-CZ" dirty="0">
                <a:latin typeface="Impact" panose="020B0806030902050204" pitchFamily="34" charset="0"/>
              </a:rPr>
            </a:br>
            <a:endParaRPr lang="cs-CZ" dirty="0"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Impact" panose="020B0806030902050204" pitchFamily="34" charset="0"/>
              </a:rPr>
              <a:t>SMLOUVA O VZÁJEMNÉM NEÚTOČENÍ MEZI SSSR A NACISTICKÝM NĚMECKEM A ROZDĚLENÍ OBLASTÍ VLIVU V EVROPĚ </a:t>
            </a:r>
          </a:p>
          <a:p>
            <a:pPr marL="0" indent="0">
              <a:buNone/>
            </a:pPr>
            <a:r>
              <a:rPr lang="cs-CZ" dirty="0">
                <a:latin typeface="Impact" panose="020B0806030902050204" pitchFamily="34" charset="0"/>
              </a:rPr>
              <a:t>PODEPSÁN V MOSKVĚ 23. SRPNA 1939</a:t>
            </a:r>
          </a:p>
          <a:p>
            <a:pPr marL="0" indent="0">
              <a:buNone/>
            </a:pPr>
            <a:r>
              <a:rPr lang="cs-CZ" dirty="0">
                <a:latin typeface="Impact" panose="020B0806030902050204" pitchFamily="34" charset="0"/>
              </a:rPr>
              <a:t>DODRŽOVÁN AŽ DO 22. ČERVNA 1941, KDY NĚMECKO NAPADLO SOVĚTSKÝ SVAZ</a:t>
            </a:r>
          </a:p>
        </p:txBody>
      </p:sp>
    </p:spTree>
    <p:extLst>
      <p:ext uri="{BB962C8B-B14F-4D97-AF65-F5344CB8AC3E}">
        <p14:creationId xmlns:p14="http://schemas.microsoft.com/office/powerpoint/2010/main" val="96729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81670" y="365125"/>
            <a:ext cx="7272130" cy="1325563"/>
          </a:xfrm>
        </p:spPr>
        <p:txBody>
          <a:bodyPr/>
          <a:lstStyle/>
          <a:p>
            <a:r>
              <a:rPr lang="cs-CZ" dirty="0">
                <a:latin typeface="Impact" panose="020B0806030902050204" pitchFamily="34" charset="0"/>
              </a:rPr>
              <a:t>SITUACE PŘED VÁLKOU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1670" y="1825625"/>
            <a:ext cx="7272130" cy="4351338"/>
          </a:xfrm>
        </p:spPr>
        <p:txBody>
          <a:bodyPr/>
          <a:lstStyle/>
          <a:p>
            <a:r>
              <a:rPr lang="cs-CZ" dirty="0">
                <a:latin typeface="Impact" panose="020B0806030902050204" pitchFamily="34" charset="0"/>
              </a:rPr>
              <a:t>V OBDOBÍ PŘED VÁLKOU MOHLI NĚMCI V RUSKU CVIČIT SVÉ LETECTVO, TANKOVÉ A DĚLOSTŘELECKÉ JEDNOTKY – PŘÍMÉ PORUŠENÍ VERSAILLESKÉ MÍROVÉ SMLOUVY</a:t>
            </a:r>
          </a:p>
          <a:p>
            <a:r>
              <a:rPr lang="cs-CZ" dirty="0">
                <a:latin typeface="Impact" panose="020B0806030902050204" pitchFamily="34" charset="0"/>
              </a:rPr>
              <a:t>TATO SMLOUVA STANOVILA, ŽE NĚMCI JSOU JAKO PŮVODCI ODPOVĚDNI ZA VĚCHNY ŠKODY</a:t>
            </a:r>
          </a:p>
          <a:p>
            <a:pPr marL="0" indent="0">
              <a:buNone/>
            </a:pPr>
            <a:r>
              <a:rPr lang="cs-CZ" dirty="0">
                <a:latin typeface="Impact" panose="020B0806030902050204" pitchFamily="34" charset="0"/>
              </a:rPr>
              <a:t>NĚMECKO  MUSELO SPLÁCET 132 MILIARD MAREK</a:t>
            </a:r>
          </a:p>
          <a:p>
            <a:pPr marL="0" indent="0">
              <a:buNone/>
            </a:pPr>
            <a:r>
              <a:rPr lang="cs-CZ" dirty="0">
                <a:latin typeface="Impact" panose="020B0806030902050204" pitchFamily="34" charset="0"/>
              </a:rPr>
              <a:t>ZTRATILO SVÉ KOLONIE V AFRICE A OCEÁNII</a:t>
            </a:r>
          </a:p>
          <a:p>
            <a:pPr marL="0" indent="0">
              <a:buNone/>
            </a:pPr>
            <a:r>
              <a:rPr lang="cs-CZ" dirty="0">
                <a:latin typeface="Impact" panose="020B0806030902050204" pitchFamily="34" charset="0"/>
              </a:rPr>
              <a:t>ARMÁDA OMEZENA NA 100 000 MUŽŮ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3400391"/>
            <a:ext cx="38100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8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5" y="484632"/>
            <a:ext cx="4500630" cy="573328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91903" y="484632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Impact" panose="020B0806030902050204" pitchFamily="34" charset="0"/>
              </a:rPr>
              <a:t>„BLESKOVÁ VÁLKA“  1939 - 1941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91903" y="1885164"/>
            <a:ext cx="5235490" cy="4038557"/>
          </a:xfrm>
        </p:spPr>
        <p:txBody>
          <a:bodyPr>
            <a:noAutofit/>
          </a:bodyPr>
          <a:lstStyle/>
          <a:p>
            <a:r>
              <a:rPr lang="cs-CZ" sz="2200" dirty="0">
                <a:latin typeface="Impact" panose="020B0806030902050204" pitchFamily="34" charset="0"/>
              </a:rPr>
              <a:t>1. ZÁŘÍ 1939 NAPADLO NĚMECKO POLSKO</a:t>
            </a:r>
          </a:p>
          <a:p>
            <a:endParaRPr lang="cs-CZ" sz="2200" dirty="0">
              <a:latin typeface="Impact" panose="020B0806030902050204" pitchFamily="34" charset="0"/>
            </a:endParaRPr>
          </a:p>
          <a:p>
            <a:r>
              <a:rPr lang="cs-CZ" sz="2200" dirty="0">
                <a:latin typeface="Impact" panose="020B0806030902050204" pitchFamily="34" charset="0"/>
              </a:rPr>
              <a:t>17. ZÁŘÍ 1939 SE SOVĚTSKÝ SVAZ PŘIPOJIL K INVAZI DO POLSKA, TÍMTO SE PŘÍMO ZÚČASTNIL NA ROZPOUTÁNÍ 2. SVĚTOVÉ VÁLKY</a:t>
            </a:r>
          </a:p>
          <a:p>
            <a:endParaRPr lang="cs-CZ" sz="2200" dirty="0">
              <a:latin typeface="Impact" panose="020B0806030902050204" pitchFamily="34" charset="0"/>
            </a:endParaRPr>
          </a:p>
          <a:p>
            <a:r>
              <a:rPr lang="cs-CZ" sz="2200" dirty="0">
                <a:latin typeface="Impact" panose="020B0806030902050204" pitchFamily="34" charset="0"/>
              </a:rPr>
              <a:t>INVAZI SOVĚTI ZASTÍRALI ZA OCHRANU RUSKÉHO, UKRAJINSKÉHO A BĚLORUSKÉHO OBYVATELSTVA ŽIJÍCÍHO V TĚCHTO OBLASTECH</a:t>
            </a:r>
          </a:p>
        </p:txBody>
      </p:sp>
    </p:spTree>
    <p:extLst>
      <p:ext uri="{BB962C8B-B14F-4D97-AF65-F5344CB8AC3E}">
        <p14:creationId xmlns:p14="http://schemas.microsoft.com/office/powerpoint/2010/main" val="178684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9767" y="480720"/>
            <a:ext cx="5221266" cy="13449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Impact" panose="020B0806030902050204" pitchFamily="34" charset="0"/>
              </a:rPr>
              <a:t>„BLESKOVÁ VÁLKA“  1939 - 1941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330" y="1825696"/>
            <a:ext cx="5420140" cy="406907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cs-CZ" sz="2400" dirty="0">
                <a:latin typeface="Impact" panose="020B0806030902050204" pitchFamily="34" charset="0"/>
              </a:rPr>
              <a:t>RUDÉ ARMÁDĚ SE VZDALO MNOHO POLSKÝCH DŮSTOJNÍKŮ, VOJÁKŮ A 25 000 Z NICH VČETNĚ POLSKÉ INTELEGENCE SOVĚTI (NKVD - LIDOVÝ KOMISARIÁT VNITŘNÍCH ZÁLEŽITOSTÍ)  POVRAŽDILI NEDALEKO SMOLENSKA V KATYŇSKÉM LESE A DALŠÍCH MÍSTECH</a:t>
            </a:r>
          </a:p>
          <a:p>
            <a:pPr marL="0" indent="0">
              <a:lnSpc>
                <a:spcPct val="70000"/>
              </a:lnSpc>
              <a:buNone/>
            </a:pPr>
            <a:endParaRPr lang="cs-CZ" sz="2200" dirty="0">
              <a:latin typeface="Impact" panose="020B0806030902050204" pitchFamily="34" charset="0"/>
            </a:endParaRPr>
          </a:p>
          <a:p>
            <a:pPr>
              <a:lnSpc>
                <a:spcPct val="70000"/>
              </a:lnSpc>
            </a:pPr>
            <a:r>
              <a:rPr lang="cs-CZ" sz="2300" dirty="0">
                <a:latin typeface="Impact" panose="020B0806030902050204" pitchFamily="34" charset="0"/>
              </a:rPr>
              <a:t>V PRŮBĚHU ROKU 1940 STALIN PŘIKÁZAL OBSADIT LOTYŠSKO, ESTONSKO A LITVU, KTERÝCH SE DODATEK NETÝKAL. V TĚCHTO ZEMÍCH NASTALA ZE STRANY SOVĚTŮ KRUTÁ PERZEKUCE, PŘI KTERÉ ZEMŘELO NEJMÉNĚ 100 000 LIDÍ</a:t>
            </a:r>
          </a:p>
          <a:p>
            <a:pPr>
              <a:lnSpc>
                <a:spcPct val="70000"/>
              </a:lnSpc>
            </a:pPr>
            <a:endParaRPr lang="cs-CZ" sz="2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8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4000"/>
                    </a14:imgEffect>
                    <a14:imgEffect>
                      <a14:brightnessContrast bright="35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9" t="2104" r="19587" b="8308"/>
          <a:stretch/>
        </p:blipFill>
        <p:spPr>
          <a:xfrm>
            <a:off x="3423887" y="0"/>
            <a:ext cx="87681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8209" y="365125"/>
            <a:ext cx="7464380" cy="1325563"/>
          </a:xfrm>
        </p:spPr>
        <p:txBody>
          <a:bodyPr/>
          <a:lstStyle/>
          <a:p>
            <a:r>
              <a:rPr lang="cs-CZ" dirty="0" smtClean="0">
                <a:latin typeface="Impact" pitchFamily="34" charset="0"/>
              </a:rPr>
              <a:t>VELKÁ VLASTENECKÁ VÁLKA</a:t>
            </a:r>
            <a:endParaRPr lang="cs-CZ" dirty="0">
              <a:latin typeface="Impac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7903" y="1825624"/>
            <a:ext cx="8354097" cy="5032375"/>
          </a:xfrm>
        </p:spPr>
        <p:txBody>
          <a:bodyPr/>
          <a:lstStyle/>
          <a:p>
            <a:r>
              <a:rPr lang="cs-CZ" dirty="0" smtClean="0">
                <a:latin typeface="Impact" pitchFamily="34" charset="0"/>
              </a:rPr>
              <a:t>22. ČERVNA 1941 ZAPOČALA OPERACE BARBAROSSA A HITLER NAPADNUL, BEZ VYHLÁŠENÍ VÁLKY SOVĚTSKÝ SVAZ - TÍMTO VZNIKLA VÝCHODNÍ FRONTA</a:t>
            </a:r>
          </a:p>
          <a:p>
            <a:r>
              <a:rPr lang="cs-CZ" dirty="0" smtClean="0">
                <a:latin typeface="Impact" pitchFamily="34" charset="0"/>
              </a:rPr>
              <a:t>„</a:t>
            </a:r>
            <a:r>
              <a:rPr lang="vi-VN" dirty="0" smtClean="0">
                <a:latin typeface="Impact" pitchFamily="34" charset="0"/>
              </a:rPr>
              <a:t>Вели́кая </a:t>
            </a:r>
            <a:r>
              <a:rPr lang="vi-VN" dirty="0">
                <a:latin typeface="Impact" pitchFamily="34" charset="0"/>
              </a:rPr>
              <a:t>Оте́чественная </a:t>
            </a:r>
            <a:r>
              <a:rPr lang="vi-VN" dirty="0" smtClean="0">
                <a:latin typeface="Impact" pitchFamily="34" charset="0"/>
              </a:rPr>
              <a:t>война</a:t>
            </a:r>
            <a:r>
              <a:rPr lang="cs-CZ" dirty="0" smtClean="0">
                <a:latin typeface="Impact" pitchFamily="34" charset="0"/>
              </a:rPr>
              <a:t>“ JE RUSKÝ NÁZEV </a:t>
            </a:r>
            <a:br>
              <a:rPr lang="cs-CZ" dirty="0" smtClean="0">
                <a:latin typeface="Impact" pitchFamily="34" charset="0"/>
              </a:rPr>
            </a:br>
            <a:r>
              <a:rPr lang="cs-CZ" dirty="0" smtClean="0">
                <a:latin typeface="Impact" pitchFamily="34" charset="0"/>
              </a:rPr>
              <a:t> PRO SOVĚTSKO-NĚMECKOU VÁLKU V LETECH 1941-1945</a:t>
            </a:r>
          </a:p>
          <a:p>
            <a:r>
              <a:rPr lang="cs-CZ" dirty="0" smtClean="0">
                <a:latin typeface="Impact" pitchFamily="34" charset="0"/>
              </a:rPr>
              <a:t>TERMÍN ZDŮRAZŇUJE NÁRODNÍ A OBRANNÝ CHARAKTER KONFLIKTU A ODKAZUJE TÉŽ NA „VLASTENECKOU VÁLKU“, TRADIČNÍ RUSKÉ OZNAČENÍ PRO FRANCOUZSKÝ ÚTOK NA RUSKO ROKU 1812</a:t>
            </a:r>
          </a:p>
          <a:p>
            <a:r>
              <a:rPr lang="cs-CZ" dirty="0" smtClean="0">
                <a:latin typeface="Impact" pitchFamily="34" charset="0"/>
              </a:rPr>
              <a:t>BYL POUŽIT JIŽ 23. ČERVNA V DENÍKU PRAVDA</a:t>
            </a:r>
            <a:endParaRPr lang="cs-CZ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0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7905" y="218941"/>
            <a:ext cx="7528774" cy="1159099"/>
          </a:xfrm>
        </p:spPr>
        <p:txBody>
          <a:bodyPr/>
          <a:lstStyle/>
          <a:p>
            <a:r>
              <a:rPr lang="cs-CZ" dirty="0">
                <a:latin typeface="Impact" pitchFamily="34" charset="0"/>
              </a:rPr>
              <a:t>VELKÁ VLASTENECKÁ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9420" y="1390918"/>
            <a:ext cx="8409903" cy="5467081"/>
          </a:xfrm>
        </p:spPr>
        <p:txBody>
          <a:bodyPr/>
          <a:lstStyle/>
          <a:p>
            <a:r>
              <a:rPr lang="cs-CZ" dirty="0" smtClean="0">
                <a:latin typeface="Impact" pitchFamily="34" charset="0"/>
              </a:rPr>
              <a:t>„OPERACE BARBAROSA“</a:t>
            </a:r>
          </a:p>
          <a:p>
            <a:pPr marL="0" indent="0">
              <a:buNone/>
            </a:pPr>
            <a:r>
              <a:rPr lang="cs-CZ" dirty="0">
                <a:latin typeface="Impact" pitchFamily="34" charset="0"/>
              </a:rPr>
              <a:t>PŘÍPRAVY OPERACE BARBAROSSA ZAČALY JIŽ V ROCE 1940. HITLER URČIL POLITICKÉ CÍLE OPERACE JAKO</a:t>
            </a:r>
            <a:r>
              <a:rPr lang="cs-CZ" dirty="0" smtClean="0">
                <a:latin typeface="Impact" pitchFamily="34" charset="0"/>
              </a:rPr>
              <a:t>:</a:t>
            </a:r>
          </a:p>
          <a:p>
            <a:pPr marL="0" indent="0">
              <a:buNone/>
            </a:pPr>
            <a:r>
              <a:rPr lang="cs-CZ" dirty="0" smtClean="0">
                <a:latin typeface="Impact" pitchFamily="34" charset="0"/>
              </a:rPr>
              <a:t>-ZÁCHRANU ZÁPADNÍ CIVILIZACE PŘED ROZPÍNAVOSTÍ BOLŠEVIZMU A JEHO LIKVIDACI</a:t>
            </a:r>
          </a:p>
          <a:p>
            <a:pPr>
              <a:buFontTx/>
              <a:buChar char="-"/>
            </a:pPr>
            <a:r>
              <a:rPr lang="cs-CZ" dirty="0" smtClean="0">
                <a:latin typeface="Impact" pitchFamily="34" charset="0"/>
              </a:rPr>
              <a:t>OVLÁDNUTÍ PŘÍRODNÍCH A LIDSKÝCH ZDROJŮ SSSR PRO VEDENÍ DALŠÍCH VÁL</a:t>
            </a:r>
          </a:p>
          <a:p>
            <a:pPr>
              <a:buFontTx/>
              <a:buChar char="-"/>
            </a:pPr>
            <a:endParaRPr lang="cs-CZ" dirty="0" smtClean="0">
              <a:latin typeface="Impact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Impact" pitchFamily="34" charset="0"/>
              </a:rPr>
              <a:t>HITLER SI PŘEDSTAVOVAL, ŽE OSÍDLÍ ZÁPADNÍ RUSKO A RUSY PŘESÍDLÍ NA SIBIŘ. DÁLE CHTĚL RUSY VYUŽÍT JAKO LEVNOU PRACOVNÍ SÍLU.</a:t>
            </a:r>
            <a:endParaRPr lang="cs-CZ" dirty="0">
              <a:latin typeface="Impact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9561"/>
            <a:ext cx="3826085" cy="360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16435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12767</TotalTime>
  <Words>1081</Words>
  <Application>Microsoft Office PowerPoint</Application>
  <PresentationFormat>Vlastní</PresentationFormat>
  <Paragraphs>137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Office</vt:lpstr>
      <vt:lpstr>RUSKO VE DRUHÉ SVĚTOVÉ VÁLCE</vt:lpstr>
      <vt:lpstr>SITUACE PŘED VÁLKOU</vt:lpstr>
      <vt:lpstr>SITUACE PŘED VÁLKOU</vt:lpstr>
      <vt:lpstr>SITUACE PŘED VÁLKOU</vt:lpstr>
      <vt:lpstr>SITUACE PŘED VÁLKOU</vt:lpstr>
      <vt:lpstr>„BLESKOVÁ VÁLKA“  1939 - 1941</vt:lpstr>
      <vt:lpstr>„BLESKOVÁ VÁLKA“  1939 - 1941</vt:lpstr>
      <vt:lpstr>VELKÁ VLASTENECKÁ VÁLKA</vt:lpstr>
      <vt:lpstr>VELKÁ VLASTENECKÁ VÁLKA</vt:lpstr>
      <vt:lpstr>VELKÁ VLASTENECKÁ VÁLKA</vt:lpstr>
      <vt:lpstr>VELKÁ VLASTENECKÁ VÁLKA</vt:lpstr>
      <vt:lpstr>LENINGRAD</vt:lpstr>
      <vt:lpstr>VELKÁ VLASTENECKÁ VÁLKA</vt:lpstr>
      <vt:lpstr>Prezentace aplikace PowerPoint</vt:lpstr>
      <vt:lpstr>VELKÁ VLASTENECKÁ VÁLKA</vt:lpstr>
      <vt:lpstr>STALINGRAD</vt:lpstr>
      <vt:lpstr>VELKÁ VLASTENECKÁ VÁLKA</vt:lpstr>
      <vt:lpstr>BITVA U KURSKA</vt:lpstr>
      <vt:lpstr>VELKÁ VLASTENECKÁ VÁLKA</vt:lpstr>
      <vt:lpstr>VELKÁ VLASTENECKÁ VÁLKA</vt:lpstr>
      <vt:lpstr>VELKÁ VLASTENECKÁ VÁLKA</vt:lpstr>
      <vt:lpstr>VELKÁ VLASTENECKÁ VÁLKA</vt:lpstr>
      <vt:lpstr>VELKÁ VLASTENECKÁ VÁLKA</vt:lpstr>
      <vt:lpstr>VELKÁ VLASTENECKÁ VÁLKA</vt:lpstr>
      <vt:lpstr>Prezentace aplikace PowerPoint</vt:lpstr>
      <vt:lpstr>VELKÁ VLASTENECKÁ VÁLKA</vt:lpstr>
      <vt:lpstr>Prezentace aplikace PowerPoint</vt:lpstr>
      <vt:lpstr>DĚKUJI ZA POZORNOST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Mickey Gee</dc:creator>
  <cp:lastModifiedBy>Mickey Gee</cp:lastModifiedBy>
  <cp:revision>78</cp:revision>
  <dcterms:created xsi:type="dcterms:W3CDTF">2016-04-11T20:19:48Z</dcterms:created>
  <dcterms:modified xsi:type="dcterms:W3CDTF">2016-04-22T09:22:30Z</dcterms:modified>
</cp:coreProperties>
</file>