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05" r:id="rId5"/>
    <p:sldId id="306" r:id="rId6"/>
    <p:sldId id="259" r:id="rId7"/>
    <p:sldId id="275" r:id="rId8"/>
    <p:sldId id="307" r:id="rId9"/>
    <p:sldId id="265" r:id="rId10"/>
    <p:sldId id="261" r:id="rId11"/>
    <p:sldId id="262" r:id="rId12"/>
    <p:sldId id="296" r:id="rId13"/>
    <p:sldId id="263" r:id="rId14"/>
    <p:sldId id="266" r:id="rId15"/>
    <p:sldId id="264" r:id="rId16"/>
    <p:sldId id="298" r:id="rId17"/>
    <p:sldId id="267" r:id="rId18"/>
    <p:sldId id="268" r:id="rId19"/>
    <p:sldId id="269" r:id="rId20"/>
    <p:sldId id="299" r:id="rId21"/>
    <p:sldId id="270" r:id="rId22"/>
    <p:sldId id="271" r:id="rId23"/>
    <p:sldId id="274" r:id="rId24"/>
    <p:sldId id="273" r:id="rId25"/>
    <p:sldId id="300" r:id="rId26"/>
    <p:sldId id="276" r:id="rId27"/>
    <p:sldId id="277" r:id="rId28"/>
    <p:sldId id="278" r:id="rId29"/>
    <p:sldId id="279" r:id="rId30"/>
    <p:sldId id="280" r:id="rId31"/>
    <p:sldId id="293" r:id="rId32"/>
    <p:sldId id="281" r:id="rId33"/>
    <p:sldId id="282" r:id="rId34"/>
    <p:sldId id="283" r:id="rId35"/>
    <p:sldId id="301" r:id="rId36"/>
    <p:sldId id="303" r:id="rId37"/>
    <p:sldId id="302" r:id="rId38"/>
    <p:sldId id="286" r:id="rId39"/>
    <p:sldId id="287" r:id="rId40"/>
    <p:sldId id="294" r:id="rId41"/>
    <p:sldId id="288" r:id="rId42"/>
    <p:sldId id="308" r:id="rId43"/>
    <p:sldId id="304" r:id="rId44"/>
    <p:sldId id="29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4591" autoAdjust="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3FCE-04CB-429D-A1B3-7656B052D28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958CC-B25F-46E7-8F53-BFC62DE6D0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26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958CC-B25F-46E7-8F53-BFC62DE6D07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12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2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5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0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9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8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06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01E3-31FB-4434-9F9F-B5D32D0434CB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z/search?newwindow=1&amp;hl=cs&amp;site=imghp&amp;tbm=isch&amp;source=hp&amp;biw=1366&amp;bih=643&amp;q=Ivan+Hrozn%C3%BD&amp;oq=Ivan+Hrozn%C3%BD&amp;gs_l=img.3..0l2j0i24l6.1253.3826.0.4949.12.12.0.0.0.0.174.1373.3j9.12.0....0...1ac.1.37.img..3.9.967.2fo1hBHNB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ZPONK1JRB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PONK1JRBM" TargetMode="Externa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vnici.cz/boris-fjodorovic-godunov" TargetMode="External"/><Relationship Id="rId2" Type="http://schemas.openxmlformats.org/officeDocument/2006/relationships/hyperlink" Target="http://forum.valka.cz/viewtopic.php/t/224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2tYQ5wYk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0msWaES2Ok?list=PLd5wpXgGfqK951wWCpoH2lKWrmonQM6O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9757" y="26678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IVAN IV. a vznik ruského samoděržaví</a:t>
            </a:r>
            <a:br>
              <a:rPr lang="cs-CZ" b="1" dirty="0" smtClean="0"/>
            </a:br>
            <a:r>
              <a:rPr lang="cs-CZ" b="1" dirty="0" smtClean="0"/>
              <a:t>Vláda Borise GODUNOVA a období </a:t>
            </a:r>
            <a:r>
              <a:rPr lang="cs-CZ" b="1" dirty="0" err="1"/>
              <a:t>S</a:t>
            </a:r>
            <a:r>
              <a:rPr lang="cs-CZ" b="1" dirty="0" err="1" smtClean="0"/>
              <a:t>muty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09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Vojsko se sto padesáti tisíci muži a sto padesáti děly</a:t>
            </a:r>
          </a:p>
          <a:p>
            <a:r>
              <a:rPr lang="cs-CZ" sz="4400" dirty="0" smtClean="0"/>
              <a:t>Říjen 1552 – Kazaň dobyta</a:t>
            </a:r>
          </a:p>
          <a:p>
            <a:r>
              <a:rPr lang="cs-CZ" sz="4400" dirty="0" smtClean="0"/>
              <a:t>1552 – 1557 = genocida (masové vraždění vedlo k vylidnění kdysi kvetoucího chanátu)</a:t>
            </a:r>
          </a:p>
          <a:p>
            <a:r>
              <a:rPr lang="cs-CZ" sz="4400" dirty="0" smtClean="0"/>
              <a:t>Stejný osud postihl i Astrachaňský chanát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159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Livonská</a:t>
            </a:r>
            <a:r>
              <a:rPr lang="cs-CZ" b="1" dirty="0" smtClean="0"/>
              <a:t>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Car začal prosazovat útok na </a:t>
            </a:r>
            <a:r>
              <a:rPr lang="cs-CZ" sz="4400" dirty="0" err="1" smtClean="0"/>
              <a:t>Livonsko</a:t>
            </a:r>
            <a:endParaRPr lang="cs-CZ" sz="4400" dirty="0" smtClean="0"/>
          </a:p>
          <a:p>
            <a:r>
              <a:rPr lang="cs-CZ" sz="4400" dirty="0" smtClean="0"/>
              <a:t>Carské vojsko pálilo v </a:t>
            </a:r>
            <a:r>
              <a:rPr lang="cs-CZ" sz="4400" dirty="0" err="1" smtClean="0"/>
              <a:t>Livonsku</a:t>
            </a:r>
            <a:r>
              <a:rPr lang="cs-CZ" sz="4400" dirty="0" smtClean="0"/>
              <a:t> města</a:t>
            </a:r>
          </a:p>
          <a:p>
            <a:r>
              <a:rPr lang="cs-CZ" sz="4400" dirty="0" smtClean="0"/>
              <a:t>První porážky</a:t>
            </a:r>
          </a:p>
          <a:p>
            <a:r>
              <a:rPr lang="cs-CZ" sz="4400" dirty="0" smtClean="0"/>
              <a:t>Ivan IV. tvrdí, že za první porážky může zrada bojarů</a:t>
            </a:r>
          </a:p>
          <a:p>
            <a:r>
              <a:rPr lang="cs-CZ" sz="4400" dirty="0" smtClean="0"/>
              <a:t>Příměří → ztráta řady měst 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703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Livonsko</a:t>
            </a:r>
            <a:endParaRPr lang="cs-CZ" dirty="0"/>
          </a:p>
        </p:txBody>
      </p:sp>
      <p:pic>
        <p:nvPicPr>
          <p:cNvPr id="4" name="Picture 2" descr="F:\škola ruština\druhák\livons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0" y="0"/>
            <a:ext cx="9321800" cy="672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Opričnina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1565 </a:t>
            </a:r>
            <a:r>
              <a:rPr lang="cs-CZ" dirty="0" smtClean="0"/>
              <a:t> </a:t>
            </a:r>
            <a:r>
              <a:rPr lang="cs-CZ" dirty="0" smtClean="0"/>
              <a:t>zavedení </a:t>
            </a:r>
            <a:r>
              <a:rPr lang="cs-CZ" dirty="0" smtClean="0"/>
              <a:t>opričniny</a:t>
            </a:r>
          </a:p>
          <a:p>
            <a:r>
              <a:rPr lang="cs-CZ" b="1" dirty="0" smtClean="0"/>
              <a:t>Vyčlenění velkých území ze státní správy jako svůj vlastní úděl </a:t>
            </a: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→ </a:t>
            </a:r>
            <a:r>
              <a:rPr lang="cs-CZ" b="1" dirty="0" smtClean="0"/>
              <a:t>opričnina </a:t>
            </a:r>
          </a:p>
          <a:p>
            <a:r>
              <a:rPr lang="cs-CZ" dirty="0" smtClean="0"/>
              <a:t>Do opričniny zahrnuta většina území Moskevské Rusi (20 měst na severu, 2/3 území)</a:t>
            </a:r>
          </a:p>
          <a:p>
            <a:r>
              <a:rPr lang="cs-CZ" dirty="0" smtClean="0"/>
              <a:t>Ostatní území má být spravováno podle starého řádu → </a:t>
            </a:r>
            <a:r>
              <a:rPr lang="cs-CZ" b="1" dirty="0" err="1" smtClean="0"/>
              <a:t>zemština</a:t>
            </a:r>
            <a:endParaRPr lang="cs-CZ" b="1" dirty="0" smtClean="0"/>
          </a:p>
          <a:p>
            <a:r>
              <a:rPr lang="cs-CZ" dirty="0" smtClean="0"/>
              <a:t>K ochraně využívá strážců = </a:t>
            </a:r>
            <a:r>
              <a:rPr lang="cs-CZ" dirty="0" err="1" smtClean="0"/>
              <a:t>opričníků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Opričníci</a:t>
            </a:r>
            <a:endParaRPr lang="cs-CZ" b="1" dirty="0"/>
          </a:p>
        </p:txBody>
      </p:sp>
      <p:pic>
        <p:nvPicPr>
          <p:cNvPr id="4" name="Picture 2" descr="Klikn&amp;ecaron;te pro zav&amp;rcaron;ení ok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091" y="365125"/>
            <a:ext cx="5277949" cy="64928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48640" y="16906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 smtClean="0"/>
              <a:t>Tajná policie asi 6 000 mužů, nosí černé oblečení, jezdí  na vraném koni</a:t>
            </a:r>
          </a:p>
          <a:p>
            <a:pPr>
              <a:buNone/>
            </a:pPr>
            <a:r>
              <a:rPr lang="cs-CZ" sz="3600" dirty="0" smtClean="0"/>
              <a:t>→ popravy a vraždy, rabování</a:t>
            </a:r>
          </a:p>
          <a:p>
            <a:r>
              <a:rPr lang="cs-CZ" sz="3600" dirty="0" smtClean="0"/>
              <a:t>Znaky: </a:t>
            </a:r>
            <a:r>
              <a:rPr lang="cs-CZ" sz="3600" b="1" dirty="0" smtClean="0"/>
              <a:t>Psí hlava a metla→ vykousat a vymést zradu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197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ikn&amp;ecaron;te pro zav&amp;rcaron;ení ok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365125"/>
            <a:ext cx="8798560" cy="581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opričniny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Stanovení neomezené moci cara</a:t>
            </a:r>
          </a:p>
          <a:p>
            <a:r>
              <a:rPr lang="cs-CZ" dirty="0" smtClean="0"/>
              <a:t>Boj proti samostatnosti bojarů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9664" y="1882186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1570</a:t>
            </a:r>
            <a:r>
              <a:rPr lang="cs-CZ" sz="4000" dirty="0" smtClean="0"/>
              <a:t> - výprava proti Novgorodu – masakr, </a:t>
            </a:r>
          </a:p>
          <a:p>
            <a:pPr marL="0" indent="0">
              <a:buNone/>
            </a:pPr>
            <a:r>
              <a:rPr lang="cs-CZ" sz="4000" dirty="0" smtClean="0"/>
              <a:t>vyvraždění a vypálení města</a:t>
            </a:r>
          </a:p>
          <a:p>
            <a:r>
              <a:rPr lang="cs-CZ" sz="4000" dirty="0" smtClean="0"/>
              <a:t>Moskva – poprava zrádců</a:t>
            </a:r>
          </a:p>
          <a:p>
            <a:pPr lvl="2">
              <a:buFont typeface="Wingdings" pitchFamily="2" charset="2"/>
              <a:buChar char="Ø"/>
            </a:pPr>
            <a:endParaRPr lang="cs-CZ" sz="4000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3.amazonaws.com/magnoliasoft.imageweb/bridgeman/supersize/lal319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125"/>
            <a:ext cx="8859520" cy="649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prichnik_by_Vasnetso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08964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Ivana 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22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Syn Vasilije </a:t>
            </a:r>
            <a:r>
              <a:rPr lang="cs-CZ" dirty="0" smtClean="0"/>
              <a:t>III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</a:t>
            </a:r>
            <a:r>
              <a:rPr lang="cs-CZ" dirty="0" smtClean="0"/>
              <a:t>Jeleny </a:t>
            </a:r>
            <a:r>
              <a:rPr lang="cs-CZ" dirty="0" err="1" smtClean="0"/>
              <a:t>Glinské</a:t>
            </a:r>
            <a:endParaRPr lang="cs-CZ" dirty="0" smtClean="0"/>
          </a:p>
          <a:p>
            <a:r>
              <a:rPr lang="cs-CZ" dirty="0" smtClean="0"/>
              <a:t>Narodil se 25.8. 1530</a:t>
            </a:r>
          </a:p>
          <a:p>
            <a:r>
              <a:rPr lang="cs-CZ" dirty="0" smtClean="0"/>
              <a:t>3.12. 1533 zemřel Vasilij III. → </a:t>
            </a:r>
          </a:p>
          <a:p>
            <a:pPr marL="0" indent="0">
              <a:buNone/>
            </a:pPr>
            <a:r>
              <a:rPr lang="cs-CZ" dirty="0" smtClean="0"/>
              <a:t>   carevič Ivan IV zdědil trůn, </a:t>
            </a:r>
          </a:p>
          <a:p>
            <a:pPr marL="0" indent="0">
              <a:buNone/>
            </a:pPr>
            <a:r>
              <a:rPr lang="cs-CZ" dirty="0" smtClean="0"/>
              <a:t>    regentkou je jeho matka</a:t>
            </a:r>
          </a:p>
          <a:p>
            <a:r>
              <a:rPr lang="cs-CZ" dirty="0" smtClean="0"/>
              <a:t>Krvavé boje o moc mezi </a:t>
            </a:r>
            <a:r>
              <a:rPr lang="cs-CZ" dirty="0" err="1" smtClean="0"/>
              <a:t>Glinskými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Šujskými</a:t>
            </a:r>
            <a:r>
              <a:rPr lang="cs-CZ" dirty="0" smtClean="0"/>
              <a:t> a Bělskými</a:t>
            </a:r>
          </a:p>
          <a:p>
            <a:r>
              <a:rPr lang="cs-CZ" dirty="0" smtClean="0"/>
              <a:t>Násilí a vraždy poznamenají povahu</a:t>
            </a:r>
          </a:p>
          <a:p>
            <a:pPr marL="0" indent="0">
              <a:buNone/>
            </a:pPr>
            <a:r>
              <a:rPr lang="cs-CZ" dirty="0" smtClean="0"/>
              <a:t>   Ivana IV. , je nervní, bojácný, nevyzpytatelný</a:t>
            </a:r>
          </a:p>
          <a:p>
            <a:r>
              <a:rPr lang="cs-CZ" dirty="0" smtClean="0"/>
              <a:t>3.4. 1538 zemřela Jelena </a:t>
            </a:r>
            <a:r>
              <a:rPr lang="cs-CZ" dirty="0" err="1" smtClean="0"/>
              <a:t>Glinská</a:t>
            </a:r>
            <a:endParaRPr lang="cs-CZ" dirty="0" smtClean="0"/>
          </a:p>
        </p:txBody>
      </p:sp>
      <p:pic>
        <p:nvPicPr>
          <p:cNvPr id="4" name="Obrázek 3" descr="Glinskaj i Vasilij I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94" y="-28280"/>
            <a:ext cx="5225172" cy="4855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Zrušení opričniny – r. </a:t>
            </a:r>
            <a:r>
              <a:rPr lang="cs-CZ" b="1" dirty="0" smtClean="0"/>
              <a:t>1572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Krymský chán </a:t>
            </a:r>
            <a:r>
              <a:rPr lang="cs-CZ" dirty="0" err="1" smtClean="0"/>
              <a:t>Gyrej</a:t>
            </a:r>
            <a:r>
              <a:rPr lang="cs-CZ" dirty="0" smtClean="0"/>
              <a:t> </a:t>
            </a:r>
            <a:r>
              <a:rPr lang="cs-CZ" dirty="0" smtClean="0"/>
              <a:t>vypá</a:t>
            </a:r>
            <a:r>
              <a:rPr lang="cs-CZ" dirty="0" smtClean="0"/>
              <a:t>lil </a:t>
            </a:r>
            <a:r>
              <a:rPr lang="cs-CZ" dirty="0" smtClean="0"/>
              <a:t>Moskvu</a:t>
            </a:r>
          </a:p>
          <a:p>
            <a:r>
              <a:rPr lang="cs-CZ" dirty="0" err="1" smtClean="0"/>
              <a:t>Opričninské</a:t>
            </a:r>
            <a:r>
              <a:rPr lang="cs-CZ" dirty="0" smtClean="0"/>
              <a:t> </a:t>
            </a:r>
            <a:r>
              <a:rPr lang="cs-CZ" dirty="0" smtClean="0"/>
              <a:t>vojsko nedokázalo zachránit město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200" b="1" dirty="0" smtClean="0"/>
              <a:t>Důsledky opričniny: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neschopnost bojovat proti vnějšímu nepřáteli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samoděržavná monarchie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těžká ekonomická krize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významné rody vyvražděny, jejich půda a majetek zabaveny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4000" dirty="0" smtClean="0"/>
          </a:p>
          <a:p>
            <a:pPr lvl="2">
              <a:buFont typeface="Wingdings" pitchFamily="2" charset="2"/>
              <a:buChar char="Ø"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5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Klady a zápory vlády Ivana 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Ivan IV. byl nadaným vládcem</a:t>
            </a:r>
          </a:p>
          <a:p>
            <a:r>
              <a:rPr lang="cs-CZ" altLang="cs-CZ" dirty="0" smtClean="0"/>
              <a:t> dobře chápal, co </a:t>
            </a:r>
            <a:r>
              <a:rPr lang="cs-CZ" altLang="cs-CZ" dirty="0" smtClean="0"/>
              <a:t>potřebuje Rusko ku </a:t>
            </a:r>
            <a:r>
              <a:rPr lang="cs-CZ" altLang="cs-CZ" dirty="0" smtClean="0"/>
              <a:t>svému </a:t>
            </a:r>
            <a:r>
              <a:rPr lang="cs-CZ" altLang="cs-CZ" dirty="0" smtClean="0"/>
              <a:t>prospěchu, </a:t>
            </a:r>
            <a:r>
              <a:rPr lang="cs-CZ" altLang="cs-CZ" dirty="0" smtClean="0"/>
              <a:t>své záměry však prosazoval neadekvátními krutými metodami a svou zemi v konečném výsledku citelně poškodil – hluboká krize</a:t>
            </a:r>
          </a:p>
          <a:p>
            <a:r>
              <a:rPr lang="cs-CZ" altLang="cs-CZ" dirty="0" smtClean="0"/>
              <a:t>Ivan IV. zavedl reformy v oblasti správy, práva, vojenství a hospodářství, hlavním úkolem bylo posílení ústřední carské moci</a:t>
            </a:r>
          </a:p>
          <a:p>
            <a:r>
              <a:rPr lang="cs-CZ" altLang="cs-CZ" dirty="0" smtClean="0"/>
              <a:t>reformy vedly ke stabilizaci politického života státu, což se projevilo i v zahraniční politice</a:t>
            </a:r>
          </a:p>
          <a:p>
            <a:r>
              <a:rPr lang="cs-CZ" altLang="cs-CZ" dirty="0" smtClean="0"/>
              <a:t>za Ivanovy vlády se do Ruska poprvé dostal knihtisk (1564 </a:t>
            </a:r>
            <a:r>
              <a:rPr lang="cs-CZ" altLang="cs-CZ" dirty="0" err="1" smtClean="0"/>
              <a:t>Apostol</a:t>
            </a:r>
            <a:r>
              <a:rPr lang="cs-CZ" alt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dirty="0"/>
              <a:t>Ivan se snažil rozvíjet obchodní styky s evropskými zeměmi, například s Anglií nebo </a:t>
            </a:r>
            <a:r>
              <a:rPr lang="cs-CZ" sz="3600" dirty="0" smtClean="0"/>
              <a:t>Holandskem</a:t>
            </a:r>
          </a:p>
          <a:p>
            <a:pPr>
              <a:defRPr/>
            </a:pPr>
            <a:r>
              <a:rPr lang="cs-CZ" sz="3600" dirty="0" smtClean="0"/>
              <a:t>Vypravil výpravy za Ural → počátek kolonizace Sibiře a Dálného východu</a:t>
            </a:r>
          </a:p>
          <a:p>
            <a:pPr>
              <a:defRPr/>
            </a:pPr>
            <a:r>
              <a:rPr lang="cs-CZ" sz="3600" dirty="0" smtClean="0"/>
              <a:t>Upevnil carskou moc → </a:t>
            </a:r>
            <a:r>
              <a:rPr lang="cs-CZ" sz="3600" b="1" dirty="0" smtClean="0"/>
              <a:t>samoděržaví</a:t>
            </a:r>
            <a:r>
              <a:rPr lang="cs-CZ" sz="3600" dirty="0" smtClean="0"/>
              <a:t>, neomezený vládce</a:t>
            </a:r>
          </a:p>
          <a:p>
            <a:pPr>
              <a:defRPr/>
            </a:pPr>
            <a:r>
              <a:rPr lang="cs-CZ" sz="3600" dirty="0" smtClean="0"/>
              <a:t>Vedl války s </a:t>
            </a:r>
            <a:r>
              <a:rPr lang="cs-CZ" sz="3600" dirty="0" err="1" smtClean="0"/>
              <a:t>Livonskem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54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Smrt careviče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1581 </a:t>
            </a:r>
            <a:r>
              <a:rPr lang="cs-CZ" sz="3200" dirty="0"/>
              <a:t>k</a:t>
            </a:r>
            <a:r>
              <a:rPr lang="cs-CZ" sz="3200" dirty="0" smtClean="0"/>
              <a:t>onflikt mezi carem a jeho následníkem carevičem Ivanem → Ivan IV. ho uhodil železnou tyčí , po 4 dnech  carevič umírá</a:t>
            </a:r>
          </a:p>
          <a:p>
            <a:r>
              <a:rPr lang="cs-CZ" sz="3200" dirty="0" smtClean="0"/>
              <a:t>syn </a:t>
            </a:r>
            <a:r>
              <a:rPr lang="cs-CZ" sz="3200" dirty="0" smtClean="0"/>
              <a:t>Dimitrij → je ještě malý, zrozen </a:t>
            </a:r>
            <a:r>
              <a:rPr lang="cs-CZ" sz="3200" dirty="0" smtClean="0"/>
              <a:t>až z </a:t>
            </a:r>
            <a:r>
              <a:rPr lang="cs-CZ" sz="3200" dirty="0" smtClean="0"/>
              <a:t>pátého manželství, které církev neuznávala</a:t>
            </a:r>
          </a:p>
          <a:p>
            <a:pPr>
              <a:defRPr/>
            </a:pPr>
            <a:r>
              <a:rPr lang="cs-CZ" sz="3200" dirty="0"/>
              <a:t>Když Ivan IV. v roce 1584 zemřel a na jeho místo nastoupil bezdětný mladší syn </a:t>
            </a:r>
            <a:r>
              <a:rPr lang="cs-CZ" sz="3200" dirty="0" err="1"/>
              <a:t>Fjodor</a:t>
            </a:r>
            <a:r>
              <a:rPr lang="cs-CZ" sz="3200" dirty="0"/>
              <a:t> I. </a:t>
            </a:r>
            <a:r>
              <a:rPr lang="cs-CZ" sz="3200" dirty="0" err="1"/>
              <a:t>Ivanovič</a:t>
            </a:r>
            <a:r>
              <a:rPr lang="cs-CZ" sz="3200" dirty="0"/>
              <a:t>, znamenalo to konec dynastie Rurikovců.</a:t>
            </a:r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5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storieweb.cz/sites/default/files/styles/obrazek_v_textu_600/public/obrazky/2012/04/06/repinivan_hrozny_a_jeho_syn_iv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720" y="365126"/>
            <a:ext cx="10749280" cy="6492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 vlády Ivana Hrozného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Hospodářský úpadek země</a:t>
            </a:r>
            <a:r>
              <a:rPr lang="ru-RU" dirty="0" smtClean="0"/>
              <a:t>, </a:t>
            </a:r>
            <a:r>
              <a:rPr lang="cs-CZ" dirty="0" smtClean="0"/>
              <a:t>vyvolaný </a:t>
            </a:r>
            <a:r>
              <a:rPr lang="cs-CZ" dirty="0" err="1" smtClean="0"/>
              <a:t>opričninskou</a:t>
            </a:r>
            <a:r>
              <a:rPr lang="cs-CZ" dirty="0" smtClean="0"/>
              <a:t> a </a:t>
            </a:r>
            <a:r>
              <a:rPr lang="cs-CZ" dirty="0" err="1" smtClean="0"/>
              <a:t>Livonskou</a:t>
            </a:r>
            <a:r>
              <a:rPr lang="cs-CZ" dirty="0" smtClean="0"/>
              <a:t> válkou</a:t>
            </a:r>
          </a:p>
          <a:p>
            <a:r>
              <a:rPr lang="cs-CZ" dirty="0" smtClean="0"/>
              <a:t>Stanovení samoděržaví – neomezená moc cara</a:t>
            </a:r>
            <a:endParaRPr lang="ru-RU" dirty="0" smtClean="0"/>
          </a:p>
          <a:p>
            <a:r>
              <a:rPr lang="cs-CZ" dirty="0" smtClean="0"/>
              <a:t>Oslabení moci bojarů</a:t>
            </a:r>
            <a:endParaRPr lang="ru-RU" dirty="0" smtClean="0"/>
          </a:p>
          <a:p>
            <a:r>
              <a:rPr lang="cs-CZ" dirty="0" smtClean="0"/>
              <a:t>Neměl důstojného nástupce </a:t>
            </a:r>
            <a:endParaRPr lang="ru-RU" dirty="0" smtClean="0"/>
          </a:p>
          <a:p>
            <a:r>
              <a:rPr lang="cs-CZ" dirty="0" smtClean="0"/>
              <a:t>Zotročení rolníků – zrušen „</a:t>
            </a:r>
            <a:r>
              <a:rPr lang="cs-CZ" dirty="0" err="1" smtClean="0"/>
              <a:t>Jurijev</a:t>
            </a:r>
            <a:r>
              <a:rPr lang="cs-CZ" dirty="0" smtClean="0"/>
              <a:t> den“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9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hrozny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65125"/>
            <a:ext cx="5052695" cy="6492875"/>
          </a:xfrm>
          <a:prstGeom prst="rect">
            <a:avLst/>
          </a:prstGeom>
        </p:spPr>
      </p:pic>
      <p:pic>
        <p:nvPicPr>
          <p:cNvPr id="5" name="Obrázek 4" descr="ivan_iv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4240" y="365125"/>
            <a:ext cx="4937759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Kultura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přestavba moskevského hradu Kremlu</a:t>
            </a:r>
          </a:p>
          <a:p>
            <a:r>
              <a:rPr lang="cs-CZ" dirty="0" smtClean="0"/>
              <a:t>nová chrámová architektura – stanové chrámy</a:t>
            </a:r>
          </a:p>
          <a:p>
            <a:pPr lvl="1"/>
            <a:r>
              <a:rPr lang="cs-CZ" sz="2800" dirty="0" smtClean="0"/>
              <a:t>méně </a:t>
            </a:r>
            <a:r>
              <a:rPr lang="cs-CZ" sz="2800" dirty="0" err="1" smtClean="0"/>
              <a:t>byzanstkých</a:t>
            </a:r>
            <a:r>
              <a:rPr lang="cs-CZ" sz="2800" dirty="0" smtClean="0"/>
              <a:t> vlivů, využití domácích lidových prvků</a:t>
            </a:r>
          </a:p>
          <a:p>
            <a:pPr lvl="1"/>
            <a:r>
              <a:rPr lang="cs-CZ" sz="2800" dirty="0" smtClean="0"/>
              <a:t>Chrám Vasilije Blaženého v Moskvě </a:t>
            </a:r>
          </a:p>
          <a:p>
            <a:r>
              <a:rPr lang="cs-CZ" dirty="0" smtClean="0"/>
              <a:t>Malířství – důraz na realismus</a:t>
            </a:r>
          </a:p>
          <a:p>
            <a:r>
              <a:rPr lang="cs-CZ" dirty="0" smtClean="0"/>
              <a:t>Literatura </a:t>
            </a:r>
          </a:p>
          <a:p>
            <a:pPr lvl="1"/>
            <a:r>
              <a:rPr lang="cs-CZ" sz="2800" dirty="0" smtClean="0"/>
              <a:t>letopisy</a:t>
            </a:r>
            <a:r>
              <a:rPr lang="cs-CZ" sz="2800" dirty="0" smtClean="0"/>
              <a:t>, dopisy a poselství Ivana Hrozného</a:t>
            </a:r>
          </a:p>
          <a:p>
            <a:pPr lvl="1"/>
            <a:r>
              <a:rPr lang="cs-CZ" sz="2800" dirty="0" smtClean="0"/>
              <a:t>počátky vědecké literatury</a:t>
            </a:r>
          </a:p>
          <a:p>
            <a:pPr lvl="2"/>
            <a:r>
              <a:rPr lang="cs-CZ" sz="2800" dirty="0" smtClean="0"/>
              <a:t>Encyklopedie vědomostí – tzv. </a:t>
            </a:r>
            <a:r>
              <a:rPr lang="cs-CZ" sz="2800" dirty="0" err="1" smtClean="0"/>
              <a:t>Azbukovnik</a:t>
            </a:r>
            <a:r>
              <a:rPr lang="cs-CZ" sz="2800" dirty="0" smtClean="0"/>
              <a:t>, </a:t>
            </a:r>
            <a:r>
              <a:rPr lang="cs-CZ" sz="2800" dirty="0" err="1" smtClean="0"/>
              <a:t>Domostroj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Vasilije </a:t>
            </a:r>
            <a:br>
              <a:rPr lang="cs-CZ" dirty="0" smtClean="0"/>
            </a:br>
            <a:r>
              <a:rPr lang="cs-CZ" dirty="0" smtClean="0"/>
              <a:t>Blaženého</a:t>
            </a:r>
            <a:endParaRPr lang="cs-CZ" dirty="0"/>
          </a:p>
        </p:txBody>
      </p:sp>
      <p:pic>
        <p:nvPicPr>
          <p:cNvPr id="4" name="Picture 2" descr="F:\škola ruština\druhák\chram vasila blazeneh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0" y="0"/>
            <a:ext cx="694944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6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Chrám Vasilije </a:t>
            </a:r>
            <a:r>
              <a:rPr lang="cs-CZ" b="1" dirty="0" smtClean="0"/>
              <a:t>Blaženého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dirty="0" smtClean="0"/>
              <a:t>Byl postaven v letech 1555 – 1560 na počest vítězství nad Kazaní</a:t>
            </a:r>
          </a:p>
          <a:p>
            <a:r>
              <a:rPr lang="cs-CZ" sz="4000" dirty="0" smtClean="0"/>
              <a:t>Původní název </a:t>
            </a:r>
            <a:r>
              <a:rPr lang="cs-CZ" sz="4000" dirty="0" err="1" smtClean="0"/>
              <a:t>Pokrovskij</a:t>
            </a:r>
            <a:r>
              <a:rPr lang="cs-CZ" sz="4000" dirty="0" smtClean="0"/>
              <a:t> sobor</a:t>
            </a:r>
          </a:p>
          <a:p>
            <a:r>
              <a:rPr lang="cs-CZ" sz="4000" dirty="0" smtClean="0"/>
              <a:t>Osm samostatných kostelů</a:t>
            </a:r>
          </a:p>
          <a:p>
            <a:r>
              <a:rPr lang="cs-CZ" sz="4000" dirty="0" smtClean="0"/>
              <a:t>Soukromá kaple Ivana IV.</a:t>
            </a:r>
          </a:p>
          <a:p>
            <a:r>
              <a:rPr lang="cs-CZ" sz="4000" dirty="0" smtClean="0"/>
              <a:t>Stavitelé Barma a </a:t>
            </a:r>
            <a:r>
              <a:rPr lang="cs-CZ" sz="4000" dirty="0" err="1" smtClean="0"/>
              <a:t>Postnik</a:t>
            </a:r>
            <a:r>
              <a:rPr lang="cs-CZ" sz="4000" dirty="0" smtClean="0"/>
              <a:t> Jakovlev (podle legendy byl na příkaz Ivana IV. </a:t>
            </a:r>
            <a:r>
              <a:rPr lang="cs-CZ" sz="4000" dirty="0"/>
              <a:t>o</a:t>
            </a:r>
            <a:r>
              <a:rPr lang="cs-CZ" sz="4000" dirty="0" smtClean="0"/>
              <a:t>slepen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7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roce 1543 se ve svých 13 letech dopustil první vraždy → vražda účinná a rychlá zbraň</a:t>
            </a:r>
          </a:p>
          <a:p>
            <a:r>
              <a:rPr lang="cs-CZ" b="1" dirty="0" smtClean="0"/>
              <a:t>16.1.1547 korunován carem </a:t>
            </a:r>
            <a:r>
              <a:rPr lang="cs-CZ" dirty="0" smtClean="0"/>
              <a:t>→ vládce „</a:t>
            </a:r>
            <a:r>
              <a:rPr lang="cs-CZ" dirty="0" err="1" smtClean="0"/>
              <a:t>vseja</a:t>
            </a:r>
            <a:r>
              <a:rPr lang="cs-CZ" dirty="0" smtClean="0"/>
              <a:t> Rusi“</a:t>
            </a:r>
          </a:p>
          <a:p>
            <a:r>
              <a:rPr lang="cs-CZ" dirty="0" smtClean="0"/>
              <a:t>3.2. 1547 se oženil s Anastázií </a:t>
            </a:r>
            <a:r>
              <a:rPr lang="cs-CZ" dirty="0" err="1" smtClean="0"/>
              <a:t>Zacharjinovou</a:t>
            </a:r>
            <a:r>
              <a:rPr lang="cs-CZ" dirty="0" smtClean="0"/>
              <a:t> </a:t>
            </a:r>
            <a:r>
              <a:rPr lang="cs-CZ" dirty="0" smtClean="0"/>
              <a:t>- šťastné </a:t>
            </a:r>
            <a:r>
              <a:rPr lang="cs-CZ" dirty="0" smtClean="0"/>
              <a:t>manželství, mají celkem 6 dětí – přežil pouze syn </a:t>
            </a:r>
            <a:r>
              <a:rPr lang="cs-CZ" dirty="0" err="1" smtClean="0"/>
              <a:t>Fjodor</a:t>
            </a:r>
            <a:r>
              <a:rPr lang="cs-CZ" dirty="0" smtClean="0"/>
              <a:t>. Manželka zemřela </a:t>
            </a:r>
            <a:r>
              <a:rPr lang="cs-CZ" dirty="0"/>
              <a:t>7.8. 1560 → začíná temné období, krutovláda→ získal přízvisko „Hrozný“</a:t>
            </a:r>
          </a:p>
          <a:p>
            <a:endParaRPr lang="cs-CZ" dirty="0" smtClean="0"/>
          </a:p>
          <a:p>
            <a:r>
              <a:rPr lang="cs-CZ" dirty="0" smtClean="0"/>
              <a:t>1549 – 1560 </a:t>
            </a:r>
            <a:r>
              <a:rPr lang="cs-CZ" dirty="0" smtClean="0"/>
              <a:t>období reforem</a:t>
            </a:r>
          </a:p>
          <a:p>
            <a:r>
              <a:rPr lang="cs-CZ" dirty="0" smtClean="0"/>
              <a:t>1549 – nový vládní organ – Zemský Sněm (</a:t>
            </a:r>
            <a:r>
              <a:rPr lang="ru-RU" dirty="0" smtClean="0"/>
              <a:t>Земский Собор</a:t>
            </a:r>
            <a:r>
              <a:rPr lang="cs-CZ" dirty="0" smtClean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64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Fjodor</a:t>
            </a:r>
            <a:r>
              <a:rPr lang="cs-CZ" b="1" dirty="0" smtClean="0"/>
              <a:t> </a:t>
            </a:r>
            <a:r>
              <a:rPr lang="cs-CZ" b="1" dirty="0" err="1" smtClean="0"/>
              <a:t>Ivanovič</a:t>
            </a:r>
            <a:r>
              <a:rPr lang="cs-CZ" b="1" dirty="0" smtClean="0"/>
              <a:t> </a:t>
            </a:r>
            <a:r>
              <a:rPr lang="cs-CZ" sz="3600" b="1" dirty="0" smtClean="0"/>
              <a:t>(1584 – 1598)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syn Ivana IV.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„slabý tělem i duchem“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měl k ruce vládní komisi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Neschopen vládnout </a:t>
            </a:r>
          </a:p>
          <a:p>
            <a:pPr marL="0" indent="0">
              <a:buNone/>
            </a:pPr>
            <a:r>
              <a:rPr lang="cs-CZ" sz="4000" dirty="0"/>
              <a:t> 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chemeClr val="tx1"/>
                </a:solidFill>
              </a:rPr>
              <a:t>Moskevské Rusi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Skutečným vládcem se stává </a:t>
            </a:r>
          </a:p>
          <a:p>
            <a:pPr marL="0" indent="0">
              <a:buNone/>
            </a:pPr>
            <a:r>
              <a:rPr lang="cs-CZ" sz="4000" dirty="0"/>
              <a:t> </a:t>
            </a:r>
            <a:r>
              <a:rPr lang="cs-CZ" sz="4000" dirty="0" smtClean="0"/>
              <a:t>  </a:t>
            </a:r>
            <a:r>
              <a:rPr lang="cs-CZ" sz="4000" dirty="0" smtClean="0">
                <a:solidFill>
                  <a:schemeClr val="tx1"/>
                </a:solidFill>
              </a:rPr>
              <a:t>Boris </a:t>
            </a:r>
            <a:r>
              <a:rPr lang="cs-CZ" sz="4000" dirty="0" err="1" smtClean="0">
                <a:solidFill>
                  <a:schemeClr val="tx1"/>
                </a:solidFill>
              </a:rPr>
              <a:t>Godunov</a:t>
            </a:r>
            <a:endParaRPr lang="cs-CZ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	&gt; </a:t>
            </a:r>
            <a:r>
              <a:rPr lang="cs-CZ" sz="4000" b="1" dirty="0" smtClean="0">
                <a:solidFill>
                  <a:schemeClr val="tx1"/>
                </a:solidFill>
              </a:rPr>
              <a:t>konec dynastie </a:t>
            </a:r>
            <a:r>
              <a:rPr lang="cs-CZ" sz="4000" b="1" dirty="0" err="1" smtClean="0">
                <a:solidFill>
                  <a:schemeClr val="tx1"/>
                </a:solidFill>
              </a:rPr>
              <a:t>Rjurikovců</a:t>
            </a:r>
            <a:endParaRPr lang="cs-CZ" sz="4000" b="1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6" name="Picture 4" descr="https://upload.wikimedia.org/wikipedia/commons/7/73/Fyodor%26bor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96" y="365125"/>
            <a:ext cx="910340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Boris </a:t>
            </a:r>
            <a:r>
              <a:rPr lang="cs-CZ" b="1" dirty="0" err="1" smtClean="0"/>
              <a:t>Godunov</a:t>
            </a:r>
            <a:r>
              <a:rPr lang="cs-CZ" b="1" dirty="0" smtClean="0"/>
              <a:t> </a:t>
            </a:r>
            <a:r>
              <a:rPr lang="cs-CZ" sz="3600" b="1" dirty="0" smtClean="0"/>
              <a:t>(1598 – 1605</a:t>
            </a:r>
            <a:r>
              <a:rPr lang="cs-CZ" sz="1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1598 korunován ruským carem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Schopný a inteligentní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Z rodu moskevských bojarů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Po celý život negramotný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Uznáván odpůrci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Bez morálních zábran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0" y="0"/>
            <a:ext cx="501016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98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32500" lnSpcReduction="20000"/>
          </a:bodyPr>
          <a:lstStyle/>
          <a:p>
            <a:r>
              <a:rPr lang="cs-CZ" sz="9600" dirty="0" smtClean="0">
                <a:solidFill>
                  <a:schemeClr val="tx1"/>
                </a:solidFill>
              </a:rPr>
              <a:t>Podezřívali ho </a:t>
            </a:r>
            <a:r>
              <a:rPr lang="cs-CZ" sz="9600" dirty="0" smtClean="0">
                <a:solidFill>
                  <a:schemeClr val="tx1"/>
                </a:solidFill>
              </a:rPr>
              <a:t>z vraždy careviče </a:t>
            </a:r>
            <a:r>
              <a:rPr lang="cs-CZ" sz="9600" b="1" dirty="0" smtClean="0">
                <a:solidFill>
                  <a:schemeClr val="tx1"/>
                </a:solidFill>
              </a:rPr>
              <a:t>Dimitrije</a:t>
            </a:r>
          </a:p>
          <a:p>
            <a:pPr marL="0" indent="0">
              <a:buNone/>
            </a:pPr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b="1" dirty="0" smtClean="0">
                <a:solidFill>
                  <a:schemeClr val="tx1"/>
                </a:solidFill>
              </a:rPr>
              <a:t>1589</a:t>
            </a:r>
            <a:r>
              <a:rPr lang="cs-CZ" sz="9600" dirty="0" smtClean="0">
                <a:solidFill>
                  <a:schemeClr val="tx1"/>
                </a:solidFill>
              </a:rPr>
              <a:t> povýšení moskevského metropolity </a:t>
            </a:r>
            <a:r>
              <a:rPr lang="cs-CZ" sz="9600" b="1" dirty="0" err="1" smtClean="0">
                <a:solidFill>
                  <a:schemeClr val="tx1"/>
                </a:solidFill>
              </a:rPr>
              <a:t>Iova</a:t>
            </a:r>
            <a:r>
              <a:rPr lang="cs-CZ" sz="9600" dirty="0" smtClean="0">
                <a:solidFill>
                  <a:schemeClr val="tx1"/>
                </a:solidFill>
              </a:rPr>
              <a:t> na patriarchu (jeho přítel a spojenec</a:t>
            </a:r>
            <a:r>
              <a:rPr lang="cs-CZ" sz="9600" dirty="0" smtClean="0">
                <a:solidFill>
                  <a:schemeClr val="tx1"/>
                </a:solidFill>
              </a:rPr>
              <a:t>)</a:t>
            </a:r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b="1" dirty="0" smtClean="0">
                <a:solidFill>
                  <a:schemeClr val="tx1"/>
                </a:solidFill>
              </a:rPr>
              <a:t>1587 - </a:t>
            </a:r>
            <a:r>
              <a:rPr lang="cs-CZ" sz="9600" dirty="0" smtClean="0">
                <a:solidFill>
                  <a:schemeClr val="tx1"/>
                </a:solidFill>
              </a:rPr>
              <a:t>uzavřel na 15 let </a:t>
            </a:r>
            <a:r>
              <a:rPr lang="cs-CZ" sz="9600" b="1" dirty="0" smtClean="0">
                <a:solidFill>
                  <a:schemeClr val="tx1"/>
                </a:solidFill>
              </a:rPr>
              <a:t>příměří s Polskem</a:t>
            </a:r>
            <a:r>
              <a:rPr lang="cs-CZ" sz="9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9600" b="1" dirty="0" smtClean="0">
                <a:solidFill>
                  <a:schemeClr val="tx1"/>
                </a:solidFill>
              </a:rPr>
              <a:t>1595 - „věčný mír“ se Švédskem</a:t>
            </a:r>
            <a:endParaRPr lang="cs-CZ" sz="9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dirty="0" smtClean="0">
                <a:solidFill>
                  <a:schemeClr val="tx1"/>
                </a:solidFill>
              </a:rPr>
              <a:t>Rusku byly </a:t>
            </a:r>
            <a:r>
              <a:rPr lang="cs-CZ" sz="9600" b="1" dirty="0" smtClean="0">
                <a:solidFill>
                  <a:schemeClr val="tx1"/>
                </a:solidFill>
              </a:rPr>
              <a:t>vráceny oblasti </a:t>
            </a:r>
            <a:r>
              <a:rPr lang="cs-CZ" sz="9600" dirty="0" smtClean="0">
                <a:solidFill>
                  <a:schemeClr val="tx1"/>
                </a:solidFill>
              </a:rPr>
              <a:t>ztracené v </a:t>
            </a:r>
            <a:r>
              <a:rPr lang="cs-CZ" sz="9600" dirty="0" err="1"/>
              <a:t>L</a:t>
            </a:r>
            <a:r>
              <a:rPr lang="cs-CZ" sz="9600" dirty="0" err="1" smtClean="0">
                <a:solidFill>
                  <a:schemeClr val="tx1"/>
                </a:solidFill>
              </a:rPr>
              <a:t>ivonské</a:t>
            </a:r>
            <a:r>
              <a:rPr lang="cs-CZ" sz="9600" dirty="0" smtClean="0">
                <a:solidFill>
                  <a:schemeClr val="tx1"/>
                </a:solidFill>
              </a:rPr>
              <a:t> </a:t>
            </a:r>
            <a:r>
              <a:rPr lang="cs-CZ" sz="9600" dirty="0" smtClean="0">
                <a:solidFill>
                  <a:schemeClr val="tx1"/>
                </a:solidFill>
              </a:rPr>
              <a:t>válce</a:t>
            </a:r>
          </a:p>
          <a:p>
            <a:r>
              <a:rPr lang="cs-CZ" sz="9600" dirty="0" smtClean="0">
                <a:solidFill>
                  <a:schemeClr val="tx1"/>
                </a:solidFill>
              </a:rPr>
              <a:t>získal  </a:t>
            </a:r>
            <a:r>
              <a:rPr lang="cs-CZ" sz="9600" b="1" dirty="0" smtClean="0">
                <a:solidFill>
                  <a:schemeClr val="tx1"/>
                </a:solidFill>
              </a:rPr>
              <a:t>přístup k Finskému zálivu</a:t>
            </a:r>
          </a:p>
          <a:p>
            <a:endParaRPr lang="cs-CZ" sz="9600" dirty="0" smtClean="0">
              <a:solidFill>
                <a:schemeClr val="tx1"/>
              </a:solidFill>
            </a:endParaRPr>
          </a:p>
          <a:p>
            <a:endParaRPr lang="cs-CZ" sz="7400" dirty="0"/>
          </a:p>
        </p:txBody>
      </p:sp>
    </p:spTree>
    <p:extLst>
      <p:ext uri="{BB962C8B-B14F-4D97-AF65-F5344CB8AC3E}">
        <p14:creationId xmlns:p14="http://schemas.microsoft.com/office/powerpoint/2010/main" val="19040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Čemu čelil Boris </a:t>
            </a:r>
            <a:r>
              <a:rPr lang="cs-CZ" b="1" dirty="0" err="1"/>
              <a:t>Godunov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útokům bojarské opozice (Vasilij </a:t>
            </a:r>
            <a:r>
              <a:rPr lang="cs-CZ" sz="3200" dirty="0" err="1" smtClean="0">
                <a:solidFill>
                  <a:schemeClr val="tx1"/>
                </a:solidFill>
              </a:rPr>
              <a:t>Šujskij</a:t>
            </a:r>
            <a:r>
              <a:rPr lang="cs-CZ" sz="3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3200" b="1" dirty="0" smtClean="0">
                <a:solidFill>
                  <a:schemeClr val="tx1"/>
                </a:solidFill>
              </a:rPr>
              <a:t>1600</a:t>
            </a:r>
            <a:r>
              <a:rPr lang="cs-CZ" sz="3200" dirty="0" smtClean="0">
                <a:solidFill>
                  <a:schemeClr val="tx1"/>
                </a:solidFill>
              </a:rPr>
              <a:t> sucha a kruté mrazy v Moskvě</a:t>
            </a:r>
          </a:p>
          <a:p>
            <a:r>
              <a:rPr lang="cs-CZ" sz="3200" b="1" dirty="0" smtClean="0">
                <a:solidFill>
                  <a:schemeClr val="tx1"/>
                </a:solidFill>
              </a:rPr>
              <a:t>1601 – 1603 </a:t>
            </a:r>
            <a:r>
              <a:rPr lang="cs-CZ" sz="3200" dirty="0" smtClean="0">
                <a:solidFill>
                  <a:schemeClr val="tx1"/>
                </a:solidFill>
              </a:rPr>
              <a:t>hladomor, lidé prchali do měst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loupežení a drancování, krize</a:t>
            </a:r>
          </a:p>
          <a:p>
            <a:r>
              <a:rPr lang="cs-CZ" sz="3200" dirty="0" smtClean="0"/>
              <a:t>1605 smrt Borise </a:t>
            </a:r>
            <a:r>
              <a:rPr lang="cs-CZ" sz="3200" dirty="0" err="1" smtClean="0"/>
              <a:t>Godunova</a:t>
            </a:r>
            <a:r>
              <a:rPr lang="cs-CZ" sz="3200" dirty="0" smtClean="0"/>
              <a:t> (53 let</a:t>
            </a:r>
            <a:r>
              <a:rPr lang="cs-CZ" sz="3200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6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Období SMUTY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Měli se vyřešit tři záležitosti:</a:t>
            </a:r>
          </a:p>
          <a:p>
            <a:r>
              <a:rPr lang="cs-CZ" dirty="0" smtClean="0"/>
              <a:t>Politická – nezávislost Ruska</a:t>
            </a:r>
          </a:p>
          <a:p>
            <a:r>
              <a:rPr lang="cs-CZ" dirty="0" smtClean="0"/>
              <a:t>Dynastická – kdo se stane carem</a:t>
            </a:r>
          </a:p>
          <a:p>
            <a:r>
              <a:rPr lang="cs-CZ" dirty="0" smtClean="0"/>
              <a:t>Zotročení rolníků </a:t>
            </a:r>
            <a:endParaRPr lang="cs-CZ" dirty="0" smtClean="0"/>
          </a:p>
          <a:p>
            <a:endParaRPr lang="cs-CZ" dirty="0"/>
          </a:p>
          <a:p>
            <a:endParaRPr lang="cs-CZ" sz="1800" dirty="0" smtClean="0"/>
          </a:p>
          <a:p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youtu.be/QZPONK1JRBM</a:t>
            </a:r>
            <a:r>
              <a:rPr lang="cs-CZ" sz="1800" dirty="0" smtClean="0"/>
              <a:t>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QZPONK1JRB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13381" y="3270027"/>
            <a:ext cx="6378619" cy="3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Etapy </a:t>
            </a:r>
            <a:r>
              <a:rPr lang="cs-CZ" dirty="0" err="1" smtClean="0"/>
              <a:t>Smuty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1603 – 1605 poslední roky vlády Borise </a:t>
            </a:r>
            <a:r>
              <a:rPr lang="cs-CZ" dirty="0" err="1" smtClean="0"/>
              <a:t>Godunova</a:t>
            </a:r>
            <a:r>
              <a:rPr lang="cs-CZ" dirty="0" smtClean="0"/>
              <a:t>, začátek </a:t>
            </a:r>
            <a:r>
              <a:rPr lang="cs-CZ" dirty="0" err="1" smtClean="0"/>
              <a:t>smuty</a:t>
            </a:r>
            <a:endParaRPr lang="cs-CZ" dirty="0" smtClean="0"/>
          </a:p>
          <a:p>
            <a:r>
              <a:rPr lang="cs-CZ" dirty="0" smtClean="0"/>
              <a:t>2. 1605 – 1607 </a:t>
            </a:r>
            <a:r>
              <a:rPr lang="cs-CZ" dirty="0" err="1" smtClean="0"/>
              <a:t>Lžedmitrij</a:t>
            </a:r>
            <a:r>
              <a:rPr lang="cs-CZ" dirty="0" smtClean="0"/>
              <a:t> a rolnická válka</a:t>
            </a:r>
          </a:p>
          <a:p>
            <a:r>
              <a:rPr lang="cs-CZ" dirty="0" smtClean="0"/>
              <a:t>3. 1608 – 1613 </a:t>
            </a:r>
            <a:r>
              <a:rPr lang="cs-CZ" dirty="0" err="1" smtClean="0"/>
              <a:t>švedsko</a:t>
            </a:r>
            <a:r>
              <a:rPr lang="cs-CZ" dirty="0" smtClean="0"/>
              <a:t>-polská intervence a konec </a:t>
            </a:r>
            <a:r>
              <a:rPr lang="cs-CZ" dirty="0" err="1" smtClean="0"/>
              <a:t>smuty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1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</a:t>
            </a:r>
            <a:r>
              <a:rPr lang="cs-CZ" dirty="0" err="1" smtClean="0"/>
              <a:t>Smuty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krize – důsledek opričniny a </a:t>
            </a:r>
            <a:r>
              <a:rPr lang="cs-CZ" dirty="0" err="1" smtClean="0"/>
              <a:t>Livonské</a:t>
            </a:r>
            <a:r>
              <a:rPr lang="cs-CZ" dirty="0" smtClean="0"/>
              <a:t> války</a:t>
            </a:r>
          </a:p>
          <a:p>
            <a:r>
              <a:rPr lang="cs-CZ" dirty="0" smtClean="0"/>
              <a:t>Hladomor </a:t>
            </a:r>
            <a:r>
              <a:rPr lang="cs-CZ" dirty="0" smtClean="0"/>
              <a:t>– zemřelo kolem 1/3 </a:t>
            </a:r>
            <a:r>
              <a:rPr lang="cs-CZ" dirty="0" err="1" smtClean="0"/>
              <a:t>obyvátelů</a:t>
            </a:r>
            <a:r>
              <a:rPr lang="cs-CZ" dirty="0" smtClean="0"/>
              <a:t> Ruska</a:t>
            </a:r>
          </a:p>
          <a:p>
            <a:r>
              <a:rPr lang="cs-CZ" dirty="0" smtClean="0"/>
              <a:t>Nevolnictví </a:t>
            </a:r>
            <a:r>
              <a:rPr lang="cs-CZ" dirty="0" smtClean="0"/>
              <a:t>rolníků</a:t>
            </a:r>
          </a:p>
          <a:p>
            <a:r>
              <a:rPr lang="cs-CZ" dirty="0" smtClean="0"/>
              <a:t>Nespokojenost bojarů s Borisem </a:t>
            </a:r>
            <a:r>
              <a:rPr lang="cs-CZ" dirty="0" err="1" smtClean="0"/>
              <a:t>Godunovem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Konec zákonné dynastie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6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rok 1591 – smrt </a:t>
            </a:r>
            <a:r>
              <a:rPr lang="cs-CZ" dirty="0" err="1" smtClean="0">
                <a:solidFill>
                  <a:schemeClr val="tx1"/>
                </a:solidFill>
              </a:rPr>
              <a:t>Fjodorova</a:t>
            </a:r>
            <a:r>
              <a:rPr lang="cs-CZ" dirty="0" smtClean="0">
                <a:solidFill>
                  <a:schemeClr val="tx1"/>
                </a:solidFill>
              </a:rPr>
              <a:t> bratra Dimitrije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roku 1602 – příchod </a:t>
            </a:r>
            <a:r>
              <a:rPr lang="cs-CZ" dirty="0" smtClean="0">
                <a:solidFill>
                  <a:schemeClr val="tx1"/>
                </a:solidFill>
              </a:rPr>
              <a:t>Jurije (Grigorije) </a:t>
            </a:r>
            <a:r>
              <a:rPr lang="cs-CZ" dirty="0" err="1" smtClean="0">
                <a:solidFill>
                  <a:schemeClr val="tx1"/>
                </a:solidFill>
              </a:rPr>
              <a:t>Otrepjeva</a:t>
            </a:r>
            <a:r>
              <a:rPr lang="cs-CZ" dirty="0" smtClean="0">
                <a:solidFill>
                  <a:schemeClr val="tx1"/>
                </a:solidFill>
              </a:rPr>
              <a:t> na polský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dvůr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vydával se za Dimitrije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Jurij </a:t>
            </a:r>
            <a:r>
              <a:rPr lang="cs-CZ" dirty="0" err="1" smtClean="0">
                <a:solidFill>
                  <a:schemeClr val="tx1"/>
                </a:solidFill>
              </a:rPr>
              <a:t>Otrepjev</a:t>
            </a:r>
            <a:r>
              <a:rPr lang="cs-CZ" dirty="0" smtClean="0">
                <a:solidFill>
                  <a:schemeClr val="tx1"/>
                </a:solidFill>
              </a:rPr>
              <a:t> byl roku 1605 korunován carem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→</a:t>
            </a:r>
            <a:r>
              <a:rPr lang="cs-CZ" dirty="0" err="1" smtClean="0">
                <a:solidFill>
                  <a:schemeClr val="tx1"/>
                </a:solidFill>
              </a:rPr>
              <a:t>Lžedmitrij</a:t>
            </a:r>
            <a:r>
              <a:rPr lang="cs-CZ" dirty="0" smtClean="0">
                <a:solidFill>
                  <a:schemeClr val="tx1"/>
                </a:solidFill>
              </a:rPr>
              <a:t> 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zorganizováno spiknutí bojarů v čele s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>
                <a:solidFill>
                  <a:schemeClr val="tx1"/>
                </a:solidFill>
              </a:rPr>
              <a:t>Vasilijem </a:t>
            </a:r>
            <a:r>
              <a:rPr lang="cs-CZ" dirty="0" err="1" smtClean="0">
                <a:solidFill>
                  <a:schemeClr val="tx1"/>
                </a:solidFill>
              </a:rPr>
              <a:t>Šujským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po smrti </a:t>
            </a:r>
            <a:r>
              <a:rPr lang="cs-CZ" dirty="0" err="1" smtClean="0">
                <a:solidFill>
                  <a:schemeClr val="tx1"/>
                </a:solidFill>
              </a:rPr>
              <a:t>Lžedmitrije</a:t>
            </a:r>
            <a:r>
              <a:rPr lang="cs-CZ" dirty="0" smtClean="0">
                <a:solidFill>
                  <a:schemeClr val="tx1"/>
                </a:solidFill>
              </a:rPr>
              <a:t> I. </a:t>
            </a:r>
            <a:r>
              <a:rPr lang="cs-CZ" dirty="0" err="1" smtClean="0">
                <a:solidFill>
                  <a:schemeClr val="tx1"/>
                </a:solidFill>
              </a:rPr>
              <a:t>Šujskij</a:t>
            </a:r>
            <a:r>
              <a:rPr lang="cs-CZ" dirty="0" smtClean="0">
                <a:solidFill>
                  <a:schemeClr val="tx1"/>
                </a:solidFill>
              </a:rPr>
              <a:t> byl korunován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>
                <a:solidFill>
                  <a:schemeClr val="tx1"/>
                </a:solidFill>
              </a:rPr>
              <a:t>novým carem (1606-1610)</a:t>
            </a:r>
          </a:p>
          <a:p>
            <a:pPr marL="0" indent="0">
              <a:buNone/>
            </a:pPr>
            <a:r>
              <a:rPr lang="cs-CZ" dirty="0" smtClean="0"/>
              <a:t>1606 – 1607 </a:t>
            </a:r>
            <a:r>
              <a:rPr lang="cs-CZ" dirty="0" err="1" smtClean="0"/>
              <a:t>Bolotnikovovo</a:t>
            </a:r>
            <a:r>
              <a:rPr lang="cs-CZ" dirty="0" smtClean="0"/>
              <a:t> povstání – kozáci, </a:t>
            </a:r>
          </a:p>
          <a:p>
            <a:pPr marL="0" indent="0">
              <a:buNone/>
            </a:pPr>
            <a:r>
              <a:rPr lang="cs-CZ" dirty="0" smtClean="0"/>
              <a:t>krvavě potlačeno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56" y="1282701"/>
            <a:ext cx="422779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09396"/>
          </a:xfrm>
        </p:spPr>
        <p:txBody>
          <a:bodyPr/>
          <a:lstStyle/>
          <a:p>
            <a:r>
              <a:rPr lang="cs-CZ" b="1" dirty="0" err="1" smtClean="0"/>
              <a:t>Lžidimitrij</a:t>
            </a:r>
            <a:r>
              <a:rPr lang="cs-CZ" b="1" dirty="0" smtClean="0"/>
              <a:t> </a:t>
            </a:r>
            <a:r>
              <a:rPr lang="cs-CZ" b="1" dirty="0" smtClean="0"/>
              <a:t>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- vládne v zájmu Poláků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13" y="813024"/>
            <a:ext cx="52578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Политическое </a:t>
            </a:r>
            <a:r>
              <a:rPr lang="ru-RU" dirty="0"/>
              <a:t>устройство русского государства в первой трети </a:t>
            </a:r>
            <a:r>
              <a:rPr lang="ru-RU" dirty="0" smtClean="0"/>
              <a:t>X</a:t>
            </a:r>
            <a:r>
              <a:rPr lang="en-US" dirty="0" smtClean="0"/>
              <a:t>VI</a:t>
            </a:r>
            <a:r>
              <a:rPr lang="ru-RU" dirty="0" smtClean="0"/>
              <a:t> </a:t>
            </a:r>
            <a:r>
              <a:rPr lang="ru-RU" dirty="0"/>
              <a:t>века</a:t>
            </a:r>
            <a:endParaRPr lang="cs-CZ" dirty="0"/>
          </a:p>
        </p:txBody>
      </p:sp>
      <p:pic>
        <p:nvPicPr>
          <p:cNvPr id="1026" name="Picture 2" descr="http://d3dxadmpi0hxcu.cloudfront.net/goods/ymk/history_of_russia/work2/theory/2/hr_2_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6" y="1690688"/>
            <a:ext cx="9335661" cy="49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Marina Mnišek</a:t>
            </a:r>
            <a:endParaRPr lang="cs-CZ" dirty="0"/>
          </a:p>
        </p:txBody>
      </p:sp>
      <p:pic>
        <p:nvPicPr>
          <p:cNvPr id="9218" name="Picture 2" descr="http://upload.wikimedia.org/wikipedia/commons/0/0f/Marina_mnisz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365125"/>
            <a:ext cx="668528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Lžidimitrij</a:t>
            </a:r>
            <a:r>
              <a:rPr lang="cs-CZ" b="1" dirty="0" smtClean="0"/>
              <a:t> </a:t>
            </a:r>
            <a:r>
              <a:rPr lang="cs-CZ" b="1" dirty="0" smtClean="0"/>
              <a:t>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756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r. 1607 se objevil další samozvanec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err="1" smtClean="0">
                <a:solidFill>
                  <a:schemeClr val="tx1"/>
                </a:solidFill>
              </a:rPr>
              <a:t>Lžidimitrij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smtClean="0">
                <a:solidFill>
                  <a:schemeClr val="tx1"/>
                </a:solidFill>
              </a:rPr>
              <a:t>II.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 při tažení na Moskvu se usadil ve vsi </a:t>
            </a:r>
          </a:p>
          <a:p>
            <a:pPr marL="0" indent="0">
              <a:buNone/>
            </a:pPr>
            <a:r>
              <a:rPr lang="cs-CZ" sz="3600" dirty="0" smtClean="0"/>
              <a:t>    </a:t>
            </a:r>
            <a:r>
              <a:rPr lang="cs-CZ" sz="3600" dirty="0" smtClean="0">
                <a:solidFill>
                  <a:schemeClr val="tx1"/>
                </a:solidFill>
              </a:rPr>
              <a:t>zvané </a:t>
            </a:r>
            <a:r>
              <a:rPr lang="cs-CZ" sz="3600" dirty="0" err="1" smtClean="0">
                <a:solidFill>
                  <a:schemeClr val="tx1"/>
                </a:solidFill>
              </a:rPr>
              <a:t>Tušino</a:t>
            </a:r>
            <a:r>
              <a:rPr lang="cs-CZ" sz="36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→ „</a:t>
            </a:r>
            <a:r>
              <a:rPr lang="cs-CZ" sz="3600" dirty="0" err="1" smtClean="0"/>
              <a:t>tušinskij</a:t>
            </a:r>
            <a:r>
              <a:rPr lang="cs-CZ" sz="3600" dirty="0" smtClean="0"/>
              <a:t> vor“ </a:t>
            </a:r>
            <a:endParaRPr lang="cs-CZ" sz="3600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 dne 11. prosince 1610 byl zavražděn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</a:t>
            </a:r>
            <a:r>
              <a:rPr lang="cs-CZ" sz="3600" dirty="0" smtClean="0">
                <a:solidFill>
                  <a:schemeClr val="tx1"/>
                </a:solidFill>
              </a:rPr>
              <a:t>vlastní stráží</a:t>
            </a:r>
          </a:p>
          <a:p>
            <a:pPr marL="0" indent="0">
              <a:buNone/>
            </a:pPr>
            <a:endParaRPr lang="cs-CZ" sz="36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90" y="2305318"/>
            <a:ext cx="3040710" cy="45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Bojarská duma – </a:t>
            </a:r>
            <a:r>
              <a:rPr lang="cs-CZ" dirty="0" err="1" smtClean="0"/>
              <a:t>Sedmibojarština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1610-1613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Bojaři se dostali k moci</a:t>
            </a:r>
          </a:p>
          <a:p>
            <a:r>
              <a:rPr lang="cs-CZ" dirty="0" smtClean="0"/>
              <a:t>Dohodli se s polským králem Zikmundem III, že carem bude jeho syn Vladislav</a:t>
            </a:r>
          </a:p>
          <a:p>
            <a:r>
              <a:rPr lang="cs-CZ" dirty="0" smtClean="0"/>
              <a:t>Otevřeli bránu Moskvy pro polské vojsko</a:t>
            </a:r>
          </a:p>
          <a:p>
            <a:endParaRPr lang="cs-CZ" dirty="0" smtClean="0"/>
          </a:p>
          <a:p>
            <a:r>
              <a:rPr lang="cs-CZ" dirty="0" smtClean="0"/>
              <a:t>1613 – povstání: </a:t>
            </a:r>
            <a:r>
              <a:rPr lang="cs-CZ" dirty="0" err="1" smtClean="0"/>
              <a:t>Minin</a:t>
            </a:r>
            <a:r>
              <a:rPr lang="cs-CZ" dirty="0" smtClean="0"/>
              <a:t> a </a:t>
            </a:r>
            <a:r>
              <a:rPr lang="cs-CZ" dirty="0" err="1" smtClean="0"/>
              <a:t>Požarský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2" name="Picture 4" descr="Moskva plastika kniezata Dmitrija Michajlovica Požarskeh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72" y="3513033"/>
            <a:ext cx="3716628" cy="33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</a:t>
            </a:r>
            <a:r>
              <a:rPr lang="cs-CZ" dirty="0" err="1" smtClean="0"/>
              <a:t>Smuty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1613 na Zemském sněmu byl zvolen a prohlášen za cara Michail </a:t>
            </a:r>
            <a:r>
              <a:rPr lang="cs-CZ" dirty="0" err="1" smtClean="0"/>
              <a:t>Romanov</a:t>
            </a:r>
            <a:r>
              <a:rPr lang="cs-CZ" dirty="0" smtClean="0"/>
              <a:t> – příbuzný první manželky Ivana Hrozného</a:t>
            </a:r>
          </a:p>
          <a:p>
            <a:r>
              <a:rPr lang="cs-CZ" dirty="0" smtClean="0"/>
              <a:t>Začátek dynastie Romanovců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3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Švankmajer, Milan, </a:t>
            </a:r>
            <a:r>
              <a:rPr lang="cs-CZ" i="1" dirty="0" smtClean="0"/>
              <a:t>Dějiny Ruska</a:t>
            </a:r>
            <a:r>
              <a:rPr lang="cs-CZ" dirty="0" smtClean="0"/>
              <a:t>, Praha 1995</a:t>
            </a:r>
          </a:p>
          <a:p>
            <a:r>
              <a:rPr lang="cs-CZ" dirty="0" err="1" smtClean="0"/>
              <a:t>Payne</a:t>
            </a:r>
            <a:r>
              <a:rPr lang="cs-CZ" dirty="0" smtClean="0"/>
              <a:t>, Robert - </a:t>
            </a:r>
            <a:r>
              <a:rPr lang="cs-CZ" dirty="0" err="1" smtClean="0"/>
              <a:t>Romanoff</a:t>
            </a:r>
            <a:r>
              <a:rPr lang="cs-CZ" dirty="0" smtClean="0"/>
              <a:t>, Nikita, </a:t>
            </a:r>
            <a:r>
              <a:rPr lang="cs-CZ" i="1" dirty="0" smtClean="0"/>
              <a:t>Ivan Hrozný</a:t>
            </a:r>
            <a:r>
              <a:rPr lang="cs-CZ" dirty="0" smtClean="0"/>
              <a:t>, Praha - Plzeň 2008</a:t>
            </a:r>
          </a:p>
          <a:p>
            <a:r>
              <a:rPr lang="cs-CZ" dirty="0" err="1" smtClean="0"/>
              <a:t>Serczyk</a:t>
            </a:r>
            <a:r>
              <a:rPr lang="cs-CZ" dirty="0" smtClean="0"/>
              <a:t>, </a:t>
            </a:r>
            <a:r>
              <a:rPr lang="cs-CZ" dirty="0" err="1" smtClean="0"/>
              <a:t>Wladislav</a:t>
            </a:r>
            <a:r>
              <a:rPr lang="cs-CZ" dirty="0" smtClean="0"/>
              <a:t>, </a:t>
            </a:r>
            <a:r>
              <a:rPr lang="cs-CZ" i="1" dirty="0" smtClean="0"/>
              <a:t>Ivan IV. Car vší Rusi a stvořitel samoděržaví</a:t>
            </a:r>
            <a:r>
              <a:rPr lang="cs-CZ" dirty="0" smtClean="0"/>
              <a:t>, Nakladatelství Lidové noviny, Praha 2004.</a:t>
            </a:r>
          </a:p>
          <a:p>
            <a:r>
              <a:rPr lang="cs-CZ" dirty="0" smtClean="0"/>
              <a:t>SOCHROVÁ, Marie. </a:t>
            </a:r>
            <a:r>
              <a:rPr lang="cs-CZ" i="1" dirty="0" smtClean="0"/>
              <a:t>Dějepis v kostce: Novověk. Dějiny nové doby</a:t>
            </a:r>
            <a:r>
              <a:rPr lang="cs-CZ" dirty="0" smtClean="0"/>
              <a:t>. Vyd. 1. Havlíčkův Brod: Fragment, 1997, 160 s. ISBN 80-720-0094-2.</a:t>
            </a:r>
          </a:p>
          <a:p>
            <a:r>
              <a:rPr lang="cs-CZ" dirty="0" smtClean="0"/>
              <a:t>LONGWORTH, Philip. </a:t>
            </a:r>
            <a:r>
              <a:rPr lang="cs-CZ" i="1" dirty="0" smtClean="0"/>
              <a:t>Dějiny impéria: sláva a pád ruských říší</a:t>
            </a:r>
            <a:r>
              <a:rPr lang="cs-CZ" dirty="0" smtClean="0"/>
              <a:t>. Vyd. 1. Plzeň: Ševčík, 2008. ISBN 978-80-7291-182-0.</a:t>
            </a:r>
          </a:p>
          <a:p>
            <a:r>
              <a:rPr lang="cs-CZ" dirty="0" smtClean="0"/>
              <a:t>www. panovnici.cz/</a:t>
            </a:r>
            <a:r>
              <a:rPr lang="cs-CZ" dirty="0" err="1" smtClean="0"/>
              <a:t>ivan</a:t>
            </a:r>
            <a:r>
              <a:rPr lang="cs-CZ" dirty="0" smtClean="0"/>
              <a:t>-</a:t>
            </a:r>
            <a:r>
              <a:rPr lang="cs-CZ" dirty="0" err="1" smtClean="0"/>
              <a:t>iv</a:t>
            </a:r>
            <a:r>
              <a:rPr lang="cs-CZ" dirty="0" smtClean="0"/>
              <a:t>-hrozny</a:t>
            </a:r>
          </a:p>
          <a:p>
            <a:r>
              <a:rPr lang="cs-CZ" dirty="0" smtClean="0">
                <a:hlinkClick r:id="rId2"/>
              </a:rPr>
              <a:t>http://forum.valka.cz/viewtopic.php/t/22432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http://www.panovnici.cz/boris-fjodorovic-godunov#cv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Реформы Ивана </a:t>
            </a:r>
            <a:r>
              <a:rPr lang="en-US" dirty="0" smtClean="0"/>
              <a:t>XIV</a:t>
            </a:r>
            <a:endParaRPr lang="cs-CZ" dirty="0"/>
          </a:p>
        </p:txBody>
      </p:sp>
      <p:pic>
        <p:nvPicPr>
          <p:cNvPr id="4" name="RO2tYQ5wYk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8344" y="1448068"/>
            <a:ext cx="9646276" cy="54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cs-CZ" b="1" dirty="0" smtClean="0"/>
              <a:t>Car pravdy“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Předsevzetí ukončit zkorumpovanost a mocichtivost </a:t>
            </a:r>
          </a:p>
          <a:p>
            <a:pPr marL="0" indent="0">
              <a:buNone/>
            </a:pPr>
            <a:r>
              <a:rPr lang="cs-CZ" dirty="0" smtClean="0"/>
              <a:t>   bojarů</a:t>
            </a:r>
          </a:p>
          <a:p>
            <a:r>
              <a:rPr lang="cs-CZ" dirty="0" smtClean="0"/>
              <a:t>Chce se stát ,,carem </a:t>
            </a:r>
            <a:r>
              <a:rPr lang="cs-CZ" dirty="0" smtClean="0"/>
              <a:t>pravdy“</a:t>
            </a:r>
            <a:endParaRPr lang="en-US" dirty="0" smtClean="0"/>
          </a:p>
          <a:p>
            <a:r>
              <a:rPr lang="cs-CZ" dirty="0" smtClean="0"/>
              <a:t>Zvýšení </a:t>
            </a:r>
            <a:r>
              <a:rPr lang="cs-CZ" dirty="0" smtClean="0"/>
              <a:t>daní</a:t>
            </a:r>
          </a:p>
          <a:p>
            <a:r>
              <a:rPr lang="cs-CZ" dirty="0" smtClean="0"/>
              <a:t>Reorganizace soudnictví</a:t>
            </a:r>
          </a:p>
          <a:p>
            <a:r>
              <a:rPr lang="cs-CZ" dirty="0" smtClean="0"/>
              <a:t>Územní reforma -&gt; guby (okresy)→gubernie</a:t>
            </a:r>
          </a:p>
          <a:p>
            <a:r>
              <a:rPr lang="cs-CZ" dirty="0" smtClean="0"/>
              <a:t>Reorganizace armády</a:t>
            </a:r>
          </a:p>
          <a:p>
            <a:endParaRPr lang="cs-CZ" dirty="0" smtClean="0"/>
          </a:p>
        </p:txBody>
      </p:sp>
      <p:pic>
        <p:nvPicPr>
          <p:cNvPr id="4" name="Picture 2" descr="http://www.heritage-history.com/books/dole/russia/zpage2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856" y="0"/>
            <a:ext cx="30099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6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927" y="756679"/>
            <a:ext cx="10515600" cy="4351338"/>
          </a:xfrm>
        </p:spPr>
        <p:txBody>
          <a:bodyPr>
            <a:noAutofit/>
          </a:bodyPr>
          <a:lstStyle/>
          <a:p>
            <a:r>
              <a:rPr lang="cs-CZ" sz="3600" dirty="0" smtClean="0"/>
              <a:t>1550 – vydán </a:t>
            </a:r>
            <a:r>
              <a:rPr lang="cs-CZ" sz="3600" b="1" dirty="0" err="1" smtClean="0"/>
              <a:t>Suděbnik</a:t>
            </a:r>
            <a:r>
              <a:rPr lang="cs-CZ" sz="3600" dirty="0"/>
              <a:t> </a:t>
            </a:r>
            <a:r>
              <a:rPr lang="cs-CZ" sz="3600" dirty="0" smtClean="0"/>
              <a:t>- </a:t>
            </a:r>
            <a:r>
              <a:rPr lang="cs-CZ" sz="3600" dirty="0" smtClean="0"/>
              <a:t>doplnění </a:t>
            </a:r>
            <a:r>
              <a:rPr lang="cs-CZ" sz="3600" dirty="0" smtClean="0"/>
              <a:t>a upravení zastaralého </a:t>
            </a:r>
            <a:r>
              <a:rPr lang="cs-CZ" sz="3600" dirty="0" err="1" smtClean="0"/>
              <a:t>Suděbniku</a:t>
            </a:r>
            <a:r>
              <a:rPr lang="cs-CZ" sz="3600" dirty="0" smtClean="0"/>
              <a:t> z dob Ivana </a:t>
            </a:r>
            <a:r>
              <a:rPr lang="cs-CZ" sz="3600" dirty="0" smtClean="0"/>
              <a:t>III.</a:t>
            </a:r>
          </a:p>
          <a:p>
            <a:r>
              <a:rPr lang="en-US" sz="3600" dirty="0" err="1" smtClean="0"/>
              <a:t>Reformy</a:t>
            </a:r>
            <a:r>
              <a:rPr lang="en-US" sz="3600" dirty="0" smtClean="0"/>
              <a:t> da</a:t>
            </a:r>
            <a:r>
              <a:rPr lang="cs-CZ" sz="3600" dirty="0" err="1" smtClean="0"/>
              <a:t>ňového</a:t>
            </a:r>
            <a:r>
              <a:rPr lang="cs-CZ" sz="3600" dirty="0" smtClean="0"/>
              <a:t> systému </a:t>
            </a:r>
          </a:p>
          <a:p>
            <a:r>
              <a:rPr lang="cs-CZ" sz="3600" dirty="0" smtClean="0"/>
              <a:t>Hl. měna – moskevský rubl</a:t>
            </a:r>
          </a:p>
          <a:p>
            <a:r>
              <a:rPr lang="cs-CZ" sz="3600" dirty="0" smtClean="0"/>
              <a:t>Vojenská reforma (</a:t>
            </a:r>
            <a:r>
              <a:rPr lang="ru-RU" sz="3600" dirty="0" smtClean="0"/>
              <a:t>стрелецкое войско</a:t>
            </a:r>
            <a:r>
              <a:rPr lang="cs-CZ" sz="3600" dirty="0" smtClean="0"/>
              <a:t>)</a:t>
            </a:r>
            <a:endParaRPr lang="cs-CZ" sz="3600" dirty="0" smtClean="0"/>
          </a:p>
          <a:p>
            <a:r>
              <a:rPr lang="cs-CZ" sz="3600" dirty="0" smtClean="0"/>
              <a:t>1551 – svolán velký církevní soubor (sněm)</a:t>
            </a:r>
          </a:p>
          <a:p>
            <a:pPr lvl="1"/>
            <a:r>
              <a:rPr lang="cs-CZ" sz="3600" dirty="0" smtClean="0"/>
              <a:t>Reforma církve</a:t>
            </a:r>
          </a:p>
          <a:p>
            <a:pPr lvl="1"/>
            <a:r>
              <a:rPr lang="cs-CZ" sz="3600" dirty="0" smtClean="0"/>
              <a:t>Z původní pokory ke starším, zkušenějším rádcům a představitelům církve změna politiky směřující k samoděržaví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73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Zahraniční politika Ivana XIV.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https://youtu.be/70msWaES2Ok?list=PLd5wpXgGfqK951wWCpoH2lKWrmonQM6Of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Dobytí Kazaňského a Astrachaňského chanátu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-&gt; úspěchy v bojích</a:t>
            </a:r>
          </a:p>
          <a:p>
            <a:r>
              <a:rPr lang="cs-CZ" sz="4000" dirty="0" smtClean="0"/>
              <a:t>Prvním úkolem Ivana IV. bylo pokračovat v záměru svého otce = dobýt Kazaňský chanát</a:t>
            </a:r>
          </a:p>
          <a:p>
            <a:r>
              <a:rPr lang="cs-CZ" sz="4000" dirty="0" smtClean="0"/>
              <a:t>1547 – Kazaň odolává velkému vojsku Ivana IV. a brání se i dalšímu tažení carovy armády v roce 1550</a:t>
            </a:r>
          </a:p>
          <a:p>
            <a:r>
              <a:rPr lang="cs-CZ" sz="4000" dirty="0" smtClean="0"/>
              <a:t>Ivan Hrozný je ale rozhodnut pokořit Kazaň za každou cenu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92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1255</Words>
  <Application>Microsoft Office PowerPoint</Application>
  <PresentationFormat>Širokoúhlá obrazovka</PresentationFormat>
  <Paragraphs>207</Paragraphs>
  <Slides>44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Wingdings</vt:lpstr>
      <vt:lpstr>Motiv Office</vt:lpstr>
      <vt:lpstr>IVAN IV. a vznik ruského samoděržaví Vláda Borise GODUNOVA a období Smuty</vt:lpstr>
      <vt:lpstr>Dětství Ivana IV.</vt:lpstr>
      <vt:lpstr>Samostatná vláda</vt:lpstr>
      <vt:lpstr>Политическое устройство русского государства в первой трети XVI века</vt:lpstr>
      <vt:lpstr>Реформы Ивана XIV</vt:lpstr>
      <vt:lpstr>„Car pravdy“</vt:lpstr>
      <vt:lpstr>Prezentace aplikace PowerPoint</vt:lpstr>
      <vt:lpstr>Zahraniční politika Ivana XIV.</vt:lpstr>
      <vt:lpstr>Dobytí Kazaňského a Astrachaňského chanátu</vt:lpstr>
      <vt:lpstr>Prezentace aplikace PowerPoint</vt:lpstr>
      <vt:lpstr>Livonská válka </vt:lpstr>
      <vt:lpstr>Livonsko</vt:lpstr>
      <vt:lpstr>Opričnina</vt:lpstr>
      <vt:lpstr>Opričníci</vt:lpstr>
      <vt:lpstr>Prezentace aplikace PowerPoint</vt:lpstr>
      <vt:lpstr>Cíle opričniny</vt:lpstr>
      <vt:lpstr>Prezentace aplikace PowerPoint</vt:lpstr>
      <vt:lpstr>Prezentace aplikace PowerPoint</vt:lpstr>
      <vt:lpstr>Prezentace aplikace PowerPoint</vt:lpstr>
      <vt:lpstr>Zrušení opričniny – r. 1572</vt:lpstr>
      <vt:lpstr>Klady a zápory vlády Ivana IV.</vt:lpstr>
      <vt:lpstr>Prezentace aplikace PowerPoint</vt:lpstr>
      <vt:lpstr>Smrt careviče</vt:lpstr>
      <vt:lpstr>Prezentace aplikace PowerPoint</vt:lpstr>
      <vt:lpstr>Výsledky vlády Ivana Hrozného</vt:lpstr>
      <vt:lpstr>Prezentace aplikace PowerPoint</vt:lpstr>
      <vt:lpstr>Kultura</vt:lpstr>
      <vt:lpstr>Chrám Vasilije  Blaženého</vt:lpstr>
      <vt:lpstr>Chrám Vasilije Blaženého</vt:lpstr>
      <vt:lpstr>Fjodor Ivanovič (1584 – 1598)</vt:lpstr>
      <vt:lpstr>Prezentace aplikace PowerPoint</vt:lpstr>
      <vt:lpstr>Boris Godunov (1598 – 1605)</vt:lpstr>
      <vt:lpstr>Prezentace aplikace PowerPoint</vt:lpstr>
      <vt:lpstr>Čemu čelil Boris Godunov?</vt:lpstr>
      <vt:lpstr>Období SMUTY</vt:lpstr>
      <vt:lpstr>Etapy Smuty</vt:lpstr>
      <vt:lpstr>Příčiny Smuty</vt:lpstr>
      <vt:lpstr>Prezentace aplikace PowerPoint</vt:lpstr>
      <vt:lpstr>Lžidimitrij I. - vládne v zájmu Poláků</vt:lpstr>
      <vt:lpstr>Marina Mnišek</vt:lpstr>
      <vt:lpstr>Lžidimitrij II.</vt:lpstr>
      <vt:lpstr>Bojarská duma – Sedmibojarština 1610-1613</vt:lpstr>
      <vt:lpstr>Konec Smuty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IV. A vznik ruského samoděržaví</dc:title>
  <dc:creator>Hobzova</dc:creator>
  <cp:lastModifiedBy>JANA</cp:lastModifiedBy>
  <cp:revision>53</cp:revision>
  <dcterms:created xsi:type="dcterms:W3CDTF">2015-03-08T16:04:34Z</dcterms:created>
  <dcterms:modified xsi:type="dcterms:W3CDTF">2016-03-15T15:00:46Z</dcterms:modified>
</cp:coreProperties>
</file>