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85" r:id="rId23"/>
    <p:sldId id="279" r:id="rId24"/>
    <p:sldId id="280" r:id="rId25"/>
    <p:sldId id="281" r:id="rId26"/>
    <p:sldId id="282" r:id="rId27"/>
    <p:sldId id="283" r:id="rId28"/>
    <p:sldId id="286" r:id="rId29"/>
    <p:sldId id="287" r:id="rId30"/>
    <p:sldId id="295" r:id="rId31"/>
    <p:sldId id="289" r:id="rId32"/>
    <p:sldId id="290" r:id="rId33"/>
    <p:sldId id="292" r:id="rId34"/>
    <p:sldId id="296" r:id="rId35"/>
    <p:sldId id="298" r:id="rId36"/>
    <p:sldId id="294" r:id="rId37"/>
    <p:sldId id="297" r:id="rId38"/>
    <p:sldId id="293" r:id="rId39"/>
    <p:sldId id="305" r:id="rId40"/>
    <p:sldId id="306" r:id="rId41"/>
    <p:sldId id="307" r:id="rId42"/>
    <p:sldId id="308" r:id="rId43"/>
    <p:sldId id="309" r:id="rId44"/>
    <p:sldId id="299" r:id="rId45"/>
    <p:sldId id="310" r:id="rId46"/>
    <p:sldId id="300" r:id="rId47"/>
    <p:sldId id="304" r:id="rId48"/>
    <p:sldId id="303" r:id="rId49"/>
    <p:sldId id="311" r:id="rId50"/>
    <p:sldId id="312" r:id="rId51"/>
    <p:sldId id="314" r:id="rId52"/>
    <p:sldId id="313" r:id="rId53"/>
    <p:sldId id="327" r:id="rId54"/>
    <p:sldId id="320" r:id="rId55"/>
    <p:sldId id="321" r:id="rId56"/>
    <p:sldId id="316" r:id="rId57"/>
    <p:sldId id="317" r:id="rId58"/>
    <p:sldId id="318" r:id="rId59"/>
    <p:sldId id="319" r:id="rId60"/>
    <p:sldId id="326" r:id="rId61"/>
    <p:sldId id="324" r:id="rId62"/>
    <p:sldId id="325" r:id="rId6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>
        <p:scale>
          <a:sx n="85" d="100"/>
          <a:sy n="85" d="100"/>
        </p:scale>
        <p:origin x="-690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76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95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69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42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19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55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18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23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19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37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E87DB-0B10-4B78-8C21-365E6808A12D}" type="datetimeFigureOut">
              <a:rPr lang="cs-CZ" smtClean="0"/>
              <a:pPr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97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JYBTMkWBM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JYBTMkWBM8" TargetMode="External"/><Relationship Id="rId4" Type="http://schemas.openxmlformats.org/officeDocument/2006/relationships/image" Target="../media/image2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r-j-valka.webnode.cz/products/rusko-japonska-valka-1904-1905/" TargetMode="External"/><Relationship Id="rId2" Type="http://schemas.openxmlformats.org/officeDocument/2006/relationships/hyperlink" Target="http://www.financnici.cz/vladimir-iljic-len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mpas.estranky.cz/clanky/ucebnice-dejepisu/rusko-v-letech-1905-1922-petr-daubner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Rusko v první polovině 20. století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525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cs-CZ" sz="3200" dirty="0" err="1"/>
              <a:t>S</a:t>
            </a:r>
            <a:r>
              <a:rPr lang="cs-CZ" sz="3200" dirty="0" err="1" smtClean="0"/>
              <a:t>těpan</a:t>
            </a:r>
            <a:r>
              <a:rPr lang="cs-CZ" sz="3200" dirty="0" smtClean="0"/>
              <a:t> </a:t>
            </a:r>
            <a:r>
              <a:rPr lang="cs-CZ" sz="3200" dirty="0" err="1" smtClean="0"/>
              <a:t>Osipovič</a:t>
            </a:r>
            <a:r>
              <a:rPr lang="cs-CZ" sz="3200" dirty="0" smtClean="0"/>
              <a:t> </a:t>
            </a:r>
            <a:r>
              <a:rPr lang="cs-CZ" sz="3200" dirty="0" err="1" smtClean="0"/>
              <a:t>Makarov</a:t>
            </a:r>
            <a:r>
              <a:rPr lang="cs-CZ" sz="3200" dirty="0" smtClean="0"/>
              <a:t> – velitel ruské flotily – výcvik, morálka</a:t>
            </a:r>
          </a:p>
          <a:p>
            <a:r>
              <a:rPr lang="cs-CZ" sz="3200" dirty="0" smtClean="0"/>
              <a:t>13.4. 1904 zahynul na palubě bitevní lodi Petropavlovsk</a:t>
            </a:r>
          </a:p>
          <a:p>
            <a:r>
              <a:rPr lang="cs-CZ" sz="3200" dirty="0" smtClean="0"/>
              <a:t>27.4.-1.5. 1904 první velké střetnutí Rusů a Japonců na pevnině u řeky </a:t>
            </a:r>
            <a:r>
              <a:rPr lang="cs-CZ" sz="3200" dirty="0" err="1" smtClean="0"/>
              <a:t>Yal</a:t>
            </a:r>
            <a:r>
              <a:rPr lang="cs-CZ" sz="3200" dirty="0" smtClean="0"/>
              <a:t>. </a:t>
            </a:r>
          </a:p>
          <a:p>
            <a:r>
              <a:rPr lang="cs-CZ" sz="3200" dirty="0" smtClean="0"/>
              <a:t>Náročný přesun ruských vojsk přes transsibiřskou magistrálu</a:t>
            </a:r>
          </a:p>
          <a:p>
            <a:r>
              <a:rPr lang="cs-CZ" sz="3200" dirty="0" smtClean="0"/>
              <a:t>Ruský pokus o vyproštění Port Arthuru z blokády v červenci skončil neúspěchem </a:t>
            </a:r>
          </a:p>
          <a:p>
            <a:r>
              <a:rPr lang="cs-CZ" sz="3200" dirty="0" smtClean="0"/>
              <a:t> kapitulace Port Arthuru 2.1. 1905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713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Stěpan</a:t>
            </a:r>
            <a:r>
              <a:rPr lang="cs-CZ" b="1" dirty="0" smtClean="0"/>
              <a:t> </a:t>
            </a:r>
            <a:r>
              <a:rPr lang="cs-CZ" b="1" dirty="0" err="1" smtClean="0"/>
              <a:t>Osipovič</a:t>
            </a:r>
            <a:r>
              <a:rPr lang="cs-CZ" b="1" dirty="0" smtClean="0"/>
              <a:t> </a:t>
            </a:r>
            <a:r>
              <a:rPr lang="cs-CZ" b="1" dirty="0" err="1" smtClean="0"/>
              <a:t>Makarov</a:t>
            </a:r>
            <a:endParaRPr lang="cs-CZ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488188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92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Výsledky války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Rusko se zřeklo území Port Arthuru a jižní části ostrova Sachalin a uznalo vrchní panství Japonska nad Koreou.</a:t>
            </a:r>
          </a:p>
          <a:p>
            <a:r>
              <a:rPr lang="cs-CZ" sz="3600" dirty="0" smtClean="0"/>
              <a:t>Vítězné Japonsko získalo rozhodující vliv v jižním Mandžusku a hlavní vliv v Koreji. </a:t>
            </a:r>
          </a:p>
          <a:p>
            <a:r>
              <a:rPr lang="cs-CZ" sz="3600" dirty="0" smtClean="0"/>
              <a:t>Korea byla v roce 1910 Japonskem anektována </a:t>
            </a:r>
            <a:endParaRPr lang="cs-CZ" sz="3600" dirty="0" smtClean="0"/>
          </a:p>
          <a:p>
            <a:r>
              <a:rPr lang="cs-CZ" sz="3600" dirty="0" smtClean="0"/>
              <a:t>Dalším </a:t>
            </a:r>
            <a:r>
              <a:rPr lang="cs-CZ" sz="3600" dirty="0" smtClean="0"/>
              <a:t>důsledkem prohrané války bylo odhalení hospodářské a vojenské slabosti samoděržaví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6115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44" y="0"/>
            <a:ext cx="9144000" cy="683555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9" name="Ovál 8"/>
          <p:cNvSpPr/>
          <p:nvPr/>
        </p:nvSpPr>
        <p:spPr>
          <a:xfrm>
            <a:off x="7608168" y="2600908"/>
            <a:ext cx="648072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816080" y="4698856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799856" y="1556792"/>
            <a:ext cx="1656184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AutoShape 4" descr="Válčiště_pro_Rusko_-_japonskou_válku_1904_až_1905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8634001" y="3388647"/>
            <a:ext cx="1368152" cy="13279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/>
          <p:cNvCxnSpPr/>
          <p:nvPr/>
        </p:nvCxnSpPr>
        <p:spPr>
          <a:xfrm flipH="1" flipV="1">
            <a:off x="4871864" y="1628800"/>
            <a:ext cx="2736304" cy="9721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4943873" y="1916832"/>
            <a:ext cx="1120971" cy="5040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Ovál 24"/>
          <p:cNvSpPr/>
          <p:nvPr/>
        </p:nvSpPr>
        <p:spPr>
          <a:xfrm>
            <a:off x="3431704" y="5373216"/>
            <a:ext cx="864096" cy="720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/>
          <p:cNvSpPr/>
          <p:nvPr/>
        </p:nvSpPr>
        <p:spPr>
          <a:xfrm>
            <a:off x="8544272" y="620688"/>
            <a:ext cx="936104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5303912" y="4581129"/>
            <a:ext cx="936104" cy="11772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906090" y="3743106"/>
            <a:ext cx="972108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Ruská revoluce 1905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463040"/>
            <a:ext cx="9185910" cy="516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041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Příčina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/>
              <a:t>První velké buržoazně demokratické revoluční hnutí v Rusku ve 20. století</a:t>
            </a:r>
          </a:p>
          <a:p>
            <a:pPr algn="just"/>
            <a:r>
              <a:rPr lang="cs-CZ" dirty="0" smtClean="0"/>
              <a:t>Reakce na prohru v rusko</a:t>
            </a:r>
            <a:r>
              <a:rPr lang="cs-CZ" dirty="0"/>
              <a:t>-</a:t>
            </a:r>
            <a:r>
              <a:rPr lang="cs-CZ" dirty="0" smtClean="0"/>
              <a:t>japonské válce a</a:t>
            </a:r>
          </a:p>
          <a:p>
            <a:pPr marL="45720" indent="0" algn="just">
              <a:buNone/>
            </a:pPr>
            <a:r>
              <a:rPr lang="cs-CZ" dirty="0" smtClean="0"/>
              <a:t>   následné nepokoje způsobené Krvavou nedělí v roce </a:t>
            </a:r>
            <a:r>
              <a:rPr lang="cs-CZ" dirty="0" smtClean="0"/>
              <a:t>1905</a:t>
            </a:r>
          </a:p>
          <a:p>
            <a:pPr marL="45720" indent="0" algn="just">
              <a:buNone/>
            </a:pPr>
            <a:r>
              <a:rPr lang="cs-CZ" dirty="0" smtClean="0"/>
              <a:t>Vnitřní příčiny: </a:t>
            </a:r>
          </a:p>
          <a:p>
            <a:pPr marL="502920" indent="-457200" algn="just"/>
            <a:r>
              <a:rPr lang="cs-CZ" dirty="0"/>
              <a:t>n</a:t>
            </a:r>
            <a:r>
              <a:rPr lang="cs-CZ" dirty="0" smtClean="0"/>
              <a:t>evyřešené problémy s rolníky a dělníky</a:t>
            </a:r>
          </a:p>
          <a:p>
            <a:pPr marL="502920" indent="-457200" algn="just"/>
            <a:r>
              <a:rPr lang="cs-CZ" dirty="0"/>
              <a:t>n</a:t>
            </a:r>
            <a:r>
              <a:rPr lang="cs-CZ" dirty="0" smtClean="0"/>
              <a:t>eomezená moc cara</a:t>
            </a:r>
          </a:p>
          <a:p>
            <a:pPr marL="45720" indent="0" algn="just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436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Krvavá neděle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masakr poklidné demonstrace dělníků v Petrohradě </a:t>
            </a:r>
            <a:r>
              <a:rPr lang="cs-CZ" dirty="0" smtClean="0"/>
              <a:t>9. 1.1905 </a:t>
            </a:r>
            <a:endParaRPr lang="cs-CZ" dirty="0" smtClean="0"/>
          </a:p>
          <a:p>
            <a:r>
              <a:rPr lang="cs-CZ" dirty="0" smtClean="0"/>
              <a:t>Demonstraci vede kněz Georgij </a:t>
            </a:r>
            <a:r>
              <a:rPr lang="cs-CZ" dirty="0" err="1" smtClean="0"/>
              <a:t>Gapon</a:t>
            </a:r>
            <a:endParaRPr lang="cs-CZ" dirty="0" smtClean="0"/>
          </a:p>
          <a:p>
            <a:r>
              <a:rPr lang="cs-CZ" dirty="0" smtClean="0"/>
              <a:t>Demonstranti chtějí carovi předat  petici o zlepšení pracovních podmínek, zrušení cenzury a toleranci v náboženských otázkách</a:t>
            </a:r>
          </a:p>
          <a:p>
            <a:r>
              <a:rPr lang="cs-CZ" dirty="0" smtClean="0"/>
              <a:t>Car není v Petrohradu</a:t>
            </a:r>
          </a:p>
          <a:p>
            <a:r>
              <a:rPr lang="cs-CZ" dirty="0" smtClean="0"/>
              <a:t>Dělníci nemilosrdně postříleni (až 1000 mrtvých)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343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Gapon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7" y="365125"/>
            <a:ext cx="4919663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82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Počátek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Krvavé neděli vypukla v Rusku revoluce</a:t>
            </a:r>
          </a:p>
          <a:p>
            <a:r>
              <a:rPr lang="cs-CZ" dirty="0" smtClean="0"/>
              <a:t>Celé Rusko zachvátila vlna vzpour, stávek a demonstrací </a:t>
            </a:r>
          </a:p>
          <a:p>
            <a:r>
              <a:rPr lang="cs-CZ" dirty="0" smtClean="0"/>
              <a:t>Nejvýznamnější akcí byla vzpoura na křižníku Potěmkin</a:t>
            </a:r>
          </a:p>
          <a:p>
            <a:pPr>
              <a:buNone/>
            </a:pPr>
            <a:r>
              <a:rPr lang="cs-CZ" dirty="0" smtClean="0"/>
              <a:t>   a generální stávka v Ivanovo-</a:t>
            </a:r>
            <a:r>
              <a:rPr lang="cs-CZ" dirty="0" err="1" smtClean="0"/>
              <a:t>Vozněsensku</a:t>
            </a:r>
            <a:r>
              <a:rPr lang="cs-CZ" dirty="0" smtClean="0"/>
              <a:t>, kde začali vznikat první sověty (dělnické rady)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354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320" y="304165"/>
            <a:ext cx="10515600" cy="1991995"/>
          </a:xfrm>
        </p:spPr>
        <p:txBody>
          <a:bodyPr>
            <a:normAutofit/>
          </a:bodyPr>
          <a:lstStyle/>
          <a:p>
            <a:r>
              <a:rPr lang="cs-CZ" smtClean="0"/>
              <a:t>Křižník Potěmkin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97" y="304165"/>
            <a:ext cx="7162483" cy="6340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48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Mikuláš II. (1894 – 1917)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Oženil se s princeznou </a:t>
            </a:r>
            <a:r>
              <a:rPr lang="pt-BR" dirty="0"/>
              <a:t>Victoria Alix Helena Louise </a:t>
            </a:r>
            <a:r>
              <a:rPr lang="pt-BR" dirty="0" smtClean="0"/>
              <a:t>Beatrice</a:t>
            </a:r>
            <a:r>
              <a:rPr lang="cs-CZ" dirty="0" smtClean="0"/>
              <a:t> </a:t>
            </a:r>
            <a:r>
              <a:rPr lang="cs-CZ" dirty="0" smtClean="0"/>
              <a:t>Hessenskou</a:t>
            </a:r>
            <a:r>
              <a:rPr lang="cs-CZ" dirty="0" smtClean="0"/>
              <a:t>, jež přijala jméno Alexandra Fjodorovna.</a:t>
            </a:r>
          </a:p>
          <a:p>
            <a:r>
              <a:rPr lang="cs-CZ" dirty="0" smtClean="0"/>
              <a:t>Měli 4 dcery ( Olga, Taťána,  Marie, Anastázie), roku 1904 se narodil se carevič Alexej. U Alexeje se v dětství projevila závažná choroba, porucha krvetvorby </a:t>
            </a:r>
            <a:r>
              <a:rPr lang="cs-CZ" dirty="0" smtClean="0"/>
              <a:t>– hemofilie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0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Koncem října 1905 – předložil car návrh manifestu ke schválení společnosti</a:t>
            </a:r>
          </a:p>
          <a:p>
            <a:r>
              <a:rPr lang="cs-CZ" dirty="0" smtClean="0"/>
              <a:t>Car musel podepsat manifest, ve kterém obyvatelstvu zaručoval občanská práva, sliboval všeobecné volební právo a Dumu (parlament) - ta měla mít právo schvalovat všechny zákony, jen kontrola rozpočtu Dumou byla po dohodě z textu vypuštěna</a:t>
            </a:r>
          </a:p>
          <a:p>
            <a:r>
              <a:rPr lang="cs-CZ" dirty="0" smtClean="0"/>
              <a:t>pozdější Duma už neplnila funkci parlamentu, nýbrž to byl jen poradní orgán cara → revoluce byla nakonec poražena</a:t>
            </a:r>
          </a:p>
          <a:p>
            <a:r>
              <a:rPr lang="cs-CZ" dirty="0" smtClean="0"/>
              <a:t>Nezměnilo se prakticky nic a car nadále vládne absolutisticky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479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100" y="-619760"/>
            <a:ext cx="5894600" cy="7477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436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Výsledky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Nové státní orgány – počátek parlamentarizmu, omezení samoděržaví  - více pravomocí Státní Dumě</a:t>
            </a:r>
          </a:p>
          <a:p>
            <a:r>
              <a:rPr lang="cs-CZ" dirty="0" smtClean="0"/>
              <a:t>Demokratické svobody, zrušení cenzury, povoleny odbory, vznik legálních politických stran</a:t>
            </a:r>
          </a:p>
          <a:p>
            <a:r>
              <a:rPr lang="cs-CZ" dirty="0" smtClean="0"/>
              <a:t>Buržoazie má možnost účastnit se politického života</a:t>
            </a:r>
          </a:p>
          <a:p>
            <a:r>
              <a:rPr lang="cs-CZ" dirty="0" smtClean="0"/>
              <a:t>Zlepšení postavení dělníků, zvýšení platů, pracovní doba 9 – 10 hodin</a:t>
            </a:r>
          </a:p>
          <a:p>
            <a:r>
              <a:rPr lang="cs-CZ" dirty="0" smtClean="0"/>
              <a:t>Větší svoboda rolníkům (například se mohli volně stěhovat)</a:t>
            </a:r>
          </a:p>
          <a:p>
            <a:r>
              <a:rPr lang="cs-CZ" dirty="0" smtClean="0"/>
              <a:t>Omezena moc zemských velitelů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57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700" y="365124"/>
            <a:ext cx="10515600" cy="1325563"/>
          </a:xfrm>
        </p:spPr>
        <p:txBody>
          <a:bodyPr/>
          <a:lstStyle/>
          <a:p>
            <a:r>
              <a:rPr lang="cs-CZ" b="1" dirty="0" err="1" smtClean="0"/>
              <a:t>Stolypinovy</a:t>
            </a:r>
            <a:r>
              <a:rPr lang="cs-CZ" b="1" dirty="0" smtClean="0"/>
              <a:t> reformy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365124"/>
            <a:ext cx="7259320" cy="6492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958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Stolypin</a:t>
            </a:r>
            <a:r>
              <a:rPr lang="cs-CZ" b="1" dirty="0" smtClean="0"/>
              <a:t> </a:t>
            </a:r>
            <a:r>
              <a:rPr lang="cs-CZ" b="1" dirty="0" err="1" smtClean="0"/>
              <a:t>Pjotr</a:t>
            </a:r>
            <a:r>
              <a:rPr lang="cs-CZ" b="1" dirty="0" smtClean="0"/>
              <a:t> </a:t>
            </a:r>
            <a:r>
              <a:rPr lang="cs-CZ" b="1" dirty="0" err="1" smtClean="0"/>
              <a:t>Arkadjevič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Významná osobnost ruských dějin, politik z šlechtické rodiny</a:t>
            </a:r>
          </a:p>
          <a:p>
            <a:r>
              <a:rPr lang="cs-CZ" dirty="0" smtClean="0"/>
              <a:t>V roce 1902 se stal gubernátorem </a:t>
            </a:r>
            <a:r>
              <a:rPr lang="cs-CZ" dirty="0" err="1" smtClean="0"/>
              <a:t>grodnenským</a:t>
            </a:r>
            <a:r>
              <a:rPr lang="cs-CZ" dirty="0" smtClean="0"/>
              <a:t> a o rok později roku 1903 gubernátorem saratovským</a:t>
            </a:r>
          </a:p>
          <a:p>
            <a:r>
              <a:rPr lang="cs-CZ" dirty="0" smtClean="0"/>
              <a:t>V květnu 1906 se stal ministrem vnitra a v červenci 1906 byl jmenován premiérem</a:t>
            </a:r>
          </a:p>
          <a:p>
            <a:r>
              <a:rPr lang="cs-CZ" dirty="0" smtClean="0"/>
              <a:t>Neustálé vraždy, atentáty, pogromy → chaos a hospodářská krize, politická nestabilita</a:t>
            </a:r>
          </a:p>
          <a:p>
            <a:r>
              <a:rPr lang="cs-CZ" dirty="0" smtClean="0"/>
              <a:t>Úkol </a:t>
            </a:r>
            <a:r>
              <a:rPr lang="cs-CZ" dirty="0" err="1" smtClean="0"/>
              <a:t>Stolypina</a:t>
            </a:r>
            <a:r>
              <a:rPr lang="cs-CZ" dirty="0" smtClean="0"/>
              <a:t>: obnovit pořádek a klid v zemi</a:t>
            </a:r>
          </a:p>
          <a:p>
            <a:r>
              <a:rPr lang="cs-CZ" dirty="0" smtClean="0"/>
              <a:t>V srpnu 1906 vyhlášen výjimečný stav</a:t>
            </a:r>
          </a:p>
        </p:txBody>
      </p:sp>
    </p:spTree>
    <p:extLst>
      <p:ext uri="{BB962C8B-B14F-4D97-AF65-F5344CB8AC3E}">
        <p14:creationId xmlns:p14="http://schemas.microsoft.com/office/powerpoint/2010/main" val="127942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 smtClean="0"/>
              <a:t>1) Vláda tvrdé ruky:</a:t>
            </a:r>
          </a:p>
          <a:p>
            <a:r>
              <a:rPr lang="cs-CZ" dirty="0" smtClean="0"/>
              <a:t>Diktátor- zákony – tvrdé tresty</a:t>
            </a:r>
          </a:p>
          <a:p>
            <a:r>
              <a:rPr lang="cs-CZ" dirty="0" smtClean="0"/>
              <a:t>V letech 1908-1909 bylo postaveno před soud 16 440 osob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Stolypinova</a:t>
            </a:r>
            <a:r>
              <a:rPr lang="cs-CZ" dirty="0" smtClean="0"/>
              <a:t> kravata“ (= šibenice, kvůli velkému množství poprav) 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stolypin</a:t>
            </a:r>
            <a:r>
              <a:rPr lang="cs-CZ" dirty="0" smtClean="0"/>
              <a:t>“ (vězeňský vagón, v němž byli odsouzenci transportováni do táborů na Sibiři)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0826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0600" y="8604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cs-CZ" dirty="0" smtClean="0"/>
              <a:t>2) Ekonomické a sociální reformy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Agrární reforma:  </a:t>
            </a:r>
          </a:p>
          <a:p>
            <a:r>
              <a:rPr lang="cs-CZ" dirty="0" smtClean="0"/>
              <a:t>Rolníci získali půdu do osobního vlastnictví</a:t>
            </a:r>
          </a:p>
          <a:p>
            <a:r>
              <a:rPr lang="cs-CZ" dirty="0" smtClean="0"/>
              <a:t>Probíhá hodně migrací dělníků a zemědělců např. na Sibiř</a:t>
            </a:r>
          </a:p>
          <a:p>
            <a:r>
              <a:rPr lang="cs-CZ" dirty="0" smtClean="0"/>
              <a:t>Produkce obilí rychle vzrůstala. Rusko bylo tehdy obilnicí Evropy.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Reforma ve školství:</a:t>
            </a:r>
          </a:p>
          <a:p>
            <a:r>
              <a:rPr lang="cs-CZ" dirty="0" smtClean="0"/>
              <a:t> povinná čtyřletá školní docházka pro děti rolníků </a:t>
            </a:r>
          </a:p>
          <a:p>
            <a:r>
              <a:rPr lang="cs-CZ" dirty="0" smtClean="0"/>
              <a:t>otevřeno asi 50 000 nových škol a 5000 pravoslavných kostelů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582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Smrt </a:t>
            </a:r>
            <a:r>
              <a:rPr lang="cs-CZ" b="1" dirty="0" err="1" smtClean="0"/>
              <a:t>Stolypina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14. září 1911 byl během představení v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Kyjevském </a:t>
            </a:r>
            <a:r>
              <a:rPr lang="cs-CZ" dirty="0"/>
              <a:t>divadle </a:t>
            </a:r>
            <a:r>
              <a:rPr lang="cs-CZ" dirty="0" smtClean="0"/>
              <a:t>Petr </a:t>
            </a:r>
            <a:r>
              <a:rPr lang="cs-CZ" dirty="0" err="1"/>
              <a:t>Stolypin</a:t>
            </a:r>
            <a:r>
              <a:rPr lang="cs-CZ" dirty="0"/>
              <a:t> </a:t>
            </a:r>
            <a:r>
              <a:rPr lang="cs-CZ" dirty="0" smtClean="0"/>
              <a:t>smrtelně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zraněn </a:t>
            </a:r>
            <a:r>
              <a:rPr lang="cs-CZ" dirty="0" smtClean="0"/>
              <a:t>atentátníkem </a:t>
            </a:r>
            <a:r>
              <a:rPr lang="cs-CZ" dirty="0" err="1"/>
              <a:t>Dmitrijem</a:t>
            </a:r>
            <a:r>
              <a:rPr lang="cs-CZ" dirty="0"/>
              <a:t> </a:t>
            </a:r>
            <a:r>
              <a:rPr lang="cs-CZ" dirty="0" err="1"/>
              <a:t>Bogrovem</a:t>
            </a:r>
            <a:endParaRPr lang="cs-CZ" dirty="0"/>
          </a:p>
          <a:p>
            <a:r>
              <a:rPr lang="cs-CZ" dirty="0"/>
              <a:t> Za čtyři dny dne 18. září 1911 </a:t>
            </a:r>
            <a:r>
              <a:rPr lang="cs-CZ" dirty="0" smtClean="0"/>
              <a:t>svému</a:t>
            </a:r>
          </a:p>
          <a:p>
            <a:pPr marL="0" indent="0">
              <a:buNone/>
            </a:pPr>
            <a:r>
              <a:rPr lang="cs-CZ" dirty="0" smtClean="0"/>
              <a:t>zranění </a:t>
            </a:r>
            <a:r>
              <a:rPr lang="cs-CZ" dirty="0"/>
              <a:t>podlehl</a:t>
            </a:r>
          </a:p>
          <a:p>
            <a:r>
              <a:rPr lang="cs-CZ" dirty="0"/>
              <a:t> Pro agrární elitu současného Ruska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je </a:t>
            </a:r>
            <a:r>
              <a:rPr lang="cs-CZ" dirty="0"/>
              <a:t>od roku 2001 udělována Cena </a:t>
            </a:r>
            <a:r>
              <a:rPr lang="cs-CZ" dirty="0" smtClean="0"/>
              <a:t>Petra </a:t>
            </a:r>
            <a:r>
              <a:rPr lang="cs-CZ" dirty="0" err="1"/>
              <a:t>Stolypina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98" y="1"/>
            <a:ext cx="3648902" cy="578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258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světová válka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Válečný konflikt 1914 – 1918, předcházely mu balkánské války</a:t>
            </a:r>
          </a:p>
          <a:p>
            <a:r>
              <a:rPr lang="cs-CZ" altLang="cs-CZ" dirty="0" smtClean="0"/>
              <a:t>Spory mezi státy – snaha o nové přerozdělení světa, nejslabší místo Evropy – Balkán = „sud střelného prachu“</a:t>
            </a:r>
          </a:p>
          <a:p>
            <a:r>
              <a:rPr lang="cs-CZ" altLang="cs-CZ" dirty="0" smtClean="0"/>
              <a:t>Francie x Německo</a:t>
            </a:r>
          </a:p>
          <a:p>
            <a:r>
              <a:rPr lang="cs-CZ" altLang="cs-CZ" dirty="0" smtClean="0"/>
              <a:t>Rusko x Rakousko-Uhersko</a:t>
            </a:r>
          </a:p>
          <a:p>
            <a:r>
              <a:rPr lang="cs-CZ" altLang="cs-CZ" dirty="0" smtClean="0"/>
              <a:t>Německo x VB</a:t>
            </a:r>
          </a:p>
          <a:p>
            <a:pPr marL="0" indent="0">
              <a:buNone/>
            </a:pPr>
            <a:r>
              <a:rPr lang="cs-CZ" altLang="cs-CZ" dirty="0" smtClean="0"/>
              <a:t>→ vznikly dva vojensko-politické bloky Trojdohoda (VB, R, F) x Trojspolek (N, R-U, 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305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Záminka pro válku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Atentát na rakousko</a:t>
            </a:r>
            <a:r>
              <a:rPr lang="cs-CZ" altLang="cs-CZ" dirty="0"/>
              <a:t>-</a:t>
            </a:r>
            <a:r>
              <a:rPr lang="cs-CZ" altLang="cs-CZ" dirty="0" smtClean="0"/>
              <a:t>uherského následníka trůnu Františka Ferdinanda d´ Este v Sarajevu 28.června 1914 – Srb </a:t>
            </a:r>
            <a:r>
              <a:rPr lang="cs-CZ" altLang="cs-CZ" dirty="0" err="1" smtClean="0"/>
              <a:t>Gavrillo</a:t>
            </a:r>
            <a:r>
              <a:rPr lang="cs-CZ" altLang="cs-CZ" dirty="0" smtClean="0"/>
              <a:t> Princip, tajná srbská organizace „Černá ruka“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28. července 1914 vyhlášení války – 34 zemí = „ světový konflikt“</a:t>
            </a:r>
          </a:p>
          <a:p>
            <a:r>
              <a:rPr lang="cs-CZ" altLang="cs-CZ" dirty="0" smtClean="0"/>
              <a:t>Očekávání bleskové války (do podzimu bude rozhodnuto), ovšem situace na frontách se vyvinula v „zákopovou válku“ = síly protivníků jsou vyrovnané a fronty nepostupují, bojuje se stále na stejném místě</a:t>
            </a:r>
          </a:p>
          <a:p>
            <a:pPr>
              <a:buNone/>
            </a:pPr>
            <a:r>
              <a:rPr lang="cs-CZ" altLang="cs-CZ" dirty="0" smtClean="0"/>
              <a:t>   (E.M. </a:t>
            </a:r>
            <a:r>
              <a:rPr lang="cs-CZ" altLang="cs-CZ" dirty="0" err="1" smtClean="0"/>
              <a:t>Remarque</a:t>
            </a:r>
            <a:r>
              <a:rPr lang="cs-CZ" altLang="cs-CZ" dirty="0"/>
              <a:t>,</a:t>
            </a:r>
            <a:r>
              <a:rPr lang="cs-CZ" altLang="cs-CZ" dirty="0" smtClean="0"/>
              <a:t> Na západní frontě je klid)</a:t>
            </a:r>
          </a:p>
        </p:txBody>
      </p:sp>
    </p:spTree>
    <p:extLst>
      <p:ext uri="{BB962C8B-B14F-4D97-AF65-F5344CB8AC3E}">
        <p14:creationId xmlns:p14="http://schemas.microsoft.com/office/powerpoint/2010/main" val="179526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kuláš II. na obrazu Earnesta Lipgart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4" y="162560"/>
            <a:ext cx="6448425" cy="669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s://upload.wikimedia.org/wikipedia/commons/thumb/7/7b/%D0%9C%D0%B0%D1%81%D0%BA%D0%B8%D1%80%D0%BE%D0%B2%D0%BA%D0%B0_%D0%BF%D0%BE%D0%B7%D0%B8%D1%86%D0%B8%D0%B8_%D0%BF%D1%83%D0%BB%D0%B5%D0%BC%D1%91%D1%82%D0%B0.jpg/220px-%D0%9C%D0%B0%D1%81%D0%BA%D0%B8%D1%80%D0%BE%D0%B2%D0%BA%D0%B0_%D0%BF%D0%BE%D0%B7%D0%B8%D1%86%D0%B8%D0%B8_%D0%BF%D1%83%D0%BB%D0%B5%D0%BC%D1%91%D1%82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8000"/>
            <a:ext cx="105156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882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Válčící strany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Dohoda proti Ústředním mocnostem (Německo, Rakousko –Uhersko, Turecko, Bulharsko)</a:t>
            </a:r>
          </a:p>
          <a:p>
            <a:r>
              <a:rPr lang="cs-CZ" altLang="cs-CZ" dirty="0" smtClean="0"/>
              <a:t>Válčilo se na:</a:t>
            </a:r>
          </a:p>
          <a:p>
            <a:r>
              <a:rPr lang="cs-CZ" altLang="cs-CZ" dirty="0" smtClean="0"/>
              <a:t>Jižní fronta – RU x Srbsko, od roku 1915 i Itálie – italská fronta</a:t>
            </a:r>
          </a:p>
          <a:p>
            <a:r>
              <a:rPr lang="cs-CZ" altLang="cs-CZ" dirty="0" smtClean="0"/>
              <a:t>Západní fronta – Německo x Francie, VB</a:t>
            </a:r>
          </a:p>
          <a:p>
            <a:r>
              <a:rPr lang="cs-CZ" altLang="cs-CZ" dirty="0" smtClean="0"/>
              <a:t>Východní fronta – Německo x Rusko</a:t>
            </a:r>
          </a:p>
          <a:p>
            <a:r>
              <a:rPr lang="cs-CZ" altLang="cs-CZ" dirty="0" smtClean="0"/>
              <a:t>Bojuje se i na Blízkém východě, v Africe i Tichomoří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80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HP\Desktop\1b8a08e58e_85936921_o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20" y="0"/>
            <a:ext cx="77266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652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Rusko a válka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altLang="cs-CZ" dirty="0" smtClean="0"/>
              <a:t>Rusko má velké politické  ambice – 13 válečných cílů + tajné dohody s VB a Francií</a:t>
            </a:r>
          </a:p>
          <a:p>
            <a:r>
              <a:rPr lang="cs-CZ" altLang="cs-CZ" dirty="0" smtClean="0"/>
              <a:t>První úspěchy střídají porážky</a:t>
            </a:r>
          </a:p>
          <a:p>
            <a:pPr lvl="1"/>
            <a:r>
              <a:rPr lang="cs-CZ" altLang="cs-CZ" dirty="0" smtClean="0"/>
              <a:t>Bitva o Mazurská jezera, </a:t>
            </a:r>
            <a:r>
              <a:rPr lang="cs-CZ" dirty="0"/>
              <a:t>kde bylo zajato 150 000 ruských vojáků</a:t>
            </a:r>
            <a:endParaRPr lang="cs-CZ" altLang="cs-CZ" dirty="0" smtClean="0"/>
          </a:p>
          <a:p>
            <a:r>
              <a:rPr lang="cs-CZ" altLang="cs-CZ" dirty="0" err="1" smtClean="0"/>
              <a:t>Brusilovova</a:t>
            </a:r>
            <a:r>
              <a:rPr lang="cs-CZ" altLang="cs-CZ" dirty="0" smtClean="0"/>
              <a:t> ofenzíva – </a:t>
            </a:r>
            <a:r>
              <a:rPr lang="cs-CZ" dirty="0" smtClean="0"/>
              <a:t>léto </a:t>
            </a:r>
            <a:r>
              <a:rPr lang="cs-CZ" dirty="0"/>
              <a:t>roku 1916 - snaha o převrat v dění na ruské jihozápadní frontě - proti </a:t>
            </a:r>
            <a:r>
              <a:rPr lang="cs-CZ" dirty="0" smtClean="0"/>
              <a:t>Rakousku Uhersku: plán </a:t>
            </a:r>
            <a:r>
              <a:rPr lang="cs-CZ" dirty="0"/>
              <a:t>- zaútočit na </a:t>
            </a:r>
            <a:r>
              <a:rPr lang="cs-CZ" dirty="0" smtClean="0"/>
              <a:t>Rakousko -  Uhersko</a:t>
            </a:r>
            <a:r>
              <a:rPr lang="cs-CZ" dirty="0"/>
              <a:t>, dostat se až do českých zemí, využít českého rusofilství - ozbrojit </a:t>
            </a:r>
            <a:r>
              <a:rPr lang="cs-CZ" dirty="0" smtClean="0"/>
              <a:t>Čechy, oddělit </a:t>
            </a:r>
            <a:r>
              <a:rPr lang="cs-CZ" dirty="0" err="1" smtClean="0"/>
              <a:t>Rrakousko</a:t>
            </a:r>
            <a:r>
              <a:rPr lang="cs-CZ" dirty="0" smtClean="0"/>
              <a:t> </a:t>
            </a:r>
            <a:r>
              <a:rPr lang="cs-CZ" dirty="0"/>
              <a:t>od Německa a </a:t>
            </a:r>
            <a:r>
              <a:rPr lang="cs-CZ" dirty="0" smtClean="0"/>
              <a:t>rozbít jejich koalici zevnitř</a:t>
            </a:r>
            <a:endParaRPr lang="cs-CZ" dirty="0"/>
          </a:p>
          <a:p>
            <a:r>
              <a:rPr lang="cs-CZ" dirty="0"/>
              <a:t>útočné boje dostal na starost Alexej </a:t>
            </a:r>
            <a:r>
              <a:rPr lang="cs-CZ" dirty="0" err="1"/>
              <a:t>Brusilov</a:t>
            </a:r>
            <a:r>
              <a:rPr lang="cs-CZ" dirty="0"/>
              <a:t> </a:t>
            </a:r>
            <a:r>
              <a:rPr lang="cs-CZ" dirty="0" smtClean="0"/>
              <a:t>- bitva </a:t>
            </a:r>
            <a:r>
              <a:rPr lang="cs-CZ" dirty="0"/>
              <a:t>je zahájena ofenzívou 4 ruských armád v Haliči a </a:t>
            </a:r>
            <a:r>
              <a:rPr lang="cs-CZ" dirty="0" smtClean="0"/>
              <a:t>Bukovině</a:t>
            </a:r>
            <a:r>
              <a:rPr lang="cs-CZ" dirty="0"/>
              <a:t>. Německo ze strachu z kolapsu rakouského vojska sem převelelo kvapně 18 divizí. </a:t>
            </a:r>
          </a:p>
          <a:p>
            <a:r>
              <a:rPr lang="cs-CZ" dirty="0"/>
              <a:t>Ale pro zásobovací problémy, špatnou výzbroj (3 ozbrojení : 1 neozbrojenému ) se </a:t>
            </a:r>
            <a:r>
              <a:rPr lang="cs-CZ" dirty="0" smtClean="0"/>
              <a:t>ruská ofenzíva </a:t>
            </a:r>
            <a:r>
              <a:rPr lang="cs-CZ" dirty="0"/>
              <a:t>rozpadá -&gt; </a:t>
            </a:r>
            <a:r>
              <a:rPr lang="cs-CZ" dirty="0" err="1"/>
              <a:t>Brusilov</a:t>
            </a:r>
            <a:r>
              <a:rPr lang="cs-CZ" dirty="0"/>
              <a:t> nařídil všeobecný ústup.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4824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Nové zbraně – byly použity </a:t>
            </a:r>
            <a:br>
              <a:rPr lang="cs-CZ" dirty="0" smtClean="0"/>
            </a:br>
            <a:r>
              <a:rPr lang="cs-CZ" dirty="0" smtClean="0"/>
              <a:t>kulomety, letadla, ponorky, </a:t>
            </a:r>
            <a:br>
              <a:rPr lang="cs-CZ" dirty="0" smtClean="0"/>
            </a:br>
            <a:r>
              <a:rPr lang="cs-CZ" dirty="0" smtClean="0"/>
              <a:t>tanky i jedovaté plyny.</a:t>
            </a:r>
            <a:endParaRPr lang="cs-CZ" dirty="0"/>
          </a:p>
        </p:txBody>
      </p:sp>
      <p:pic>
        <p:nvPicPr>
          <p:cNvPr id="9218" name="Picture 2" descr="https://upload.wikimedia.org/wikipedia/commons/thumb/3/34/Australian_infantry_small_box_respirators_Ypres_1917.jpg/220px-Australian_infantry_small_box_respirators_Ypres_1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7700" y="568324"/>
            <a:ext cx="4648200" cy="6055995"/>
          </a:xfrm>
        </p:spPr>
      </p:pic>
    </p:spTree>
    <p:extLst>
      <p:ext uri="{BB962C8B-B14F-4D97-AF65-F5344CB8AC3E}">
        <p14:creationId xmlns:p14="http://schemas.microsoft.com/office/powerpoint/2010/main" val="2781885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s://upload.wikimedia.org/wikipedia/ru/thumb/b/bf/KnockedoutMarkVtank.jpg/330px-KnockedoutMarkVtan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58560" cy="376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14082007-Illya-Muromec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560" y="3312160"/>
            <a:ext cx="5933439" cy="354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111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</p:spPr>
        <p:txBody>
          <a:bodyPr/>
          <a:lstStyle/>
          <a:p>
            <a:r>
              <a:rPr lang="cs-CZ" dirty="0" smtClean="0"/>
              <a:t>1914 – </a:t>
            </a:r>
            <a:br>
              <a:rPr lang="cs-CZ" dirty="0" smtClean="0"/>
            </a:br>
            <a:r>
              <a:rPr lang="cs-CZ" dirty="0" smtClean="0"/>
              <a:t>1915</a:t>
            </a:r>
            <a:endParaRPr lang="cs-CZ" dirty="0"/>
          </a:p>
        </p:txBody>
      </p:sp>
      <p:pic>
        <p:nvPicPr>
          <p:cNvPr id="7170" name="Picture 2" descr="https://upload.wikimedia.org/wikipedia/commons/thumb/1/10/EasternFront1915b.jpg/1024px-EasternFront1915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80" y="0"/>
            <a:ext cx="9342120" cy="63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84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1917</a:t>
            </a:r>
            <a:endParaRPr lang="cs-CZ" dirty="0"/>
          </a:p>
        </p:txBody>
      </p:sp>
      <p:pic>
        <p:nvPicPr>
          <p:cNvPr id="10242" name="Picture 2" descr="https://upload.wikimedia.org/wikipedia/commons/d/db/EasternFront1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94" y="568960"/>
            <a:ext cx="6680706" cy="62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708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Problémy Ruska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Protahováním války vznikají Rusku velké problémy → nedostatek zbraní i potravin vede k hladu, vznikají  „hladové bouře“, nepokoje  a stávky</a:t>
            </a:r>
          </a:p>
          <a:p>
            <a:r>
              <a:rPr lang="cs-CZ" dirty="0" smtClean="0"/>
              <a:t>Roste nenávist k carské rodině, hlavně k carevně Alexis (je Němka a ještě se velmi sblížila s </a:t>
            </a:r>
            <a:r>
              <a:rPr lang="cs-CZ" dirty="0" err="1" smtClean="0"/>
              <a:t>Rasputinem</a:t>
            </a:r>
            <a:r>
              <a:rPr lang="cs-CZ" dirty="0" smtClean="0"/>
              <a:t>, kterého někteří pokládají za svatého muže a jiní za Antikrista)</a:t>
            </a:r>
          </a:p>
          <a:p>
            <a:r>
              <a:rPr lang="cs-CZ" dirty="0" smtClean="0"/>
              <a:t>Roste činnost politických stran, které jsou proti válce, nejaktivněji vystupují bolševici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8003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V.I. (</a:t>
            </a:r>
            <a:r>
              <a:rPr lang="cs-CZ" b="1" dirty="0" err="1" smtClean="0"/>
              <a:t>Uljanov</a:t>
            </a:r>
            <a:r>
              <a:rPr lang="cs-CZ" b="1" dirty="0" smtClean="0"/>
              <a:t>)Lenin</a:t>
            </a:r>
            <a:br>
              <a:rPr lang="cs-CZ" b="1" dirty="0" smtClean="0"/>
            </a:br>
            <a:r>
              <a:rPr lang="cs-CZ" b="1" dirty="0" smtClean="0"/>
              <a:t>(1870 – 1924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2481" y="93186"/>
            <a:ext cx="5481319" cy="67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259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7/74/Czar_Nicholas_Alexandra_Olga.JPG/640px-Czar_Nicholas_Alexandra_Ol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72" y="168989"/>
            <a:ext cx="4328531" cy="66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Narodil se ve středostavovské rodině, vystudoval práva, ale dal se na profesionální revoluční dráhu</a:t>
            </a:r>
          </a:p>
          <a:p>
            <a:r>
              <a:rPr lang="cs-CZ" dirty="0" smtClean="0"/>
              <a:t>1893 – Lenin v St. </a:t>
            </a:r>
            <a:r>
              <a:rPr lang="cs-CZ" dirty="0" err="1" smtClean="0"/>
              <a:t>Petersburgu</a:t>
            </a:r>
            <a:r>
              <a:rPr lang="cs-CZ" dirty="0" smtClean="0"/>
              <a:t> aktivně rozvíjí marxistické hnutí,  </a:t>
            </a:r>
          </a:p>
          <a:p>
            <a:r>
              <a:rPr lang="cs-CZ" dirty="0" smtClean="0"/>
              <a:t>Odcestoval do Švýcarska, setkal se s významnými revolucionáři (např. </a:t>
            </a:r>
            <a:r>
              <a:rPr lang="cs-CZ" dirty="0" err="1" smtClean="0"/>
              <a:t>Plechanov</a:t>
            </a:r>
            <a:r>
              <a:rPr lang="cs-CZ" dirty="0" smtClean="0"/>
              <a:t>)</a:t>
            </a:r>
          </a:p>
          <a:p>
            <a:r>
              <a:rPr lang="cs-CZ" dirty="0" smtClean="0"/>
              <a:t>1897 - po návratu do Ruska chtěl vydávat Revoluční noviny. V předvečer první publikace byl zatčen, po vypršení trestu deportován na Sibiř;</a:t>
            </a:r>
          </a:p>
          <a:p>
            <a:r>
              <a:rPr lang="cs-CZ" dirty="0" smtClean="0"/>
              <a:t>1898 – žení se s Naděždou </a:t>
            </a:r>
            <a:r>
              <a:rPr lang="cs-CZ" dirty="0" err="1" smtClean="0"/>
              <a:t>Krupskou</a:t>
            </a:r>
            <a:r>
              <a:rPr lang="cs-CZ" dirty="0" smtClean="0"/>
              <a:t>;</a:t>
            </a:r>
          </a:p>
          <a:p>
            <a:r>
              <a:rPr lang="cs-CZ" dirty="0" smtClean="0"/>
              <a:t>1900 – konec exilu – emigrují do Švýcarska;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9030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Naděžda Krupská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880" y="0"/>
            <a:ext cx="5816119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0335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emigraci Lenin zosnuje rozpad ruské sociální strany, která se rozdělí (1903) na </a:t>
            </a:r>
            <a:r>
              <a:rPr lang="cs-CZ" b="1" dirty="0" smtClean="0"/>
              <a:t>menševiky</a:t>
            </a:r>
            <a:r>
              <a:rPr lang="cs-CZ" dirty="0" smtClean="0"/>
              <a:t> (umírnění, chtějí prosadit  reformy parlamentní cestou)a </a:t>
            </a:r>
            <a:r>
              <a:rPr lang="cs-CZ" b="1" dirty="0" smtClean="0"/>
              <a:t>bolševiky </a:t>
            </a:r>
            <a:r>
              <a:rPr lang="cs-CZ" dirty="0" smtClean="0"/>
              <a:t>v čele s Leninem – jsou radikální, chtějí prosadit změny násilím, připravují světovou revoluci a diktaturu proletariátu</a:t>
            </a:r>
          </a:p>
          <a:p>
            <a:r>
              <a:rPr lang="cs-CZ" dirty="0" smtClean="0"/>
              <a:t>Nejbližším spolustraníkem Lenina je Lev </a:t>
            </a:r>
            <a:r>
              <a:rPr lang="cs-CZ" dirty="0" err="1" smtClean="0"/>
              <a:t>Davidovič</a:t>
            </a:r>
            <a:r>
              <a:rPr lang="cs-CZ" dirty="0" smtClean="0"/>
              <a:t> </a:t>
            </a:r>
            <a:r>
              <a:rPr lang="cs-CZ" dirty="0" err="1" smtClean="0"/>
              <a:t>Trockij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7570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L.D.Trockij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507" y="182880"/>
            <a:ext cx="5021492" cy="667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67660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Únorová revoluce 1917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 smtClean="0"/>
              <a:t>3. březen – uzavření </a:t>
            </a:r>
            <a:r>
              <a:rPr lang="cs-CZ" altLang="cs-CZ" dirty="0" err="1" smtClean="0"/>
              <a:t>Putilova</a:t>
            </a:r>
            <a:r>
              <a:rPr lang="cs-CZ" altLang="cs-CZ" dirty="0" smtClean="0"/>
              <a:t> zbrojního závodu</a:t>
            </a:r>
          </a:p>
          <a:p>
            <a:r>
              <a:rPr lang="cs-CZ" altLang="cs-CZ" dirty="0" smtClean="0"/>
              <a:t>Růst demonstrací a stávek, hladové pochody</a:t>
            </a:r>
          </a:p>
          <a:p>
            <a:r>
              <a:rPr lang="cs-CZ" altLang="cs-CZ" dirty="0" smtClean="0"/>
              <a:t>Snaha potlačit je silou, vzpoura vojáků, přidávají se k demonstrantům</a:t>
            </a:r>
          </a:p>
          <a:p>
            <a:r>
              <a:rPr lang="cs-CZ" altLang="cs-CZ" dirty="0" smtClean="0"/>
              <a:t>Abdikace cara ve prospěch jeho bratra Michaila, ten ale odmítá přijmout = konec vlády Romanovců</a:t>
            </a:r>
          </a:p>
          <a:p>
            <a:r>
              <a:rPr lang="cs-CZ" dirty="0" smtClean="0"/>
              <a:t>Vytvořena </a:t>
            </a:r>
            <a:r>
              <a:rPr lang="cs-CZ" dirty="0" err="1" smtClean="0"/>
              <a:t>Prozatimní</a:t>
            </a:r>
            <a:r>
              <a:rPr lang="cs-CZ" dirty="0" smtClean="0"/>
              <a:t> vláda, v</a:t>
            </a:r>
            <a:r>
              <a:rPr lang="cs-CZ" altLang="cs-CZ" dirty="0" smtClean="0"/>
              <a:t> čele stojí umírněný kníže  Lvov, později radikálnější Kerenský</a:t>
            </a:r>
          </a:p>
          <a:p>
            <a:r>
              <a:rPr lang="cs-CZ" altLang="cs-CZ" dirty="0" smtClean="0"/>
              <a:t>Oznamuje, že Rusko bude  pokračovat ve válce až do vítězného konce </a:t>
            </a:r>
          </a:p>
          <a:p>
            <a:r>
              <a:rPr lang="cs-CZ" altLang="cs-CZ" dirty="0" smtClean="0"/>
              <a:t>Němci potřebují zavřít východní frontu -&gt; dopravují Lenina do Ruska</a:t>
            </a:r>
          </a:p>
          <a:p>
            <a:r>
              <a:rPr lang="cs-CZ" altLang="cs-CZ" dirty="0" smtClean="0"/>
              <a:t>Lenin slibuje ukončit válku a připravuje převrat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334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4/46/Lenin_addresses_the_troops%2C_May_5%2C_1920_with_Trotsky_in_foreground..jpg/250px-Lenin_addresses_the_troops%2C_May_5%2C_1920_with_Trotsky_in_foreground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480" y="161925"/>
            <a:ext cx="938276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827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dubnu 1917 vstupují do války USA → převaha Dohody</a:t>
            </a:r>
          </a:p>
          <a:p>
            <a:r>
              <a:rPr lang="cs-CZ" dirty="0" smtClean="0"/>
              <a:t>V Rusku vzniká dvojvládí, kromě </a:t>
            </a:r>
            <a:r>
              <a:rPr lang="cs-CZ" dirty="0" err="1" smtClean="0"/>
              <a:t>Prozatimní</a:t>
            </a:r>
            <a:r>
              <a:rPr lang="cs-CZ" dirty="0" smtClean="0"/>
              <a:t> vlády řídí zemi Sověty (rady dělníků, vojáků a rolníků), v nich mají zpočátku převahu sociální revolucionáři /</a:t>
            </a:r>
            <a:r>
              <a:rPr lang="cs-CZ" dirty="0" err="1" smtClean="0"/>
              <a:t>eseři</a:t>
            </a:r>
            <a:r>
              <a:rPr lang="cs-CZ" dirty="0"/>
              <a:t> </a:t>
            </a:r>
            <a:r>
              <a:rPr lang="cs-CZ" dirty="0" smtClean="0"/>
              <a:t>, konstituční monarchisté a sociální demokraté</a:t>
            </a:r>
          </a:p>
          <a:p>
            <a:r>
              <a:rPr lang="cs-CZ" dirty="0" smtClean="0"/>
              <a:t>Bolševici vedení Leninem se pokouší získat většinu v Sovětech a poté razí heslo: „Všechna moc sovětům!“</a:t>
            </a:r>
          </a:p>
          <a:p>
            <a:r>
              <a:rPr lang="cs-CZ" dirty="0" smtClean="0"/>
              <a:t>V létě chystají ozbrojený puč, ale je prozrazen a bolševická strana zakázána, na Lenina je vydán zatykač (prchá do Finska)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7104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Říjnová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sz="3600" dirty="0" smtClean="0"/>
              <a:t>na podzim se šíří zvěsti, že na frontách se nebojuje -&gt; další vzpoury vojáků</a:t>
            </a:r>
          </a:p>
          <a:p>
            <a:r>
              <a:rPr lang="cs-CZ" altLang="cs-CZ" sz="3600" dirty="0" smtClean="0"/>
              <a:t>Do čela Petrohradského sovětu postaven </a:t>
            </a:r>
            <a:r>
              <a:rPr lang="cs-CZ" altLang="cs-CZ" sz="3600" dirty="0" err="1" smtClean="0"/>
              <a:t>Trockij</a:t>
            </a:r>
            <a:r>
              <a:rPr lang="cs-CZ" altLang="cs-CZ" sz="3600" dirty="0" smtClean="0"/>
              <a:t> → chystá ozbrojený puč</a:t>
            </a:r>
          </a:p>
          <a:p>
            <a:r>
              <a:rPr lang="cs-CZ" altLang="cs-CZ" sz="3600" dirty="0" smtClean="0"/>
              <a:t>Obsazení bolševiky hlavní pošty, tiskáren a jiných důležitých budov v </a:t>
            </a:r>
            <a:r>
              <a:rPr lang="cs-CZ" altLang="cs-CZ" sz="3600" dirty="0" err="1" smtClean="0"/>
              <a:t>Sankt-Peterburgu</a:t>
            </a:r>
            <a:r>
              <a:rPr lang="cs-CZ" altLang="cs-CZ" sz="3600" dirty="0" smtClean="0"/>
              <a:t>. Provolání „Občanům Ruska“ – vyzývají k povstání</a:t>
            </a:r>
          </a:p>
          <a:p>
            <a:r>
              <a:rPr lang="cs-CZ" altLang="cs-CZ" sz="3600" dirty="0" smtClean="0"/>
              <a:t>Demonstrace před Zimním palácem, po výstřelu z Aurory následuje 7.11.  (25.10. podle ruského kalendáře</a:t>
            </a:r>
            <a:r>
              <a:rPr lang="cs-CZ" altLang="cs-CZ" dirty="0" smtClean="0"/>
              <a:t>) </a:t>
            </a:r>
            <a:r>
              <a:rPr lang="cs-CZ" altLang="cs-CZ" sz="3900" dirty="0" smtClean="0"/>
              <a:t>dobytí paláce a zatčení </a:t>
            </a:r>
            <a:r>
              <a:rPr lang="cs-CZ" altLang="cs-CZ" sz="3900" dirty="0" err="1" smtClean="0"/>
              <a:t>Prozatimní</a:t>
            </a:r>
            <a:r>
              <a:rPr lang="cs-CZ" altLang="cs-CZ" sz="3900" dirty="0" smtClean="0"/>
              <a:t> vlády→</a:t>
            </a:r>
            <a:r>
              <a:rPr lang="cs-CZ" altLang="cs-CZ" sz="3900" dirty="0"/>
              <a:t> </a:t>
            </a:r>
            <a:r>
              <a:rPr lang="cs-CZ" altLang="cs-CZ" sz="3900" dirty="0" smtClean="0"/>
              <a:t>Bolševici u moci</a:t>
            </a:r>
            <a:br>
              <a:rPr lang="cs-CZ" altLang="cs-CZ" sz="3900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9163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thumb/0/06/Panzerkreuzer_Aurora_St_Petersburg_2002.jpg/1280px-Panzerkreuzer_Aurora_St_Petersburg_2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96" y="682466"/>
            <a:ext cx="8707704" cy="554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630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https://upload.wikimedia.org/wikipedia/commons/5/54/Stormningen_av_vinterpalats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68324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3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Rusko – japonská válka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98" y="1371917"/>
            <a:ext cx="8825843" cy="565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6060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opatření bolševiků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Byla ustanovena vláda Lidových komisařů v čele s Leninem</a:t>
            </a:r>
          </a:p>
          <a:p>
            <a:r>
              <a:rPr lang="cs-CZ" dirty="0" smtClean="0"/>
              <a:t>Vydány dekrety:</a:t>
            </a:r>
          </a:p>
          <a:p>
            <a:pPr>
              <a:buNone/>
            </a:pPr>
            <a:r>
              <a:rPr lang="cs-CZ" dirty="0" smtClean="0"/>
              <a:t>         Dekret o půdě (půda má patřit rolníkům)</a:t>
            </a:r>
          </a:p>
          <a:p>
            <a:pPr>
              <a:buNone/>
            </a:pPr>
            <a:r>
              <a:rPr lang="cs-CZ" dirty="0" smtClean="0"/>
              <a:t>         Dekret o míru (Rusko oznámilo, že vystupuje z války)</a:t>
            </a:r>
          </a:p>
          <a:p>
            <a:pPr>
              <a:buNone/>
            </a:pPr>
            <a:r>
              <a:rPr lang="cs-CZ" dirty="0" smtClean="0"/>
              <a:t>         Deklarace práv národů na sebeurčení (využilo Finsko a pobaltské  </a:t>
            </a:r>
          </a:p>
          <a:p>
            <a:pPr>
              <a:buNone/>
            </a:pPr>
            <a:r>
              <a:rPr lang="cs-CZ" dirty="0" smtClean="0"/>
              <a:t>         státy a vyhlásily nezávislost)</a:t>
            </a:r>
          </a:p>
          <a:p>
            <a:r>
              <a:rPr lang="cs-CZ" dirty="0" smtClean="0"/>
              <a:t>V březnu 1918 uzavřelo Rusko s Německem separátní </a:t>
            </a:r>
            <a:r>
              <a:rPr lang="cs-CZ" dirty="0" err="1" smtClean="0"/>
              <a:t>brest</a:t>
            </a:r>
            <a:r>
              <a:rPr lang="cs-CZ" dirty="0" smtClean="0"/>
              <a:t>-litevský mír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7375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thumb/1/11/%D0%97%D0%B5%D0%BC%D0%BB%D0%B8_%D0%B7%D0%B0%D1%85%D0%B2%D0%B0%D1%87%D0%B5%D0%BD%D0%BD%D1%8B%D0%B5_%D0%BF%D0%BE%D1%81%D0%BB%D0%B5_%D0%91%D1%80%D0%B5%D1%81%D1%82%D1%81%D0%BA%D0%BE%D0%B3%D0%BE_%D0%BC%D0%B8%D1%80%D0%B0.svg/220px-%D0%97%D0%B5%D0%BC%D0%BB%D0%B8_%D0%B7%D0%B0%D1%85%D0%B2%D0%B0%D1%87%D0%B5%D0%BD%D0%BD%D1%8B%D0%B5_%D0%BF%D0%BE%D1%81%D0%BB%D0%B5_%D0%91%D1%80%D0%B5%D1%81%D1%82%D1%81%D0%BA%D0%BE%D0%B3%D0%BE_%D0%BC%D0%B8%D1%80%D0%B0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6225"/>
            <a:ext cx="672846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1394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Občanská válka (1917 – 1922)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Proti revoluci bojovali tzv. „bílí“, kteří chtěli obnovit carismus nebo nové volby a obnovení Dumy, která měla rozhodnout o dalším osudu Ruska, vrchními veliteli byli admirál </a:t>
            </a:r>
            <a:r>
              <a:rPr lang="cs-CZ" dirty="0" err="1" smtClean="0"/>
              <a:t>Kornilov</a:t>
            </a:r>
            <a:r>
              <a:rPr lang="cs-CZ" dirty="0" smtClean="0"/>
              <a:t>, generál </a:t>
            </a:r>
            <a:r>
              <a:rPr lang="cs-CZ" dirty="0" err="1" smtClean="0"/>
              <a:t>Děnikin</a:t>
            </a:r>
            <a:r>
              <a:rPr lang="cs-CZ" dirty="0" smtClean="0"/>
              <a:t>, generál </a:t>
            </a:r>
            <a:r>
              <a:rPr lang="cs-CZ" dirty="0" err="1" smtClean="0"/>
              <a:t>Kolčak</a:t>
            </a:r>
            <a:r>
              <a:rPr lang="cs-CZ" dirty="0" smtClean="0"/>
              <a:t> a další</a:t>
            </a:r>
          </a:p>
          <a:p>
            <a:r>
              <a:rPr lang="cs-CZ" dirty="0" smtClean="0"/>
              <a:t>Na straně revoluce a prosazení sovětské vlády bojovali tzv. „rudí“, hlavními veliteli byl </a:t>
            </a:r>
            <a:r>
              <a:rPr lang="cs-CZ" dirty="0" err="1" smtClean="0"/>
              <a:t>Trockij</a:t>
            </a:r>
            <a:r>
              <a:rPr lang="cs-CZ" dirty="0" smtClean="0"/>
              <a:t> (vytvořil Rudou armádu), </a:t>
            </a:r>
            <a:r>
              <a:rPr lang="cs-CZ" dirty="0" err="1" smtClean="0"/>
              <a:t>Buděnnyj</a:t>
            </a:r>
            <a:r>
              <a:rPr lang="cs-CZ" dirty="0" smtClean="0"/>
              <a:t>, Vorošilov, </a:t>
            </a:r>
            <a:r>
              <a:rPr lang="cs-CZ" dirty="0" err="1" smtClean="0"/>
              <a:t>Tuchačevskij</a:t>
            </a:r>
            <a:endParaRPr lang="cs-CZ" dirty="0" smtClean="0"/>
          </a:p>
          <a:p>
            <a:r>
              <a:rPr lang="cs-CZ" dirty="0" smtClean="0"/>
              <a:t>Bílým pomáhaly také anglické, francouzské, americké a japonské oddíly, které zahájily vojenskou intervenci do Ruska</a:t>
            </a:r>
          </a:p>
          <a:p>
            <a:r>
              <a:rPr lang="cs-CZ" dirty="0" smtClean="0"/>
              <a:t>Na stranu bílých se přidali také českoslovenští legionáři, kteří obsadili a kontroloval Transsibiřskou magistrálu (velel jim generál Gajda), v roce 1920 se přes Vladivostok vrací domů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3072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Гражданская война</a:t>
            </a:r>
            <a:endParaRPr lang="cs-CZ" dirty="0"/>
          </a:p>
        </p:txBody>
      </p:sp>
      <p:pic>
        <p:nvPicPr>
          <p:cNvPr id="4" name="UJYBTMkWBM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571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Rudí</a:t>
            </a:r>
            <a:endParaRPr lang="cs-CZ" dirty="0"/>
          </a:p>
        </p:txBody>
      </p:sp>
      <p:pic>
        <p:nvPicPr>
          <p:cNvPr id="21506" name="Picture 2" descr="https://upload.wikimedia.org/wikipedia/ru/thumb/0/04/%D0%A7%D0%B5%D0%BB%D1%8F%D0%B1%D0%B8%D0%BD%D1%81%D0%BA._%D0%A3%D1%87%D0%B0%D1%81%D1%82%D0%BD%D0%B8%D0%BA%D0%B8_%D0%9A%D1%80%D0%B0%D1%81%D0%BD%D0%BE%D0%B9_%D0%B3%D0%B2%D0%B0%D1%80%D0%B4%D0%B8%D0%B8_%D0%B6%D0%B5%D0%BB%D0%B5%D0%B7%D0%BD%D0%BE%D0%B4%D0%BE%D1%80%D0%BE%D0%B6%D0%BD%D0%BE%D0%B3%D0%BE_%D1%80%D0%B0%D0%B9%D0%BE%D0%BD%D0%B0._1917-1918%D0%B3%D0%B3..jpg/220px-%D0%A7%D0%B5%D0%BB%D1%8F%D0%B1%D0%B8%D0%BD%D1%81%D0%BA._%D0%A3%D1%87%D0%B0%D1%81%D1%82%D0%BD%D0%B8%D0%BA%D0%B8_%D0%9A%D1%80%D0%B0%D1%81%D0%BD%D0%BE%D0%B9_%D0%B3%D0%B2%D0%B0%D1%80%D0%B4%D0%B8%D0%B8_%D0%B6%D0%B5%D0%BB%D0%B5%D0%B7%D0%BD%D0%BE%D0%B4%D0%BE%D1%80%D0%BE%D0%B6%D0%BD%D0%BE%D0%B3%D0%BE_%D1%80%D0%B0%D0%B9%D0%BE%D0%BD%D0%B0._1917-1918%D0%B3%D0%B3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20" y="365125"/>
            <a:ext cx="8265160" cy="59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358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Bílí</a:t>
            </a:r>
            <a:endParaRPr lang="cs-CZ" dirty="0"/>
          </a:p>
        </p:txBody>
      </p:sp>
      <p:pic>
        <p:nvPicPr>
          <p:cNvPr id="22530" name="Picture 2" descr="https://upload.wikimedia.org/wikipedia/ru/2/2e/%D0%91%D0%B5%D0%BB%D0%BE%D0%B3%D0%B2%D0%B0%D1%80%D0%B4%D0%B5%D0%B9%D1%86%D1%8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280" y="365125"/>
            <a:ext cx="7716520" cy="601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484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Tačanka</a:t>
            </a:r>
            <a:endParaRPr lang="cs-CZ" dirty="0"/>
          </a:p>
        </p:txBody>
      </p:sp>
      <p:pic>
        <p:nvPicPr>
          <p:cNvPr id="18434" name="Picture 2" descr="https://upload.wikimedia.org/wikipedia/ru/thumb/e/e9/%D0%A2%D0%B0%D1%87%D0%B0%D0%BD%D0%BA%D0%B0_%D0%9F%D0%92%D0%9E.jpg/220px-%D0%A2%D0%B0%D1%87%D0%B0%D0%BD%D0%BA%D0%B0_%D0%9F%D0%92%D0%9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40" y="1279525"/>
            <a:ext cx="7553960" cy="540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121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Likvidace carské rodiny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červenci 1918 byla v </a:t>
            </a:r>
            <a:r>
              <a:rPr lang="cs-CZ" dirty="0" err="1" smtClean="0"/>
              <a:t>Jekatěrinburku</a:t>
            </a:r>
            <a:r>
              <a:rPr lang="cs-CZ" dirty="0" smtClean="0"/>
              <a:t>  zastřelena celá carská rodina i se služebnictvem</a:t>
            </a:r>
          </a:p>
          <a:p>
            <a:r>
              <a:rPr lang="cs-CZ" dirty="0" smtClean="0"/>
              <a:t>Bolševici se báli, že by mohl být car s rodinou osvobozen, proto je zlikvidovali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7417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Carská rodina, jejich </a:t>
            </a:r>
            <a:br>
              <a:rPr lang="cs-CZ" dirty="0" smtClean="0"/>
            </a:br>
            <a:r>
              <a:rPr lang="cs-CZ" dirty="0" smtClean="0"/>
              <a:t>lékař </a:t>
            </a:r>
            <a:r>
              <a:rPr lang="cs-CZ" dirty="0" err="1" smtClean="0"/>
              <a:t>Botkin</a:t>
            </a:r>
            <a:r>
              <a:rPr lang="cs-CZ" dirty="0" smtClean="0"/>
              <a:t>, kuchař </a:t>
            </a:r>
            <a:br>
              <a:rPr lang="cs-CZ" dirty="0" smtClean="0"/>
            </a:br>
            <a:r>
              <a:rPr lang="cs-CZ" dirty="0" err="1" smtClean="0"/>
              <a:t>Charitonov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služebná </a:t>
            </a:r>
            <a:r>
              <a:rPr lang="cs-CZ" dirty="0" err="1" smtClean="0"/>
              <a:t>Děmidova</a:t>
            </a:r>
            <a:r>
              <a:rPr lang="cs-CZ" dirty="0" smtClean="0"/>
              <a:t> a </a:t>
            </a:r>
            <a:br>
              <a:rPr lang="cs-CZ" dirty="0" smtClean="0"/>
            </a:br>
            <a:r>
              <a:rPr lang="cs-CZ" dirty="0" smtClean="0"/>
              <a:t>komorník</a:t>
            </a:r>
            <a:br>
              <a:rPr lang="cs-CZ" dirty="0" smtClean="0"/>
            </a:br>
            <a:r>
              <a:rPr lang="cs-CZ" dirty="0" err="1" smtClean="0"/>
              <a:t>Trupp</a:t>
            </a:r>
            <a:endParaRPr lang="cs-CZ" dirty="0"/>
          </a:p>
        </p:txBody>
      </p:sp>
      <p:pic>
        <p:nvPicPr>
          <p:cNvPr id="20482" name="Picture 2" descr="https://upload.wikimedia.org/wikipedia/ru/thumb/f/fa/%D0%A0%D0%B0%D1%81%D1%81%D1%82%D1%80%D0%B5%D0%BB%D1%8F%D0%BD%D0%BD%D1%8B%D0%B5_%D0%B2_%D0%BF%D0%BE%D0%B4%D0%B2%D0%B0%D0%BB%D0%B5_%D0%B8%D0%BF%D0%B0%D1%82%D1%8C%D0%B5%D0%B2%D1%81%D0%BA%D0%BE%D0%B3%D0%BE_%D0%B4%D0%BE%D0%BC%D0%B0.jpg/640px-%D0%A0%D0%B0%D1%81%D1%81%D1%82%D1%80%D0%B5%D0%BB%D1%8F%D0%BD%D0%BD%D1%8B%D0%B5_%D0%B2_%D0%BF%D0%BE%D0%B4%D0%B2%D0%B0%D0%BB%D0%B5_%D0%B8%D0%BF%D0%B0%D1%82%D1%8C%D0%B5%D0%B2%D1%81%D0%BA%D0%BE%D0%B3%D0%BE_%D0%B4%D0%BE%D0%BC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82" y="0"/>
            <a:ext cx="4732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624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Vítězství bolševiků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Velení bílých bylo roztříštěno a nejednotné</a:t>
            </a:r>
          </a:p>
          <a:p>
            <a:r>
              <a:rPr lang="cs-CZ" dirty="0" smtClean="0"/>
              <a:t>Bolševici obratnou propagandou a sliby získali na svou stranu většinu rolníků</a:t>
            </a:r>
          </a:p>
          <a:p>
            <a:r>
              <a:rPr lang="cs-CZ" dirty="0" smtClean="0"/>
              <a:t>Původní „válečný kapitalizmus“ a </a:t>
            </a:r>
            <a:r>
              <a:rPr lang="cs-CZ" dirty="0" err="1" smtClean="0"/>
              <a:t>totálni</a:t>
            </a:r>
            <a:r>
              <a:rPr lang="cs-CZ" dirty="0" smtClean="0"/>
              <a:t> znárodnění průmyslu, které spolu s válečnými útrapami vedly k totálnímu hospodářskému krachu,  bylo v roce 1921 nahrazeno </a:t>
            </a:r>
            <a:r>
              <a:rPr lang="cs-CZ" dirty="0" err="1" smtClean="0"/>
              <a:t>NEPem</a:t>
            </a:r>
            <a:r>
              <a:rPr lang="cs-CZ" dirty="0" smtClean="0"/>
              <a:t> (novou ekonomickou politikou), která částečně povolila drobné soukromé podnikání → ekonomické oživení</a:t>
            </a:r>
          </a:p>
          <a:p>
            <a:r>
              <a:rPr lang="cs-CZ" dirty="0" smtClean="0"/>
              <a:t>Celkové ztráty v občanské válce byly 10,5 milionu lidí, z toho asi 2,5 mil. rudých, 2 mil. bílých a 6 mil. obyvatel zahynulo v důsledku teroru, hladu a tyfu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25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Předválečné období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dirty="0" smtClean="0"/>
              <a:t>V 19. století bylo Rusko velmocí, mělo velký vliv na Dálném východě</a:t>
            </a:r>
          </a:p>
          <a:p>
            <a:pPr algn="just"/>
            <a:r>
              <a:rPr lang="cs-CZ" dirty="0" smtClean="0"/>
              <a:t>Počátek 20. století – do popředí se dostává Japonsko – díky jeho rychlé modernizaci</a:t>
            </a:r>
          </a:p>
          <a:p>
            <a:pPr algn="just"/>
            <a:r>
              <a:rPr lang="cs-CZ" dirty="0" smtClean="0"/>
              <a:t>Začíná vznikat napětí mezi Japonskem a Ruskem kvůli mocenské pozici na Dálném východě</a:t>
            </a:r>
          </a:p>
          <a:p>
            <a:pPr algn="just"/>
            <a:r>
              <a:rPr lang="cs-CZ" dirty="0" smtClean="0"/>
              <a:t>Ruské přístavy zamrzají a tak si Rusové vybírají přístav Port Arthur v Mandžusku  jako opěrný bod pro své válečné loďstvo</a:t>
            </a:r>
          </a:p>
          <a:p>
            <a:pPr algn="just"/>
            <a:r>
              <a:rPr lang="cs-CZ" dirty="0" smtClean="0"/>
              <a:t>Japonsko se začíná obávat ruské expanze</a:t>
            </a:r>
          </a:p>
          <a:p>
            <a:pPr algn="just"/>
            <a:r>
              <a:rPr lang="cs-CZ" dirty="0" smtClean="0"/>
              <a:t>Roku 1891 začalo budování Transsibiřské magistrály, která spojila Moskvu a Petrohrad s Vladivostokem (7000 km) – 1. krok k válce s Japonskem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3524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/>
              <a:t>1919 až 1921 - Rusko téměř </a:t>
            </a:r>
            <a:r>
              <a:rPr lang="cs-CZ" sz="3200" dirty="0" smtClean="0"/>
              <a:t>zničil hladomor a tyfus; </a:t>
            </a:r>
            <a:endParaRPr lang="cs-CZ" sz="3200" dirty="0"/>
          </a:p>
          <a:p>
            <a:pPr>
              <a:buFont typeface="Wingdings" pitchFamily="2" charset="2"/>
              <a:buChar char="§"/>
            </a:pPr>
            <a:r>
              <a:rPr lang="cs-CZ" sz="3200" dirty="0" smtClean="0"/>
              <a:t>1921 </a:t>
            </a:r>
            <a:r>
              <a:rPr lang="cs-CZ" sz="3200" dirty="0"/>
              <a:t>- Lenin nechal brutálně potlačit vzpouru kronštadtských námořníků a několik rolnických povstání;</a:t>
            </a:r>
          </a:p>
          <a:p>
            <a:r>
              <a:rPr lang="cs-CZ" sz="3200" dirty="0" smtClean="0"/>
              <a:t>Bolševici na pokyn Lenina začali budovat GULAG, pracovní tábory, do kterých byly zpočátku posíláni odpůrci revoluce</a:t>
            </a:r>
          </a:p>
          <a:p>
            <a:r>
              <a:rPr lang="cs-CZ" sz="3200" dirty="0" smtClean="0"/>
              <a:t>Mnohým se podařilo emigrovat → tzv. „bílá emigrace“, také k nám do Československa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687430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květen 1922 –  Lenin má velké zdravotní potíže, první série mrtvic – před smrtí usiloval aby jeho funkci převzal </a:t>
            </a:r>
            <a:r>
              <a:rPr lang="cs-CZ" dirty="0" err="1" smtClean="0"/>
              <a:t>Trockij</a:t>
            </a:r>
            <a:r>
              <a:rPr lang="cs-CZ" dirty="0" smtClean="0"/>
              <a:t>;</a:t>
            </a:r>
          </a:p>
          <a:p>
            <a:r>
              <a:rPr lang="cs-CZ" dirty="0" smtClean="0"/>
              <a:t>V prosinci 1922 vyhlášen vznik SSSR (Svazu sovětských socialistických republik) v čele s Leninem </a:t>
            </a:r>
          </a:p>
          <a:p>
            <a:r>
              <a:rPr lang="cs-CZ" dirty="0" smtClean="0"/>
              <a:t> 1923 –  nová mozková příhoda –  Lenin zůstává paralyzovaný a němý;</a:t>
            </a:r>
          </a:p>
          <a:p>
            <a:r>
              <a:rPr lang="cs-CZ" dirty="0" smtClean="0"/>
              <a:t> leden 1924 – umírá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60429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    ŠVANKMAJER, Milan. </a:t>
            </a:r>
            <a:r>
              <a:rPr lang="cs-CZ" i="1" dirty="0" smtClean="0"/>
              <a:t>Dějiny Ruska</a:t>
            </a:r>
            <a:r>
              <a:rPr lang="cs-CZ" dirty="0" smtClean="0"/>
              <a:t>. 3. </a:t>
            </a:r>
            <a:r>
              <a:rPr lang="cs-CZ" dirty="0" err="1" smtClean="0"/>
              <a:t>rozšíř</a:t>
            </a:r>
            <a:r>
              <a:rPr lang="cs-CZ" dirty="0" smtClean="0"/>
              <a:t>. vyd. Praha: Lidové noviny, 1999. 886 s. ISBN 80-        7106-216-2;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PEČEŇKA, M. </a:t>
            </a:r>
            <a:r>
              <a:rPr lang="cs-CZ" i="1" dirty="0" smtClean="0"/>
              <a:t>Dějiny Ruska v datech.</a:t>
            </a:r>
            <a:r>
              <a:rPr lang="cs-CZ" dirty="0" smtClean="0"/>
              <a:t> Vydání 1. Dokořán: Praha, 2011. </a:t>
            </a:r>
            <a:r>
              <a:rPr lang="cs-CZ" dirty="0"/>
              <a:t>ISBN </a:t>
            </a:r>
            <a:r>
              <a:rPr lang="cs-CZ" dirty="0" smtClean="0"/>
              <a:t>978-80-86569-14-7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DORAZIL</a:t>
            </a:r>
            <a:r>
              <a:rPr lang="cs-CZ" dirty="0"/>
              <a:t>, Otakar, Josef HAUBELT, Dagmar KUTÍLKOVÁ a Jaroslav BUBENÍK. </a:t>
            </a:r>
            <a:r>
              <a:rPr lang="cs-CZ" i="1" dirty="0"/>
              <a:t>Světové dějiny v kostce</a:t>
            </a:r>
            <a:r>
              <a:rPr lang="cs-CZ" dirty="0"/>
              <a:t>. 3., </a:t>
            </a:r>
            <a:r>
              <a:rPr lang="cs-CZ" dirty="0" err="1"/>
              <a:t>přeprac</a:t>
            </a:r>
            <a:r>
              <a:rPr lang="cs-CZ" dirty="0"/>
              <a:t>. a dopl. vyd. Vimperk: Papyrus, 1995. ISBN 80-857-9726-7. 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/>
              <a:t>GILBERT, Martin. </a:t>
            </a:r>
            <a:r>
              <a:rPr lang="cs-CZ" i="1" dirty="0"/>
              <a:t>Dějiny dvacátého století</a:t>
            </a:r>
            <a:r>
              <a:rPr lang="cs-CZ" dirty="0"/>
              <a:t>. Vyd. 1. Praha: Nakladatelství Lidové noviny, 2005, 639 s. ISBN 80-710-6401-7. 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VINEN</a:t>
            </a:r>
            <a:r>
              <a:rPr lang="cs-CZ" dirty="0"/>
              <a:t>, Richard. </a:t>
            </a:r>
            <a:r>
              <a:rPr lang="cs-CZ" i="1" dirty="0"/>
              <a:t>Evropa dvacátého století</a:t>
            </a:r>
            <a:r>
              <a:rPr lang="cs-CZ" dirty="0"/>
              <a:t>. Vyd. 1. Překlad Šimon </a:t>
            </a:r>
            <a:r>
              <a:rPr lang="cs-CZ" dirty="0" err="1"/>
              <a:t>Pellar</a:t>
            </a:r>
            <a:r>
              <a:rPr lang="cs-CZ" dirty="0"/>
              <a:t>, Milena </a:t>
            </a:r>
            <a:r>
              <a:rPr lang="cs-CZ" dirty="0" err="1"/>
              <a:t>Pellarová</a:t>
            </a:r>
            <a:r>
              <a:rPr lang="cs-CZ" dirty="0"/>
              <a:t>. Praha: Vyšehrad, 2007, 556 s. Dějiny Evropy (Vyšehrad). ISBN 978-807-0217-351. </a:t>
            </a:r>
            <a:endParaRPr lang="cs-CZ" dirty="0" smtClean="0"/>
          </a:p>
          <a:p>
            <a:pPr marL="438912" indent="-320040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>
                <a:hlinkClick r:id="rId2"/>
              </a:rPr>
              <a:t>http://www.financnici.cz/</a:t>
            </a:r>
            <a:r>
              <a:rPr lang="cs-CZ" dirty="0" err="1">
                <a:hlinkClick r:id="rId2"/>
              </a:rPr>
              <a:t>vladimir-iljic-lenin</a:t>
            </a:r>
            <a:r>
              <a:rPr lang="cs-CZ" dirty="0" smtClean="0"/>
              <a:t>;</a:t>
            </a:r>
          </a:p>
          <a:p>
            <a:pPr marL="438912" indent="-320040">
              <a:spcBef>
                <a:spcPts val="0"/>
              </a:spcBef>
              <a:spcAft>
                <a:spcPts val="600"/>
              </a:spcAft>
              <a:defRPr/>
            </a:pPr>
            <a:r>
              <a:rPr lang="cs-CZ" i="1" dirty="0"/>
              <a:t>Rusko- japonská válka 1904-1905 </a:t>
            </a:r>
            <a:r>
              <a:rPr lang="cs-CZ" dirty="0"/>
              <a:t>[online].[2014-10-4]. Dostupné z WWW: </a:t>
            </a:r>
            <a:r>
              <a:rPr lang="cs-CZ" dirty="0">
                <a:hlinkClick r:id="rId3"/>
              </a:rPr>
              <a:t>http://r-j-valka.webnode.cz/products/rusko-japonska-valka-1904-1905/</a:t>
            </a:r>
            <a:endParaRPr lang="cs-CZ" dirty="0"/>
          </a:p>
          <a:p>
            <a:pPr marL="438912" indent="-320040">
              <a:spcBef>
                <a:spcPts val="0"/>
              </a:spcBef>
              <a:spcAft>
                <a:spcPts val="600"/>
              </a:spcAft>
              <a:defRPr/>
            </a:pPr>
            <a:r>
              <a:rPr lang="cs-CZ" i="1" dirty="0"/>
              <a:t>Rusko v letech 1905- 1922 </a:t>
            </a:r>
            <a:r>
              <a:rPr lang="cs-CZ" dirty="0"/>
              <a:t>[online].[2014-11-4].Dostupné z WWW: </a:t>
            </a:r>
            <a:r>
              <a:rPr lang="cs-CZ" dirty="0">
                <a:hlinkClick r:id="rId4"/>
              </a:rPr>
              <a:t>http://www.kompas.estranky.cz/clanky/ucebnice-dejepisu/rusko-v-letech-1905-1922-petr-daubner.html</a:t>
            </a:r>
            <a:endParaRPr lang="cs-CZ" dirty="0"/>
          </a:p>
          <a:p>
            <a:pPr marL="438912" indent="-320040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endParaRPr lang="cs-CZ" dirty="0"/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endParaRPr lang="cs-CZ" dirty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57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700" y="1038225"/>
            <a:ext cx="10515600" cy="4351338"/>
          </a:xfrm>
        </p:spPr>
        <p:txBody>
          <a:bodyPr>
            <a:noAutofit/>
          </a:bodyPr>
          <a:lstStyle/>
          <a:p>
            <a:r>
              <a:rPr lang="cs-CZ" sz="4000" dirty="0" smtClean="0"/>
              <a:t>Důvod války:     Spor o korejský poloostrov a Mandžusko</a:t>
            </a:r>
          </a:p>
          <a:p>
            <a:r>
              <a:rPr lang="cs-CZ" sz="4000" dirty="0" smtClean="0"/>
              <a:t>Výsledek: Japonské vítězství</a:t>
            </a:r>
          </a:p>
          <a:p>
            <a:r>
              <a:rPr lang="cs-CZ" sz="4000" dirty="0" smtClean="0"/>
              <a:t>carské Rusko – 500 000 vojáků</a:t>
            </a:r>
          </a:p>
          <a:p>
            <a:pPr lvl="1"/>
            <a:r>
              <a:rPr lang="cs-CZ" sz="4000" dirty="0"/>
              <a:t>Ztráty- 25 330 mrtvých a 146 000 zraněných</a:t>
            </a:r>
          </a:p>
          <a:p>
            <a:r>
              <a:rPr lang="cs-CZ" sz="4000" dirty="0" smtClean="0"/>
              <a:t>Japonsko – 400 000 vojáků</a:t>
            </a:r>
          </a:p>
          <a:p>
            <a:pPr lvl="1"/>
            <a:r>
              <a:rPr lang="cs-CZ" sz="4000" dirty="0"/>
              <a:t>Ztráty- 47 380 mrtvých a 173 400 zraněných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304559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Počátek války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8. 2. 1904 – překvapivým útokem japonského loďstva pod vedením admirála Tóga na ruskou základnu Port Arthur a </a:t>
            </a:r>
            <a:r>
              <a:rPr lang="cs-CZ" dirty="0" err="1" smtClean="0"/>
              <a:t>Cemulpcho</a:t>
            </a:r>
            <a:r>
              <a:rPr lang="cs-CZ" dirty="0" smtClean="0"/>
              <a:t> (bez vyhlášení války)</a:t>
            </a:r>
          </a:p>
          <a:p>
            <a:r>
              <a:rPr lang="cs-CZ" dirty="0" smtClean="0"/>
              <a:t>Poškozeny ruské bitevní lodě – Carevič, </a:t>
            </a:r>
            <a:r>
              <a:rPr lang="cs-CZ" dirty="0" err="1" smtClean="0"/>
              <a:t>Revitzan</a:t>
            </a:r>
            <a:r>
              <a:rPr lang="cs-CZ" dirty="0" smtClean="0"/>
              <a:t> a křižníky </a:t>
            </a:r>
            <a:r>
              <a:rPr lang="cs-CZ" dirty="0" err="1" smtClean="0"/>
              <a:t>Palada</a:t>
            </a:r>
            <a:r>
              <a:rPr lang="cs-CZ" dirty="0" smtClean="0"/>
              <a:t> a </a:t>
            </a:r>
            <a:r>
              <a:rPr lang="cs-CZ" dirty="0" err="1" smtClean="0"/>
              <a:t>Varjag</a:t>
            </a:r>
            <a:r>
              <a:rPr lang="cs-CZ" dirty="0" smtClean="0"/>
              <a:t> a dělový člun Korejec – 9. 2. 1904 – uvolnění cesty pro vylodění Japonské armády</a:t>
            </a:r>
          </a:p>
          <a:p>
            <a:r>
              <a:rPr lang="cs-CZ" dirty="0" smtClean="0"/>
              <a:t>17.2. 1904 –vylodění  a japonské tažení na sever Koreou </a:t>
            </a:r>
          </a:p>
          <a:p>
            <a:r>
              <a:rPr lang="cs-CZ" dirty="0" smtClean="0"/>
              <a:t>Na přelomu března/dubna – vstup na území Mandžuska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Admirál Tóga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5538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2117</Words>
  <Application>Microsoft Office PowerPoint</Application>
  <PresentationFormat>Vlastní</PresentationFormat>
  <Paragraphs>207</Paragraphs>
  <Slides>62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3" baseType="lpstr">
      <vt:lpstr>Motiv Office</vt:lpstr>
      <vt:lpstr>Rusko v první polovině 20. století</vt:lpstr>
      <vt:lpstr>Mikuláš II. (1894 – 1917)</vt:lpstr>
      <vt:lpstr>Prezentace aplikace PowerPoint</vt:lpstr>
      <vt:lpstr>Prezentace aplikace PowerPoint</vt:lpstr>
      <vt:lpstr>Rusko – japonská válka</vt:lpstr>
      <vt:lpstr>Předválečné období</vt:lpstr>
      <vt:lpstr>Prezentace aplikace PowerPoint</vt:lpstr>
      <vt:lpstr>Počátek války</vt:lpstr>
      <vt:lpstr>Admirál Tóga</vt:lpstr>
      <vt:lpstr>Prezentace aplikace PowerPoint</vt:lpstr>
      <vt:lpstr>Stěpan Osipovič Makarov</vt:lpstr>
      <vt:lpstr>Výsledky války</vt:lpstr>
      <vt:lpstr>Prezentace aplikace PowerPoint</vt:lpstr>
      <vt:lpstr>Ruská revoluce 1905</vt:lpstr>
      <vt:lpstr>Příčina revoluce</vt:lpstr>
      <vt:lpstr>Krvavá neděle</vt:lpstr>
      <vt:lpstr>Gapon</vt:lpstr>
      <vt:lpstr>Počátek revoluce</vt:lpstr>
      <vt:lpstr>Křižník Potěmkin</vt:lpstr>
      <vt:lpstr>Prezentace aplikace PowerPoint</vt:lpstr>
      <vt:lpstr>Prezentace aplikace PowerPoint</vt:lpstr>
      <vt:lpstr>Výsledky revoluce</vt:lpstr>
      <vt:lpstr>Stolypinovy reformy</vt:lpstr>
      <vt:lpstr>Stolypin Pjotr Arkadjevič</vt:lpstr>
      <vt:lpstr>Prezentace aplikace PowerPoint</vt:lpstr>
      <vt:lpstr>Prezentace aplikace PowerPoint</vt:lpstr>
      <vt:lpstr>Smrt Stolypina</vt:lpstr>
      <vt:lpstr>První světová válka</vt:lpstr>
      <vt:lpstr>Záminka pro válku</vt:lpstr>
      <vt:lpstr>Prezentace aplikace PowerPoint</vt:lpstr>
      <vt:lpstr>Válčící strany</vt:lpstr>
      <vt:lpstr>Prezentace aplikace PowerPoint</vt:lpstr>
      <vt:lpstr>Rusko a válka </vt:lpstr>
      <vt:lpstr>Nové zbraně – byly použity  kulomety, letadla, ponorky,  tanky i jedovaté plyny.</vt:lpstr>
      <vt:lpstr>Prezentace aplikace PowerPoint</vt:lpstr>
      <vt:lpstr>1914 –  1915</vt:lpstr>
      <vt:lpstr>1917</vt:lpstr>
      <vt:lpstr>Problémy Ruska</vt:lpstr>
      <vt:lpstr>V.I. (Uljanov)Lenin (1870 – 1924)</vt:lpstr>
      <vt:lpstr>Prezentace aplikace PowerPoint</vt:lpstr>
      <vt:lpstr>Naděžda Krupská</vt:lpstr>
      <vt:lpstr>Prezentace aplikace PowerPoint</vt:lpstr>
      <vt:lpstr>L.D.Trockij</vt:lpstr>
      <vt:lpstr>Únorová revoluce 1917</vt:lpstr>
      <vt:lpstr>Prezentace aplikace PowerPoint</vt:lpstr>
      <vt:lpstr>Prezentace aplikace PowerPoint</vt:lpstr>
      <vt:lpstr>Říjnová revoluce</vt:lpstr>
      <vt:lpstr>Prezentace aplikace PowerPoint</vt:lpstr>
      <vt:lpstr>Prezentace aplikace PowerPoint</vt:lpstr>
      <vt:lpstr>První opatření bolševiků</vt:lpstr>
      <vt:lpstr>Prezentace aplikace PowerPoint</vt:lpstr>
      <vt:lpstr>Občanská válka (1917 – 1922)</vt:lpstr>
      <vt:lpstr>Гражданская война</vt:lpstr>
      <vt:lpstr>Rudí</vt:lpstr>
      <vt:lpstr>Bílí</vt:lpstr>
      <vt:lpstr>Tačanka</vt:lpstr>
      <vt:lpstr>Likvidace carské rodiny</vt:lpstr>
      <vt:lpstr>    Carská rodina, jejich  lékař Botkin, kuchař  Charitonov,  služebná Děmidova a  komorník Trupp</vt:lpstr>
      <vt:lpstr>Vítězství bolševiků</vt:lpstr>
      <vt:lpstr>Prezentace aplikace PowerPoint</vt:lpstr>
      <vt:lpstr>Prezentace aplikace PowerPoint</vt:lpstr>
      <vt:lpstr>ZDROJE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Rusko v první polovině 20. století</dc:title>
  <dc:creator>Hobzova</dc:creator>
  <cp:lastModifiedBy>Janina Krejčí</cp:lastModifiedBy>
  <cp:revision>47</cp:revision>
  <dcterms:created xsi:type="dcterms:W3CDTF">2015-04-19T12:39:39Z</dcterms:created>
  <dcterms:modified xsi:type="dcterms:W3CDTF">2016-04-26T15:23:25Z</dcterms:modified>
</cp:coreProperties>
</file>