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2" r:id="rId5"/>
    <p:sldId id="260" r:id="rId6"/>
    <p:sldId id="266" r:id="rId7"/>
    <p:sldId id="268" r:id="rId8"/>
    <p:sldId id="267" r:id="rId9"/>
    <p:sldId id="269" r:id="rId10"/>
    <p:sldId id="259" r:id="rId11"/>
    <p:sldId id="264" r:id="rId12"/>
    <p:sldId id="263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52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18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20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60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716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3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59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75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0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62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58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10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0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57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59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E7FB-625D-4DC9-97D9-DB8BBC40E2A4}" type="datetimeFigureOut">
              <a:rPr lang="cs-CZ" smtClean="0"/>
              <a:t>22. 3. 2016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2914DD-1565-4A52-ADD7-DCD4ACA63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tries.ru/library/countries/russia/dolgov/history2_7.html" TargetMode="External"/><Relationship Id="rId2" Type="http://schemas.openxmlformats.org/officeDocument/2006/relationships/hyperlink" Target="http://www.dejiny.cz/rusko/petr-veliky.html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palba.cz/viewtopic.php?t=325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cs-CZ" dirty="0" smtClean="0"/>
              <a:t>Urbánková Kateřina, 447585</a:t>
            </a:r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40912" y="122980"/>
            <a:ext cx="7844447" cy="1733639"/>
          </a:xfrm>
        </p:spPr>
        <p:txBody>
          <a:bodyPr/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Kulturní přeměny za Petra I., rozvoj vědy a techniky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1" y="2145223"/>
            <a:ext cx="3005201" cy="41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-425002"/>
            <a:ext cx="8672728" cy="7031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Z Petrohradu (</a:t>
            </a:r>
            <a:r>
              <a:rPr lang="cs-CZ" i="1" dirty="0" err="1" smtClean="0"/>
              <a:t>Санкт-Петербург</a:t>
            </a:r>
            <a:r>
              <a:rPr lang="cs-CZ" dirty="0" smtClean="0"/>
              <a:t>), města založeného mezi močály, vytvořil prosperující centrum Ruského impéria. Na 30 kilometrů vzdáleném ostrůvku Kotlin v Baltském moři vybudoval rozsáhlou pevnost Kronštadt (</a:t>
            </a:r>
            <a:r>
              <a:rPr lang="cs-CZ" b="1" i="1" dirty="0" err="1" smtClean="0"/>
              <a:t>Кронштадт</a:t>
            </a:r>
            <a:r>
              <a:rPr lang="cs-CZ" b="1" i="1" dirty="0" smtClean="0"/>
              <a:t>)</a:t>
            </a:r>
            <a:r>
              <a:rPr lang="cs-CZ" dirty="0" smtClean="0"/>
              <a:t>, která Petrohrad chránila před dobyvateli.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14" y="4453446"/>
            <a:ext cx="4265921" cy="234395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96316" y="576801"/>
            <a:ext cx="7865418" cy="30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8" name="Picture 4" descr="http://cs701.userapi.com/u6083562/92640346/x_92978f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16" y="1461550"/>
            <a:ext cx="3845499" cy="28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89.userapi.com/u25069814/92640346/x_7ef9a7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8" y="1938024"/>
            <a:ext cx="4639978" cy="36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50028" y="412124"/>
            <a:ext cx="4984124" cy="673682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dirty="0"/>
              <a:t>Petr I. realizoval sice řadu reforem, ale běžného obyvatelstva se většinou příliš nedotkly. Problémem se ukázala i skutečnost, že po Petrově smrti se řadu desetiletí nenašel panovník srovnatelného formátu. Rusko však již svoji pozici evropské velmoci nepustilo a naopak s naprostou samozřejmostí se angažovalo ve středoevropské politice, kam v případě potřeby neváhalo vyslat ani svá vojska. Byla to už skutečně imperiální politika.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70" y="412124"/>
            <a:ext cx="3648712" cy="48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Děkuji za pozornost </a:t>
            </a:r>
            <a:r>
              <a:rPr lang="cs-CZ" sz="6000" dirty="0" smtClean="0">
                <a:sym typeface="Wingdings" panose="05000000000000000000" pitchFamily="2" charset="2"/>
              </a:rPr>
              <a:t> 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3637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2246169" cy="6654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6122" y="1390918"/>
            <a:ext cx="8930305" cy="32981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ŠVANKMAJER, Milan a kol. </a:t>
            </a:r>
            <a:r>
              <a:rPr lang="cs-CZ" sz="2400" i="1" dirty="0"/>
              <a:t>Dějiny Ruska. </a:t>
            </a:r>
            <a:r>
              <a:rPr lang="cs-CZ" sz="2400" dirty="0"/>
              <a:t>Vydání 6 – doplněné. NLN, s.r.o.: Praha, 2010. ISBN </a:t>
            </a:r>
            <a:r>
              <a:rPr lang="cs-CZ" sz="2400" dirty="0" smtClean="0"/>
              <a:t>978-80-7422-026-5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hlinkClick r:id="rId2"/>
              </a:rPr>
              <a:t>http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www.dejiny.cz/rusko/petr-veliky.html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www.countries.ru/library/countries/russia/dolgov/history2_7.html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4"/>
              </a:rPr>
              <a:t>http://</a:t>
            </a:r>
            <a:r>
              <a:rPr lang="cs-CZ" sz="2400" dirty="0" smtClean="0">
                <a:hlinkClick r:id="rId4"/>
              </a:rPr>
              <a:t>www.palba.cz/viewtopic.php?t=3256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4418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840152" cy="2584361"/>
          </a:xfrm>
        </p:spPr>
        <p:txBody>
          <a:bodyPr>
            <a:normAutofit/>
          </a:bodyPr>
          <a:lstStyle/>
          <a:p>
            <a:r>
              <a:rPr lang="cs-CZ" sz="3200" dirty="0"/>
              <a:t>Panovník si nejprve vypracoval program, na jehož základě postupoval při rekonstrukci země. Jeho osnova vypadala asi následovně: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75763" y="3528811"/>
            <a:ext cx="8398240" cy="251255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Získání opětovného přístupu k moři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Navázání důvěrných vazeb s vyspělým Západem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Zapojení Ruska do celosvětové politiky jako budoucí velmoci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4. Vlastní obnova Ruska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(podpora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infrastruktury; rozvoj průmyslu; změny v armádě, politických orgánech, a rozdělení země; omezení vlivu církve a šlechty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aj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910" y="347730"/>
            <a:ext cx="3876541" cy="330987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2400" dirty="0" smtClean="0"/>
              <a:t>Po </a:t>
            </a:r>
            <a:r>
              <a:rPr lang="cs-CZ" sz="2400" dirty="0"/>
              <a:t>vítězství v Severní válce nad Švédskem (1700–1721) byl zaveden název Ruské impérium. </a:t>
            </a:r>
            <a:r>
              <a:rPr lang="cs-CZ" sz="2400" dirty="0" smtClean="0"/>
              <a:t>Po této válce byl </a:t>
            </a:r>
            <a:r>
              <a:rPr lang="cs-CZ" sz="2400" dirty="0" smtClean="0"/>
              <a:t>také splněn bod </a:t>
            </a:r>
            <a:r>
              <a:rPr lang="cs-CZ" sz="2400" dirty="0"/>
              <a:t>číslo </a:t>
            </a:r>
            <a:r>
              <a:rPr lang="cs-CZ" sz="2400" dirty="0" smtClean="0"/>
              <a:t>jedna z jeho programu </a:t>
            </a:r>
            <a:r>
              <a:rPr lang="cs-CZ" sz="2400" dirty="0" smtClean="0"/>
              <a:t>– Rusko získalo přístup </a:t>
            </a:r>
            <a:r>
              <a:rPr lang="cs-CZ" sz="2400" dirty="0"/>
              <a:t>k Baltskému moři.</a:t>
            </a:r>
            <a:endParaRPr lang="cs-CZ" sz="2400" dirty="0" smtClean="0"/>
          </a:p>
          <a:p>
            <a:pPr algn="just"/>
            <a:r>
              <a:rPr lang="cs-CZ" sz="2400" dirty="0" smtClean="0"/>
              <a:t>Na </a:t>
            </a:r>
            <a:r>
              <a:rPr lang="cs-CZ" sz="2400" dirty="0"/>
              <a:t>jednom ze získaných území (v ústí řeky Něvy) založil </a:t>
            </a:r>
            <a:r>
              <a:rPr lang="cs-CZ" sz="2400" dirty="0" smtClean="0"/>
              <a:t>Petrohrad (</a:t>
            </a:r>
            <a:r>
              <a:rPr lang="cs-CZ" sz="2400" dirty="0" err="1" smtClean="0"/>
              <a:t>Sankt-Petěrburg</a:t>
            </a:r>
            <a:r>
              <a:rPr lang="cs-CZ" sz="2400" dirty="0" smtClean="0"/>
              <a:t>), </a:t>
            </a:r>
            <a:r>
              <a:rPr lang="cs-CZ" sz="2400" dirty="0" smtClean="0"/>
              <a:t>který </a:t>
            </a:r>
            <a:r>
              <a:rPr lang="cs-CZ" sz="2400" dirty="0"/>
              <a:t>se stal hlavním městem země. </a:t>
            </a:r>
            <a:endParaRPr lang="cs-CZ" sz="2400" dirty="0" smtClean="0"/>
          </a:p>
          <a:p>
            <a:pPr algn="just"/>
            <a:r>
              <a:rPr lang="cs-CZ" sz="2400" dirty="0" smtClean="0"/>
              <a:t>1703 </a:t>
            </a:r>
            <a:r>
              <a:rPr lang="cs-CZ" sz="2400" dirty="0"/>
              <a:t>– výstavba Petropavlovské </a:t>
            </a:r>
            <a:r>
              <a:rPr lang="cs-CZ" sz="2400" dirty="0" smtClean="0"/>
              <a:t>pevnosti</a:t>
            </a:r>
            <a:r>
              <a:rPr lang="cs-CZ" sz="2400" dirty="0" smtClean="0"/>
              <a:t>					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695" y="540913"/>
            <a:ext cx="5320585" cy="399043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391695" y="4738909"/>
            <a:ext cx="53205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i="1" dirty="0" smtClean="0"/>
              <a:t>Petropavlovská pevnost (</a:t>
            </a:r>
            <a:r>
              <a:rPr lang="az-Cyrl-AZ" sz="1400" i="1" dirty="0" smtClean="0"/>
              <a:t>Петропа́вловская кре́пость</a:t>
            </a:r>
            <a:r>
              <a:rPr lang="cs-CZ" sz="1400" i="1" dirty="0" smtClean="0"/>
              <a:t>) </a:t>
            </a:r>
            <a:r>
              <a:rPr lang="cs-CZ" sz="1400" i="1" dirty="0" smtClean="0">
                <a:sym typeface="Symbol" panose="05050102010706020507" pitchFamily="18" charset="2"/>
              </a:rPr>
              <a:t></a:t>
            </a:r>
            <a:r>
              <a:rPr lang="cs-CZ" sz="1400" i="1" dirty="0" smtClean="0"/>
              <a:t> </a:t>
            </a:r>
          </a:p>
          <a:p>
            <a:pPr algn="just"/>
            <a:endParaRPr lang="cs-CZ" sz="1400" i="1" dirty="0" smtClean="0"/>
          </a:p>
          <a:p>
            <a:pPr algn="just"/>
            <a:endParaRPr lang="cs-CZ" sz="1400" i="1" dirty="0" smtClean="0"/>
          </a:p>
          <a:p>
            <a:pPr algn="just"/>
            <a:endParaRPr lang="cs-CZ" sz="1400" i="1" dirty="0" smtClean="0"/>
          </a:p>
          <a:p>
            <a:pPr algn="just"/>
            <a:endParaRPr lang="cs-CZ" sz="1400" i="1" dirty="0"/>
          </a:p>
          <a:p>
            <a:pPr algn="just"/>
            <a:endParaRPr lang="cs-CZ" sz="1400" i="1" dirty="0" smtClean="0"/>
          </a:p>
          <a:p>
            <a:pPr algn="just"/>
            <a:endParaRPr lang="cs-CZ" sz="1400" i="1" dirty="0"/>
          </a:p>
          <a:p>
            <a:pPr algn="just"/>
            <a:r>
              <a:rPr lang="cs-CZ" sz="1400" i="1" dirty="0">
                <a:sym typeface="Symbol" panose="05050102010706020507" pitchFamily="18" charset="2"/>
              </a:rPr>
              <a:t>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Chram</a:t>
            </a:r>
            <a:r>
              <a:rPr lang="cs-CZ" sz="1400" i="1" dirty="0" smtClean="0"/>
              <a:t> sv. Petra a Pavla (</a:t>
            </a:r>
            <a:r>
              <a:rPr lang="ru-RU" sz="1400" b="1" i="1" dirty="0" smtClean="0"/>
              <a:t>Петропавловский собор</a:t>
            </a:r>
            <a:r>
              <a:rPr lang="cs-CZ" sz="1400" b="1" dirty="0" smtClean="0"/>
              <a:t>)</a:t>
            </a:r>
            <a:endParaRPr lang="cs-CZ" sz="1400" i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90" y="3501108"/>
            <a:ext cx="2095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3" y="643944"/>
            <a:ext cx="8569697" cy="53974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/>
              <a:t>Krátce před Severní válkou, roku 1697, se vypravil v utajení na návštěvu západní Evropy. </a:t>
            </a: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 smtClean="0"/>
              <a:t>K </a:t>
            </a:r>
            <a:r>
              <a:rPr lang="cs-CZ" sz="2400" dirty="0"/>
              <a:t>cílům </a:t>
            </a:r>
            <a:r>
              <a:rPr lang="cs-CZ" sz="2400" dirty="0" smtClean="0"/>
              <a:t>patřilo: </a:t>
            </a:r>
            <a:r>
              <a:rPr lang="cs-CZ" sz="2400" dirty="0" err="1"/>
              <a:t>Sev</a:t>
            </a:r>
            <a:r>
              <a:rPr lang="cs-CZ" sz="2400" dirty="0"/>
              <a:t>. Německo, Anglie, Holandsko, důležitou zastávkou byla Vídeň, cesta zpět vedla přes Čechy a Moravu (navštívil i Prahu), dále do Polska a zpět do Ruska. </a:t>
            </a: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 smtClean="0"/>
              <a:t>Diplomatické </a:t>
            </a:r>
            <a:r>
              <a:rPr lang="cs-CZ" sz="2400" dirty="0"/>
              <a:t>úkoly byly jistou zástěrkou pravému důvodu k realizaci cesty. Šlo hlavně o poznání západní Evropy, jejich vymožeností a inovací, který by bylo možné využít na Ruské půdě. </a:t>
            </a: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 smtClean="0"/>
              <a:t>Poselstvo </a:t>
            </a:r>
            <a:r>
              <a:rPr lang="cs-CZ" sz="2400" dirty="0"/>
              <a:t>navštěvovalo manufaktury i loděnice.  </a:t>
            </a: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 smtClean="0"/>
              <a:t>Car </a:t>
            </a:r>
            <a:r>
              <a:rPr lang="cs-CZ" sz="2400" dirty="0"/>
              <a:t>se o mnohé věci natolik živě zajímal, že se mu podařilo dosáhnout dokonce výučního listu v oboru stavby válečných lodí. </a:t>
            </a:r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930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Mezi </a:t>
            </a:r>
            <a:r>
              <a:rPr lang="cs-CZ" sz="2800" dirty="0" smtClean="0"/>
              <a:t>důležité </a:t>
            </a:r>
            <a:r>
              <a:rPr lang="cs-CZ" sz="2800" dirty="0"/>
              <a:t>změny </a:t>
            </a:r>
            <a:r>
              <a:rPr lang="cs-CZ" sz="2800" dirty="0" smtClean="0"/>
              <a:t>za vlády Petra I. patří</a:t>
            </a:r>
            <a:r>
              <a:rPr lang="cs-CZ" sz="2800" dirty="0"/>
              <a:t>: 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326524"/>
            <a:ext cx="8596668" cy="522882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Reforma armády</a:t>
            </a:r>
            <a:endParaRPr lang="cs-CZ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Reforma církve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Reforma vnitřního uspořádaní země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Reforma </a:t>
            </a:r>
            <a:r>
              <a:rPr lang="cs-CZ" dirty="0"/>
              <a:t>školství a </a:t>
            </a:r>
            <a:r>
              <a:rPr lang="cs-CZ" dirty="0" smtClean="0"/>
              <a:t>kultury</a:t>
            </a:r>
            <a:endParaRPr lang="cs-CZ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Reforma měny</a:t>
            </a:r>
            <a:endParaRPr lang="cs-CZ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Reforma </a:t>
            </a:r>
            <a:r>
              <a:rPr lang="cs-CZ" dirty="0"/>
              <a:t>životního </a:t>
            </a:r>
            <a:r>
              <a:rPr lang="cs-CZ" dirty="0" smtClean="0"/>
              <a:t>stylu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9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360608"/>
            <a:ext cx="8994700" cy="63364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Reforma školství a kultury: 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 smtClean="0"/>
              <a:t>Podpora školství – zakládání základních škol, ve většině důležitých měst se založily první university v Rusku; učilo se na základě přeložených knih zahraničních spisovatelů a učenců; pro zvýšení míry gramotnosti se zjednodušilo písmo (cyrilice).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/>
              <a:t>Věnoval velkou pozornost rozvoji vědy – založil Akademii věd v Petrohradě (1724), lékařské učiliště a inženýrskou školu v Moskvě.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/>
              <a:t>Možnost </a:t>
            </a:r>
            <a:r>
              <a:rPr lang="cs-CZ" sz="1800" dirty="0"/>
              <a:t>psát latinkou panovník odmítl.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/>
              <a:t>Z řady vládních </a:t>
            </a:r>
            <a:r>
              <a:rPr lang="cs-CZ" sz="1800" dirty="0" smtClean="0"/>
              <a:t>kroků Petra I. nemůžeme zrušení dosavadního </a:t>
            </a:r>
            <a:r>
              <a:rPr lang="cs-CZ" sz="1800" dirty="0"/>
              <a:t>počítání let. Car nařídil, </a:t>
            </a:r>
            <a:r>
              <a:rPr lang="cs-CZ" sz="1800" dirty="0" smtClean="0"/>
              <a:t>že </a:t>
            </a:r>
            <a:r>
              <a:rPr lang="cs-CZ" sz="1800" dirty="0"/>
              <a:t>roku 7208 od „doby stvoření světa“ (1700 n. l.) se v Rusku zavádí kalendář obvyklý v ostatním křesťanském světě - počítání let od doby narození Krista. Zároveň nařídil, aby začátek nového roku byl napříště slaven </a:t>
            </a:r>
            <a:r>
              <a:rPr lang="cs-CZ" sz="1800" dirty="0" smtClean="0"/>
              <a:t>vždy </a:t>
            </a:r>
            <a:r>
              <a:rPr lang="cs-CZ" sz="1800" dirty="0"/>
              <a:t>1. ledna a nikoli 1. září. Mnozí sice reptali, neboť </a:t>
            </a:r>
            <a:r>
              <a:rPr lang="cs-CZ" sz="1800" dirty="0" smtClean="0"/>
              <a:t>Bůh </a:t>
            </a:r>
            <a:r>
              <a:rPr lang="cs-CZ" sz="1800" dirty="0"/>
              <a:t>ve své moudrosti a dobrotivosti prý nestvořil svět v zimě, ale na podzim, kdy dozrávají plody, ale car byl neúprosný. Vydal i příkazy, jak se má Nový rok slavit. Po mši si lidé měli vzájemně blahopřát a bohatší majitelé </a:t>
            </a:r>
            <a:r>
              <a:rPr lang="cs-CZ" sz="1800" dirty="0" smtClean="0"/>
              <a:t>domů </a:t>
            </a:r>
            <a:r>
              <a:rPr lang="cs-CZ" sz="1800" dirty="0"/>
              <a:t>byli povinni ozdobit své domy jedlovými větvemi a svátečně zamést ulici před svým domem. Sám Petr šel příkladem. Po celých šest dní oslavoval spolu se svou </a:t>
            </a:r>
            <a:r>
              <a:rPr lang="cs-CZ" sz="1800" dirty="0" smtClean="0"/>
              <a:t>družinou </a:t>
            </a:r>
            <a:r>
              <a:rPr lang="cs-CZ" sz="1800" dirty="0"/>
              <a:t>počátek Nového roku, </a:t>
            </a:r>
            <a:r>
              <a:rPr lang="cs-CZ" sz="1800" dirty="0" smtClean="0"/>
              <a:t>což </a:t>
            </a:r>
            <a:r>
              <a:rPr lang="cs-CZ" sz="1800" dirty="0"/>
              <a:t>se ovšem neobešlo bez jeho oblíbené zábavy - </a:t>
            </a:r>
            <a:r>
              <a:rPr lang="cs-CZ" sz="1800" dirty="0" smtClean="0"/>
              <a:t>ohňostroje </a:t>
            </a:r>
            <a:r>
              <a:rPr lang="cs-CZ" sz="1800" dirty="0"/>
              <a:t>a palby z děl.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2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00817" y="210804"/>
            <a:ext cx="9226520" cy="388077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Petrohradská </a:t>
            </a:r>
            <a:r>
              <a:rPr lang="cs-CZ" dirty="0"/>
              <a:t>akademie věd založena v Petrohradě na rozkaz </a:t>
            </a:r>
            <a:r>
              <a:rPr lang="cs-CZ" dirty="0" smtClean="0"/>
              <a:t>Petra </a:t>
            </a:r>
            <a:r>
              <a:rPr lang="cs-CZ" dirty="0"/>
              <a:t>I. </a:t>
            </a:r>
            <a:r>
              <a:rPr lang="cs-CZ" dirty="0" smtClean="0"/>
              <a:t>roku </a:t>
            </a:r>
            <a:r>
              <a:rPr lang="cs-CZ" dirty="0"/>
              <a:t>1724. Akademie byla založena po </a:t>
            </a:r>
            <a:r>
              <a:rPr lang="cs-CZ" dirty="0" smtClean="0"/>
              <a:t>vzoru západoevropských </a:t>
            </a:r>
            <a:r>
              <a:rPr lang="cs-CZ" dirty="0"/>
              <a:t>Akademií. Na rozdíl od těchto akademií, které jsou samostatné, RAN je významně závislá na státu.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42400" y="6337576"/>
            <a:ext cx="4184034" cy="3636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i="1" dirty="0"/>
              <a:t>Hlavní budova v Sankt Petěrburgu</a:t>
            </a:r>
            <a:endParaRPr lang="cs-CZ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93" y="3048503"/>
            <a:ext cx="4797365" cy="318225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24" y="1383338"/>
            <a:ext cx="4778949" cy="33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0762" y="296214"/>
            <a:ext cx="7379593" cy="624625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Reforma </a:t>
            </a:r>
            <a:r>
              <a:rPr lang="cs-CZ" dirty="0"/>
              <a:t>měny: Podle inspirace Evropy se razily stříbrné rubly. Tím vytvořil jednu z nejpevnějších měn tehdejší Evropy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r>
              <a:rPr lang="cs-CZ" dirty="0"/>
              <a:t>Reforma životního stylu: Petr přikázal ruským bojarům nosit šaty dle evropské módy a pravidelně se holit. Poplatek za neoholený knír činil 50 rublů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Podpora manufaktur -  Petrovy ekonomické zásady a </a:t>
            </a:r>
            <a:r>
              <a:rPr lang="cs-CZ" dirty="0" smtClean="0"/>
              <a:t>názory byly </a:t>
            </a:r>
            <a:r>
              <a:rPr lang="cs-CZ" dirty="0"/>
              <a:t>velmi </a:t>
            </a:r>
            <a:r>
              <a:rPr lang="cs-CZ" dirty="0" smtClean="0"/>
              <a:t>moderní. </a:t>
            </a:r>
            <a:r>
              <a:rPr lang="cs-CZ" dirty="0"/>
              <a:t>Za léta jeho vlády vzniklo v Rusku přes 200 manufaktur, </a:t>
            </a:r>
            <a:r>
              <a:rPr lang="cs-CZ" dirty="0" smtClean="0"/>
              <a:t>jejichž </a:t>
            </a:r>
            <a:r>
              <a:rPr lang="cs-CZ" dirty="0"/>
              <a:t>produkce měla z ruského trhu vytlačit výrobky, které byly dosud importovány. Těmto manufakturám se skutečně podařilo pozvednout výrobu sukna, surového </a:t>
            </a:r>
            <a:r>
              <a:rPr lang="cs-CZ" dirty="0" smtClean="0"/>
              <a:t>železa, </a:t>
            </a:r>
            <a:r>
              <a:rPr lang="cs-CZ" dirty="0"/>
              <a:t>zbraní a jiných </a:t>
            </a:r>
            <a:r>
              <a:rPr lang="cs-CZ" dirty="0" smtClean="0"/>
              <a:t>železářských výrobků.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8796" y="4118178"/>
            <a:ext cx="3762265" cy="214095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89" y="1365270"/>
            <a:ext cx="3691944" cy="43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309093"/>
            <a:ext cx="8028784" cy="5732268"/>
          </a:xfrm>
        </p:spPr>
        <p:txBody>
          <a:bodyPr/>
          <a:lstStyle/>
          <a:p>
            <a:pPr algn="just"/>
            <a:r>
              <a:rPr lang="cs-CZ" dirty="0"/>
              <a:t>Skvělou myšlenkou byla i Petrova snaha o zřízení nemocnic ve velkých městech (1715). K již existující nemocnici v Moskvě dal car zřídit (1706-1707) i instituci tehdy v Rusku zcela nebývalou - nalezinec, kam mohlo být nežádoucí dítě tajně položeno do okna (aby se tak zabránilo zabíjení dětí).</a:t>
            </a:r>
          </a:p>
          <a:p>
            <a:pPr algn="just"/>
            <a:r>
              <a:rPr lang="cs-CZ" dirty="0"/>
              <a:t>R</a:t>
            </a:r>
            <a:r>
              <a:rPr lang="cs-CZ" dirty="0" smtClean="0"/>
              <a:t>ozšíření </a:t>
            </a:r>
            <a:r>
              <a:rPr lang="cs-CZ" dirty="0"/>
              <a:t>námořního obchodu Ruska (po ovládnutí baltského pobřeží – přístav Archangelsk, Petrohrad</a:t>
            </a:r>
            <a:r>
              <a:rPr lang="cs-CZ" dirty="0" smtClean="0"/>
              <a:t>).</a:t>
            </a:r>
            <a:endParaRPr lang="cs-CZ" dirty="0"/>
          </a:p>
          <a:p>
            <a:pPr algn="just"/>
            <a:r>
              <a:rPr lang="cs-CZ" dirty="0" smtClean="0"/>
              <a:t>K </a:t>
            </a:r>
            <a:r>
              <a:rPr lang="cs-CZ" dirty="0"/>
              <a:t>„drobným“ civilizačním krokům té doby patří i dláždění moskevských ulic (1705). Ostatně v Petrově době byl již vydlážděn i Něvský prospekt v Petrohradu (dlažbu položili švédští zajatci, kteří ji také každou sobotu a neděli uklízeli).</a:t>
            </a:r>
          </a:p>
          <a:p>
            <a:pPr algn="just"/>
            <a:r>
              <a:rPr lang="cs-CZ" dirty="0" smtClean="0"/>
              <a:t>Dal </a:t>
            </a:r>
            <a:r>
              <a:rPr lang="cs-CZ" dirty="0"/>
              <a:t>příkaz k sepsání historie své vlády = tzv. petrovské legendy a sám </a:t>
            </a:r>
            <a:r>
              <a:rPr lang="cs-CZ" dirty="0" smtClean="0"/>
              <a:t>je </a:t>
            </a:r>
            <a:r>
              <a:rPr lang="cs-CZ" dirty="0"/>
              <a:t>doplňoval a upravoval.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5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1225</TotalTime>
  <Words>977</Words>
  <Application>Microsoft Office PowerPoint</Application>
  <PresentationFormat>Širokoúhlá obrazovka</PresentationFormat>
  <Paragraphs>71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Symbol</vt:lpstr>
      <vt:lpstr>Trebuchet MS</vt:lpstr>
      <vt:lpstr>Wingdings</vt:lpstr>
      <vt:lpstr>Wingdings 3</vt:lpstr>
      <vt:lpstr>Faseta</vt:lpstr>
      <vt:lpstr>Kulturní přeměny za Petra I., rozvoj vědy a techniky</vt:lpstr>
      <vt:lpstr>Panovník si nejprve vypracoval program, na jehož základě postupoval při rekonstrukci země. Jeho osnova vypadala asi následovně: </vt:lpstr>
      <vt:lpstr>Prezentace aplikace PowerPoint</vt:lpstr>
      <vt:lpstr>Prezentace aplikace PowerPoint</vt:lpstr>
      <vt:lpstr>Mezi důležité změny za vlády Petra I. patří: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 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Kulturní přeměny za Petra I., rozvoj vědy a techniky</dc:title>
  <dc:creator>Kateřina Urbánková</dc:creator>
  <cp:lastModifiedBy>Kateřina Urbánková</cp:lastModifiedBy>
  <cp:revision>28</cp:revision>
  <dcterms:created xsi:type="dcterms:W3CDTF">2016-03-12T15:25:40Z</dcterms:created>
  <dcterms:modified xsi:type="dcterms:W3CDTF">2016-03-22T19:38:47Z</dcterms:modified>
</cp:coreProperties>
</file>