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3" r:id="rId4"/>
    <p:sldId id="258" r:id="rId5"/>
    <p:sldId id="259" r:id="rId6"/>
    <p:sldId id="260" r:id="rId7"/>
    <p:sldId id="264" r:id="rId8"/>
    <p:sldId id="265" r:id="rId9"/>
    <p:sldId id="267" r:id="rId10"/>
    <p:sldId id="262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652" autoAdjust="0"/>
  </p:normalViewPr>
  <p:slideViewPr>
    <p:cSldViewPr snapToGrid="0">
      <p:cViewPr varScale="1">
        <p:scale>
          <a:sx n="90" d="100"/>
          <a:sy n="90" d="100"/>
        </p:scale>
        <p:origin x="355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7"/>
    </p:cViewPr>
  </p:sorterViewPr>
  <p:notesViewPr>
    <p:cSldViewPr snapToGrid="0">
      <p:cViewPr varScale="1">
        <p:scale>
          <a:sx n="71" d="100"/>
          <a:sy n="71" d="100"/>
        </p:scale>
        <p:origin x="3029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99053-1F99-4D48-802B-3BE669DBA2EE}" type="datetimeFigureOut">
              <a:rPr lang="cs-CZ" smtClean="0"/>
              <a:t>11. 3. 2016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D8B6B-20F9-44B7-B7BF-DA086C5ADC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276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4B08B-A7C7-4959-B3F2-4A073F1572AD}" type="datetimeFigureOut">
              <a:rPr lang="cs-CZ" smtClean="0"/>
              <a:t>11. 3. 2016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97057-7646-4995-885D-76F4350C1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068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EE13-68E2-49C5-A9B8-E9714C1D6115}" type="datetimeFigureOut">
              <a:rPr lang="cs-CZ" smtClean="0"/>
              <a:t>11. 3. 2016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B138-4F35-42FF-BCAD-599CF9F109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32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EE13-68E2-49C5-A9B8-E9714C1D6115}" type="datetimeFigureOut">
              <a:rPr lang="cs-CZ" smtClean="0"/>
              <a:t>11. 3. 2016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B138-4F35-42FF-BCAD-599CF9F109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4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EE13-68E2-49C5-A9B8-E9714C1D6115}" type="datetimeFigureOut">
              <a:rPr lang="cs-CZ" smtClean="0"/>
              <a:t>11. 3. 2016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B138-4F35-42FF-BCAD-599CF9F109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72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EE13-68E2-49C5-A9B8-E9714C1D6115}" type="datetimeFigureOut">
              <a:rPr lang="cs-CZ" smtClean="0"/>
              <a:t>11. 3. 2016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B138-4F35-42FF-BCAD-599CF9F109F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9819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EE13-68E2-49C5-A9B8-E9714C1D6115}" type="datetimeFigureOut">
              <a:rPr lang="cs-CZ" smtClean="0"/>
              <a:t>11. 3. 2016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B138-4F35-42FF-BCAD-599CF9F109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558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EE13-68E2-49C5-A9B8-E9714C1D6115}" type="datetimeFigureOut">
              <a:rPr lang="cs-CZ" smtClean="0"/>
              <a:t>11. 3. 2016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B138-4F35-42FF-BCAD-599CF9F109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847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EE13-68E2-49C5-A9B8-E9714C1D6115}" type="datetimeFigureOut">
              <a:rPr lang="cs-CZ" smtClean="0"/>
              <a:t>11. 3. 2016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B138-4F35-42FF-BCAD-599CF9F109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770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EE13-68E2-49C5-A9B8-E9714C1D6115}" type="datetimeFigureOut">
              <a:rPr lang="cs-CZ" smtClean="0"/>
              <a:t>11. 3. 2016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B138-4F35-42FF-BCAD-599CF9F109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905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EE13-68E2-49C5-A9B8-E9714C1D6115}" type="datetimeFigureOut">
              <a:rPr lang="cs-CZ" smtClean="0"/>
              <a:t>11. 3. 2016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B138-4F35-42FF-BCAD-599CF9F109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8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EE13-68E2-49C5-A9B8-E9714C1D6115}" type="datetimeFigureOut">
              <a:rPr lang="cs-CZ" smtClean="0"/>
              <a:t>11. 3. 2016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B138-4F35-42FF-BCAD-599CF9F109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96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EE13-68E2-49C5-A9B8-E9714C1D6115}" type="datetimeFigureOut">
              <a:rPr lang="cs-CZ" smtClean="0"/>
              <a:t>11. 3. 2016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B138-4F35-42FF-BCAD-599CF9F109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63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EE13-68E2-49C5-A9B8-E9714C1D6115}" type="datetimeFigureOut">
              <a:rPr lang="cs-CZ" smtClean="0"/>
              <a:t>11. 3. 2016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B138-4F35-42FF-BCAD-599CF9F109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3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EE13-68E2-49C5-A9B8-E9714C1D6115}" type="datetimeFigureOut">
              <a:rPr lang="cs-CZ" smtClean="0"/>
              <a:t>11. 3. 2016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B138-4F35-42FF-BCAD-599CF9F109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06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EE13-68E2-49C5-A9B8-E9714C1D6115}" type="datetimeFigureOut">
              <a:rPr lang="cs-CZ" smtClean="0"/>
              <a:t>11. 3. 2016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B138-4F35-42FF-BCAD-599CF9F109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05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EE13-68E2-49C5-A9B8-E9714C1D6115}" type="datetimeFigureOut">
              <a:rPr lang="cs-CZ" smtClean="0"/>
              <a:t>11. 3. 2016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B138-4F35-42FF-BCAD-599CF9F109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77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EE13-68E2-49C5-A9B8-E9714C1D6115}" type="datetimeFigureOut">
              <a:rPr lang="cs-CZ" smtClean="0"/>
              <a:t>11. 3. 2016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B138-4F35-42FF-BCAD-599CF9F109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10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EE13-68E2-49C5-A9B8-E9714C1D6115}" type="datetimeFigureOut">
              <a:rPr lang="cs-CZ" smtClean="0"/>
              <a:t>11. 3. 2016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B138-4F35-42FF-BCAD-599CF9F109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70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F89EE13-68E2-49C5-A9B8-E9714C1D6115}" type="datetimeFigureOut">
              <a:rPr lang="cs-CZ" smtClean="0"/>
              <a:t>11. 3. 2016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2B138-4F35-42FF-BCAD-599CF9F109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82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5" y="1178378"/>
            <a:ext cx="8825658" cy="3329581"/>
          </a:xfrm>
        </p:spPr>
        <p:txBody>
          <a:bodyPr/>
          <a:lstStyle/>
          <a:p>
            <a:r>
              <a:rPr lang="cs-CZ" sz="6000" dirty="0" smtClean="0"/>
              <a:t>Moskevská Rus</a:t>
            </a:r>
            <a:br>
              <a:rPr lang="cs-CZ" sz="6000" dirty="0" smtClean="0"/>
            </a:br>
            <a:r>
              <a:rPr lang="cs-CZ" sz="6000" dirty="0" smtClean="0"/>
              <a:t>Předchůdci Ivana IV.</a:t>
            </a:r>
            <a:r>
              <a:rPr lang="cs-CZ" sz="6600" dirty="0" smtClean="0"/>
              <a:t/>
            </a:r>
            <a:br>
              <a:rPr lang="cs-CZ" sz="6600" dirty="0" smtClean="0"/>
            </a:br>
            <a:r>
              <a:rPr lang="cs-CZ" sz="6600" dirty="0" smtClean="0"/>
              <a:t>Dětství Ivana IV.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 smtClean="0"/>
              <a:t>Lenka </a:t>
            </a:r>
            <a:r>
              <a:rPr lang="cs-CZ" dirty="0" err="1" smtClean="0"/>
              <a:t>jirásková</a:t>
            </a:r>
            <a:endParaRPr lang="cs-CZ" dirty="0" smtClean="0"/>
          </a:p>
          <a:p>
            <a:pPr algn="ctr"/>
            <a:r>
              <a:rPr lang="cs-CZ" dirty="0" smtClean="0"/>
              <a:t>447527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538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Сыров, С. Н. (1975). Страницы истории. Москва: Русский язык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Švankmajer, M. (1999). </a:t>
            </a:r>
            <a:r>
              <a:rPr lang="cs-CZ" i="1" dirty="0" smtClean="0"/>
              <a:t>Dějiny Ruska</a:t>
            </a:r>
            <a:r>
              <a:rPr lang="cs-CZ" dirty="0" smtClean="0"/>
              <a:t>. Praha: Nakladatelství Lidové noviny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https</a:t>
            </a:r>
            <a:r>
              <a:rPr lang="cs-CZ" dirty="0"/>
              <a:t>://</a:t>
            </a:r>
            <a:r>
              <a:rPr lang="cs-CZ" dirty="0" smtClean="0"/>
              <a:t>ru.wikipedia.org/wiki/</a:t>
            </a:r>
            <a:r>
              <a:rPr lang="ru-RU" dirty="0"/>
              <a:t>Иван III </a:t>
            </a:r>
            <a:r>
              <a:rPr lang="ru-RU" dirty="0" smtClean="0"/>
              <a:t>Васильевич</a:t>
            </a:r>
            <a:endParaRPr lang="cs-CZ" dirty="0" smtClean="0"/>
          </a:p>
          <a:p>
            <a:pPr marL="0" indent="0">
              <a:buNone/>
            </a:pPr>
            <a:endParaRPr lang="ru-RU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40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1282" y="2550939"/>
            <a:ext cx="9404723" cy="1400530"/>
          </a:xfrm>
        </p:spPr>
        <p:txBody>
          <a:bodyPr/>
          <a:lstStyle/>
          <a:p>
            <a:pPr algn="ctr"/>
            <a:r>
              <a:rPr lang="cs-CZ" dirty="0" smtClean="0"/>
              <a:t>DĚKUJI ZA POZORNOST!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417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Moskevské knížectví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8191" y="1681844"/>
            <a:ext cx="8946541" cy="474617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cs-CZ" dirty="0"/>
              <a:t>na konci 14. stol. byla Rus rozdělena na řadu knížectví: Rostovské, Tverské, Rjazaňské, Jaroslavské, Moskevské a městskou republiku Novgorod a </a:t>
            </a:r>
            <a:r>
              <a:rPr lang="cs-CZ" dirty="0" smtClean="0"/>
              <a:t>Pskov</a:t>
            </a:r>
          </a:p>
          <a:p>
            <a:pPr>
              <a:lnSpc>
                <a:spcPct val="150000"/>
              </a:lnSpc>
            </a:pPr>
            <a:r>
              <a:rPr lang="cs-CZ" dirty="0"/>
              <a:t>ve 14. – 15. stol. vytvoření jediného centralizovaného </a:t>
            </a:r>
            <a:r>
              <a:rPr lang="cs-CZ" dirty="0" smtClean="0"/>
              <a:t>státu</a:t>
            </a:r>
          </a:p>
          <a:p>
            <a:pPr>
              <a:lnSpc>
                <a:spcPct val="150000"/>
              </a:lnSpc>
            </a:pPr>
            <a:r>
              <a:rPr lang="cs-CZ" dirty="0"/>
              <a:t>v</a:t>
            </a:r>
            <a:r>
              <a:rPr lang="cs-CZ" dirty="0" smtClean="0"/>
              <a:t>ývoj zcela odlišný od Evropy</a:t>
            </a:r>
            <a:endParaRPr lang="cs-CZ" dirty="0"/>
          </a:p>
          <a:p>
            <a:pPr lvl="0">
              <a:lnSpc>
                <a:spcPct val="150000"/>
              </a:lnSpc>
            </a:pPr>
            <a:r>
              <a:rPr lang="cs-CZ" dirty="0" smtClean="0"/>
              <a:t>1480 bitva s Tatary (nedošlo k ní)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Rusko se vymanilo z nadvlády Hordy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obnovování společných kontaktů s Evropou, ale</a:t>
            </a:r>
            <a:r>
              <a:rPr lang="cs-CZ" dirty="0" smtClean="0"/>
              <a:t>…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216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Předchůdci Ivana IV.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Vasilij I.</a:t>
            </a:r>
          </a:p>
          <a:p>
            <a:endParaRPr lang="cs-CZ" dirty="0" smtClean="0"/>
          </a:p>
          <a:p>
            <a:r>
              <a:rPr lang="cs-CZ" dirty="0" smtClean="0"/>
              <a:t>Vasilij II. Temný</a:t>
            </a:r>
          </a:p>
          <a:p>
            <a:endParaRPr lang="cs-CZ" dirty="0"/>
          </a:p>
          <a:p>
            <a:r>
              <a:rPr lang="cs-CZ" dirty="0" smtClean="0"/>
              <a:t>Ivan III.</a:t>
            </a:r>
          </a:p>
          <a:p>
            <a:endParaRPr lang="cs-CZ" dirty="0" smtClean="0"/>
          </a:p>
          <a:p>
            <a:r>
              <a:rPr lang="cs-CZ" dirty="0" smtClean="0"/>
              <a:t>Vasilij III.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36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4412" y="477211"/>
            <a:ext cx="9404723" cy="1400530"/>
          </a:xfrm>
        </p:spPr>
        <p:txBody>
          <a:bodyPr/>
          <a:lstStyle/>
          <a:p>
            <a:r>
              <a:rPr lang="cs-CZ" dirty="0" smtClean="0"/>
              <a:t>Ivan III. (1462 – 1505)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3502" y="1775074"/>
            <a:ext cx="8946541" cy="44461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titul veliký kníže vší </a:t>
            </a:r>
            <a:r>
              <a:rPr lang="cs-CZ" dirty="0" smtClean="0"/>
              <a:t>Rusi (</a:t>
            </a:r>
            <a:r>
              <a:rPr lang="ru-RU" dirty="0" smtClean="0"/>
              <a:t>великий княз всея Руси</a:t>
            </a:r>
            <a:r>
              <a:rPr lang="cs-CZ" dirty="0"/>
              <a:t>)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významně </a:t>
            </a:r>
            <a:r>
              <a:rPr lang="cs-CZ" dirty="0"/>
              <a:t>rozšířil </a:t>
            </a:r>
            <a:r>
              <a:rPr lang="cs-CZ" dirty="0" smtClean="0"/>
              <a:t>území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přispěl ke konečnému odstranění tatarské nadvlády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</a:t>
            </a:r>
            <a:r>
              <a:rPr lang="cs-CZ" dirty="0" smtClean="0"/>
              <a:t>ouze poplatky Velké hordě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oženil se se Sofií </a:t>
            </a:r>
            <a:r>
              <a:rPr lang="cs-CZ" dirty="0" err="1" smtClean="0"/>
              <a:t>Paleologovnou</a:t>
            </a:r>
            <a:r>
              <a:rPr lang="cs-CZ" dirty="0" smtClean="0"/>
              <a:t>, neteří posledního byzantského císaře &gt; dědic moci a slávy zaniklé Byzance</a:t>
            </a:r>
          </a:p>
          <a:p>
            <a:pPr>
              <a:lnSpc>
                <a:spcPct val="150000"/>
              </a:lnSpc>
            </a:pPr>
            <a:r>
              <a:rPr lang="cs-CZ" dirty="0"/>
              <a:t>zformoval </a:t>
            </a:r>
            <a:r>
              <a:rPr lang="cs-CZ" dirty="0" smtClean="0"/>
              <a:t>se mohutný stát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j</a:t>
            </a:r>
            <a:r>
              <a:rPr lang="cs-CZ" dirty="0" smtClean="0"/>
              <a:t>evili zájem </a:t>
            </a:r>
            <a:r>
              <a:rPr lang="cs-CZ" dirty="0"/>
              <a:t>mnozí evropští panovníci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834" y="0"/>
            <a:ext cx="2858166" cy="38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2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Vasilij III. (1505 – 1533)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získal území, které bylo 6x větší než měl jeho otec </a:t>
            </a:r>
            <a:r>
              <a:rPr lang="cs-CZ" dirty="0" smtClean="0"/>
              <a:t>na </a:t>
            </a:r>
            <a:r>
              <a:rPr lang="cs-CZ" dirty="0"/>
              <a:t>počátku </a:t>
            </a:r>
            <a:r>
              <a:rPr lang="cs-CZ" dirty="0" smtClean="0"/>
              <a:t>vlády</a:t>
            </a:r>
          </a:p>
          <a:p>
            <a:pPr>
              <a:lnSpc>
                <a:spcPct val="150000"/>
              </a:lnSpc>
            </a:pPr>
            <a:r>
              <a:rPr lang="cs-CZ" dirty="0"/>
              <a:t>můžeme hovořit o vzniku národního státu </a:t>
            </a:r>
            <a:r>
              <a:rPr lang="cs-CZ" dirty="0" smtClean="0"/>
              <a:t>Velkorusů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vládne tzv. údělným </a:t>
            </a:r>
            <a:r>
              <a:rPr lang="cs-CZ" dirty="0" smtClean="0"/>
              <a:t>knížatům</a:t>
            </a:r>
          </a:p>
          <a:p>
            <a:pPr lvl="0"/>
            <a:endParaRPr lang="cs-CZ" dirty="0" smtClean="0"/>
          </a:p>
          <a:p>
            <a:pPr lvl="0"/>
            <a:r>
              <a:rPr lang="cs-CZ" dirty="0"/>
              <a:t>m</a:t>
            </a:r>
            <a:r>
              <a:rPr lang="cs-CZ" dirty="0" smtClean="0"/>
              <a:t>nich </a:t>
            </a:r>
            <a:r>
              <a:rPr lang="cs-CZ" dirty="0" err="1" smtClean="0"/>
              <a:t>Filofej</a:t>
            </a:r>
            <a:r>
              <a:rPr lang="cs-CZ" dirty="0" smtClean="0"/>
              <a:t>: </a:t>
            </a:r>
            <a:r>
              <a:rPr lang="cs-CZ" dirty="0"/>
              <a:t>„</a:t>
            </a:r>
            <a:r>
              <a:rPr lang="cs-CZ" dirty="0" smtClean="0"/>
              <a:t>Věz, </a:t>
            </a:r>
            <a:r>
              <a:rPr lang="cs-CZ" dirty="0" err="1" smtClean="0"/>
              <a:t>blahoctný</a:t>
            </a:r>
            <a:r>
              <a:rPr lang="cs-CZ" dirty="0" smtClean="0"/>
              <a:t> </a:t>
            </a:r>
            <a:r>
              <a:rPr lang="cs-CZ" dirty="0"/>
              <a:t>care! Dva Římy padly (=Řím se zkazil, Cařihrad </a:t>
            </a:r>
            <a:r>
              <a:rPr lang="cs-CZ" dirty="0" smtClean="0"/>
              <a:t>ovládli Turci</a:t>
            </a:r>
            <a:r>
              <a:rPr lang="cs-CZ" dirty="0"/>
              <a:t>), třetí - Moskva - stojí a čtvrtý nebude. Naše církev v </a:t>
            </a:r>
            <a:r>
              <a:rPr lang="cs-CZ" dirty="0" smtClean="0"/>
              <a:t>Tvém carství </a:t>
            </a:r>
            <a:r>
              <a:rPr lang="cs-CZ" dirty="0"/>
              <a:t>dnes jediná jako slunce září pod nebesy. Všechna </a:t>
            </a:r>
            <a:r>
              <a:rPr lang="cs-CZ" dirty="0" smtClean="0"/>
              <a:t>pravoslavná carství </a:t>
            </a:r>
            <a:r>
              <a:rPr lang="cs-CZ" dirty="0"/>
              <a:t>se sešla v Tvém carství. Na celé zemi jsi pouze </a:t>
            </a:r>
            <a:r>
              <a:rPr lang="cs-CZ" dirty="0" smtClean="0"/>
              <a:t>Ty křesťanským </a:t>
            </a:r>
            <a:r>
              <a:rPr lang="cs-CZ" dirty="0"/>
              <a:t>carem.“ 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  <a:p>
            <a:pPr lvl="0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896" y="3931588"/>
            <a:ext cx="2289104" cy="292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Dětství Ivana IV.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k</a:t>
            </a:r>
            <a:r>
              <a:rPr lang="cs-CZ" dirty="0" smtClean="0"/>
              <a:t>dyž mu byli 3, zemřel jeho otec, matka zemřela o 5 let později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stal se moskevským </a:t>
            </a:r>
            <a:r>
              <a:rPr lang="cs-CZ" dirty="0" smtClean="0"/>
              <a:t>velkoknížetem</a:t>
            </a:r>
          </a:p>
          <a:p>
            <a:pPr>
              <a:lnSpc>
                <a:spcPct val="150000"/>
              </a:lnSpc>
            </a:pPr>
            <a:r>
              <a:rPr lang="cs-CZ" dirty="0"/>
              <a:t>b</a:t>
            </a:r>
            <a:r>
              <a:rPr lang="cs-CZ" dirty="0" smtClean="0"/>
              <a:t>ojaři a knížata vládli jeho jménem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kořistili ze svých funkcí a obohacovali </a:t>
            </a:r>
            <a:r>
              <a:rPr lang="cs-CZ" dirty="0" smtClean="0"/>
              <a:t>se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 smtClean="0"/>
              <a:t>řada </a:t>
            </a:r>
            <a:r>
              <a:rPr lang="cs-CZ" dirty="0"/>
              <a:t>spiknutí a </a:t>
            </a:r>
            <a:r>
              <a:rPr lang="cs-CZ" dirty="0" smtClean="0"/>
              <a:t>soupeření</a:t>
            </a:r>
          </a:p>
          <a:p>
            <a:pPr>
              <a:lnSpc>
                <a:spcPct val="150000"/>
              </a:lnSpc>
            </a:pPr>
            <a:r>
              <a:rPr lang="cs-CZ" dirty="0"/>
              <a:t>1547 (17 let) se nechal </a:t>
            </a:r>
            <a:r>
              <a:rPr lang="cs-CZ" dirty="0" smtClean="0"/>
              <a:t>korunovat a oženil se s dcerou moskevského bojara, Anastázií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651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70" y="650616"/>
            <a:ext cx="4697866" cy="536898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718" y="650616"/>
            <a:ext cx="4300773" cy="53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5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Ivan IV.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h</a:t>
            </a:r>
            <a:r>
              <a:rPr lang="cs-CZ" dirty="0" smtClean="0"/>
              <a:t>odně četl, do hloubky se učil historii Kyjevské Rusi i evropských států   =&gt; jeden z nejvzdělanějších r. panovníků</a:t>
            </a:r>
          </a:p>
          <a:p>
            <a:pPr>
              <a:lnSpc>
                <a:spcPct val="150000"/>
              </a:lnSpc>
            </a:pPr>
            <a:r>
              <a:rPr lang="cs-CZ" dirty="0"/>
              <a:t>k</a:t>
            </a:r>
            <a:r>
              <a:rPr lang="cs-CZ" dirty="0" smtClean="0"/>
              <a:t>rasořečník, talent spisovatele, precizní politik, diplomat</a:t>
            </a:r>
          </a:p>
          <a:p>
            <a:pPr>
              <a:lnSpc>
                <a:spcPct val="150000"/>
              </a:lnSpc>
            </a:pPr>
            <a:r>
              <a:rPr lang="cs-CZ" dirty="0"/>
              <a:t>c</a:t>
            </a:r>
            <a:r>
              <a:rPr lang="cs-CZ" dirty="0" smtClean="0"/>
              <a:t>íl: centralizovaný Ruský stát</a:t>
            </a:r>
          </a:p>
          <a:p>
            <a:pPr>
              <a:lnSpc>
                <a:spcPct val="150000"/>
              </a:lnSpc>
            </a:pPr>
            <a:r>
              <a:rPr lang="cs-CZ" dirty="0"/>
              <a:t>v</a:t>
            </a:r>
            <a:r>
              <a:rPr lang="cs-CZ" dirty="0" smtClean="0"/>
              <a:t> rané mladosti se projevily dvě vlastnosti: podezřívavost, krutost</a:t>
            </a:r>
          </a:p>
          <a:p>
            <a:pPr>
              <a:lnSpc>
                <a:spcPct val="150000"/>
              </a:lnSpc>
            </a:pPr>
            <a:r>
              <a:rPr lang="cs-CZ" dirty="0"/>
              <a:t>p</a:t>
            </a:r>
            <a:r>
              <a:rPr lang="cs-CZ" dirty="0" smtClean="0"/>
              <a:t>řízvisko Hrozný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132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5370" y="5890852"/>
            <a:ext cx="8898537" cy="607919"/>
          </a:xfrm>
        </p:spPr>
        <p:txBody>
          <a:bodyPr/>
          <a:lstStyle/>
          <a:p>
            <a:r>
              <a:rPr lang="cs-CZ" sz="1200" dirty="0" smtClean="0"/>
              <a:t>Obr. 1: </a:t>
            </a:r>
            <a:r>
              <a:rPr lang="cs-CZ" sz="1200" dirty="0"/>
              <a:t>Rozrůstání Ruska, http://www.geocurrents.info/place/russia-ukraine-and-caucasus/tatarstan-a-hostage-of-freezing-relations-between-russia-and-turkey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84" y="354466"/>
            <a:ext cx="10900272" cy="5536386"/>
          </a:xfrm>
        </p:spPr>
      </p:pic>
    </p:spTree>
    <p:extLst>
      <p:ext uri="{BB962C8B-B14F-4D97-AF65-F5344CB8AC3E}">
        <p14:creationId xmlns:p14="http://schemas.microsoft.com/office/powerpoint/2010/main" val="133544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335</TotalTime>
  <Words>404</Words>
  <Application>Microsoft Office PowerPoint</Application>
  <PresentationFormat>Širokoúhlá obrazovka</PresentationFormat>
  <Paragraphs>52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</vt:lpstr>
      <vt:lpstr>Moskevská Rus Předchůdci Ivana IV. Dětství Ivana IV.</vt:lpstr>
      <vt:lpstr>Moskevské knížectví</vt:lpstr>
      <vt:lpstr>Předchůdci Ivana IV.</vt:lpstr>
      <vt:lpstr>Ivan III. (1462 – 1505)</vt:lpstr>
      <vt:lpstr>Vasilij III. (1505 – 1533)</vt:lpstr>
      <vt:lpstr>Dětství Ivana IV.</vt:lpstr>
      <vt:lpstr>Prezentace aplikace PowerPoint</vt:lpstr>
      <vt:lpstr>Ivan IV.</vt:lpstr>
      <vt:lpstr>Obr. 1: Rozrůstání Ruska, http://www.geocurrents.info/place/russia-ukraine-and-caucasus/tatarstan-a-hostage-of-freezing-relations-between-russia-and-turkey</vt:lpstr>
      <vt:lpstr>Zdroje</vt:lpstr>
      <vt:lpstr>DĚKUJI ZA POZORNOST!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Jirásková</dc:creator>
  <cp:lastModifiedBy>Lenka Jirásková</cp:lastModifiedBy>
  <cp:revision>53</cp:revision>
  <dcterms:created xsi:type="dcterms:W3CDTF">2016-02-26T18:52:21Z</dcterms:created>
  <dcterms:modified xsi:type="dcterms:W3CDTF">2016-03-11T18:41:49Z</dcterms:modified>
</cp:coreProperties>
</file>