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302" r:id="rId3"/>
    <p:sldId id="301" r:id="rId4"/>
    <p:sldId id="303" r:id="rId5"/>
    <p:sldId id="323" r:id="rId6"/>
    <p:sldId id="304" r:id="rId7"/>
    <p:sldId id="324" r:id="rId8"/>
    <p:sldId id="257" r:id="rId9"/>
    <p:sldId id="259" r:id="rId10"/>
    <p:sldId id="258" r:id="rId11"/>
    <p:sldId id="300" r:id="rId12"/>
    <p:sldId id="260" r:id="rId13"/>
    <p:sldId id="261" r:id="rId14"/>
    <p:sldId id="262" r:id="rId15"/>
    <p:sldId id="319" r:id="rId16"/>
    <p:sldId id="306" r:id="rId17"/>
    <p:sldId id="325" r:id="rId18"/>
    <p:sldId id="318" r:id="rId1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</p:grpSp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6F5E7-3484-44FB-BBA8-D7BC2608AB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804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A3727-3F5A-4F52-9606-62C54B8C36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652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C7204-EFBB-462A-8D4D-E6C3E8F3CE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2072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D79E6-8EA2-412C-9E71-01F24E7BB3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51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DAC8-1B95-46E4-BA6F-56F0E9788F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836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6D23E-C16D-4F9B-9992-54BA00C8FC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433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E131E-1CB2-495F-A6A3-186BC67FA9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16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7ABB1-6176-4136-B225-8379137E28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221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FC20B-E3B6-4C36-8681-C666033AA9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637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CB2ED-D970-4611-A35A-2F83A648CE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021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828B7-F366-4CE9-A250-90111169A8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158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98387-0882-4F2C-AAE8-441150ABE3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321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92ED9EDB-3579-4BF3-B309-45AEF923EC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>
              <a:latin typeface="Times New Roman" panose="02020603050405020304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>
              <a:latin typeface="Times New Roman" panose="02020603050405020304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av.rvp.cz/edukacni-program-zakladni-materialy-2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pav.rvp.cz/edukacni-program-zakladni-materialy-2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scojis.cz/teen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av.rvp.cz/edukacni-program-zakladni-materialy-2" TargetMode="External"/><Relationship Id="rId7" Type="http://schemas.openxmlformats.org/officeDocument/2006/relationships/hyperlink" Target="http://www.szu.cz/manual-prevence-v-lekarske-praxi" TargetMode="External"/><Relationship Id="rId2" Type="http://schemas.openxmlformats.org/officeDocument/2006/relationships/hyperlink" Target="http://www.viscojis.cz/teen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ezpecnostpotravin.cz/" TargetMode="External"/><Relationship Id="rId5" Type="http://schemas.openxmlformats.org/officeDocument/2006/relationships/hyperlink" Target="http://www.efsa.europa.eu/" TargetMode="External"/><Relationship Id="rId4" Type="http://schemas.openxmlformats.org/officeDocument/2006/relationships/hyperlink" Target="http://www.vyzivaspol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5600" b="1" smtClean="0"/>
              <a:t>VÝŽIVA ČLOVĚKA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3789363"/>
            <a:ext cx="7200900" cy="2879725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bg2"/>
                </a:solidFill>
              </a:rPr>
              <a:t>PhDr. Leona Mužíková, Ph.D.</a:t>
            </a:r>
          </a:p>
          <a:p>
            <a:pPr eaLnBrk="1" hangingPunct="1"/>
            <a:r>
              <a:rPr lang="cs-CZ" altLang="cs-CZ" sz="2400" smtClean="0">
                <a:solidFill>
                  <a:schemeClr val="bg2"/>
                </a:solidFill>
              </a:rPr>
              <a:t>Katedra výchovy ke zdraví</a:t>
            </a:r>
          </a:p>
          <a:p>
            <a:pPr eaLnBrk="1" hangingPunct="1"/>
            <a:endParaRPr lang="cs-CZ" altLang="cs-CZ" sz="2400" smtClean="0">
              <a:solidFill>
                <a:schemeClr val="bg2"/>
              </a:solidFill>
            </a:endParaRPr>
          </a:p>
          <a:p>
            <a:pPr eaLnBrk="1" hangingPunct="1"/>
            <a:endParaRPr lang="cs-CZ" altLang="cs-CZ" sz="2000" smtClean="0">
              <a:solidFill>
                <a:schemeClr val="tx2"/>
              </a:solidFill>
            </a:endParaRPr>
          </a:p>
          <a:p>
            <a:pPr algn="l" eaLnBrk="1" hangingPunct="1"/>
            <a:r>
              <a:rPr lang="cs-CZ" altLang="cs-CZ" sz="1800" b="1" smtClean="0">
                <a:solidFill>
                  <a:schemeClr val="tx2"/>
                </a:solidFill>
              </a:rPr>
              <a:t>WHO doporučuje, aby výchova ke zdravé výživě, jakožto každodennímu zdroji života, se stala složkou vzdělávání  na všech úrovních školského systému.</a:t>
            </a:r>
          </a:p>
        </p:txBody>
      </p:sp>
      <p:pic>
        <p:nvPicPr>
          <p:cNvPr id="3076" name="Picture 11" descr="http://www.zdravavyziva.cz/zdrava-vyzi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924175"/>
            <a:ext cx="1584325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3" descr="http://www.szs.edu.sk/dpa_99/Vyziv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49275"/>
            <a:ext cx="1584325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Nepříznivý vliv výživy na zdraví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686800" cy="5373687"/>
          </a:xfrm>
        </p:spPr>
        <p:txBody>
          <a:bodyPr/>
          <a:lstStyle/>
          <a:p>
            <a:pPr marL="533400" indent="-533400" eaLnBrk="1" hangingPunct="1"/>
            <a:r>
              <a:rPr lang="cs-CZ" altLang="cs-CZ" sz="2000" b="1" smtClean="0"/>
              <a:t>Nasycené tuky (živočišné), trans tuky, (případně oxid. cholesterol)</a:t>
            </a:r>
            <a:r>
              <a:rPr lang="cs-CZ" altLang="cs-CZ" sz="2000" smtClean="0"/>
              <a:t> zvyšují hladinu cholesterolu v krvi a podílí se proto na vzniku </a:t>
            </a:r>
            <a:r>
              <a:rPr lang="cs-CZ" altLang="cs-CZ" sz="2000" smtClean="0">
                <a:solidFill>
                  <a:schemeClr val="bg2"/>
                </a:solidFill>
              </a:rPr>
              <a:t>aterosklerózy</a:t>
            </a:r>
            <a:r>
              <a:rPr lang="cs-CZ" altLang="cs-CZ" sz="2000" smtClean="0"/>
              <a:t>, a jejích orgánových projevů (ischemická choroba srdce a cév, nejznámějším projevem je infarkt myokardu a cévní mozková příhoda).</a:t>
            </a:r>
            <a:endParaRPr lang="cs-CZ" altLang="cs-CZ" sz="2000" b="1" smtClean="0"/>
          </a:p>
        </p:txBody>
      </p:sp>
      <p:pic>
        <p:nvPicPr>
          <p:cNvPr id="12292" name="Picture 4" descr="11790937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213100"/>
            <a:ext cx="6372225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Nepříznivý vliv výživy na zdraví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vysoký energetický příjem, vysoký příjem nevhodných tuků a nízký příjem vlákniny</a:t>
            </a:r>
            <a:r>
              <a:rPr lang="cs-CZ" altLang="cs-CZ" sz="2000" smtClean="0"/>
              <a:t> jsou spojovány s rizikem rakoviny tlustého střeva a konečníku, prsu, dělohy a vaječníků</a:t>
            </a:r>
            <a:endParaRPr lang="cs-CZ" altLang="cs-CZ" sz="20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vysoký příjem soli</a:t>
            </a:r>
            <a:r>
              <a:rPr lang="cs-CZ" altLang="cs-CZ" sz="2000" smtClean="0"/>
              <a:t> je spojován se vznikem vysokého krevního tlaku, rakoviny žaludku</a:t>
            </a:r>
            <a:endParaRPr lang="cs-CZ" altLang="cs-CZ" sz="20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nadměrný energetický příjem</a:t>
            </a:r>
            <a:r>
              <a:rPr lang="cs-CZ" altLang="cs-CZ" sz="2000" smtClean="0"/>
              <a:t> je spojován s obezitou, která je současně rizikovým faktorem srdečně-cévních onemocnění, cévní onemocnění mozku, diabetes mellitus II. typu, zhoršuje kloubní obtíže, zubní kaz</a:t>
            </a:r>
            <a:endParaRPr lang="cs-CZ" altLang="cs-CZ" sz="20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nedostatečnou konzumací ovoce a zeleniny</a:t>
            </a:r>
            <a:r>
              <a:rPr lang="cs-CZ" altLang="cs-CZ" sz="2000" smtClean="0"/>
              <a:t> se snižuje ochranný (protektivní) účinek vitaminu C, A, E  u rakovinového bujení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další onemocnění – osteoporóza, DNA, alergie..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Usměrněním výživy lze přímo ovlivnit: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hypercholesterolémii</a:t>
            </a:r>
          </a:p>
          <a:p>
            <a:pPr eaLnBrk="1" hangingPunct="1"/>
            <a:r>
              <a:rPr lang="cs-CZ" altLang="cs-CZ" sz="2400" smtClean="0"/>
              <a:t>nadváhu, obezitu</a:t>
            </a:r>
          </a:p>
          <a:p>
            <a:pPr eaLnBrk="1" hangingPunct="1"/>
            <a:r>
              <a:rPr lang="cs-CZ" altLang="cs-CZ" sz="2400" smtClean="0"/>
              <a:t>hyperglykémii (zvýšenou hladinu krevního cukru)</a:t>
            </a:r>
          </a:p>
          <a:p>
            <a:pPr eaLnBrk="1" hangingPunct="1"/>
            <a:r>
              <a:rPr lang="cs-CZ" altLang="cs-CZ" sz="2400" smtClean="0"/>
              <a:t>diabetes mellitus (2.typu)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smtClean="0">
                <a:solidFill>
                  <a:schemeClr val="tx2"/>
                </a:solidFill>
              </a:rPr>
              <a:t>částečně:</a:t>
            </a:r>
            <a:endParaRPr lang="cs-CZ" altLang="cs-CZ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cs-CZ" altLang="cs-CZ" sz="2400" smtClean="0"/>
              <a:t>hypertenzi</a:t>
            </a:r>
          </a:p>
          <a:p>
            <a:pPr eaLnBrk="1" hangingPunct="1"/>
            <a:r>
              <a:rPr lang="cs-CZ" altLang="cs-CZ" sz="2400" smtClean="0"/>
              <a:t>ischemickou chorobu srdeční</a:t>
            </a:r>
          </a:p>
          <a:p>
            <a:pPr eaLnBrk="1" hangingPunct="1"/>
            <a:r>
              <a:rPr lang="cs-CZ" altLang="cs-CZ" sz="2400" smtClean="0"/>
              <a:t>některá nádorová onemocnění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Dva extrémy výživy: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/>
          <a:p>
            <a:pPr marL="457200" indent="-457200" eaLnBrk="1" hangingPunct="1"/>
            <a:r>
              <a:rPr lang="cs-CZ" altLang="cs-CZ" sz="2000" b="1" smtClean="0">
                <a:solidFill>
                  <a:schemeClr val="bg2"/>
                </a:solidFill>
              </a:rPr>
              <a:t>nadbytek potravy</a:t>
            </a:r>
            <a:r>
              <a:rPr lang="cs-CZ" altLang="cs-CZ" sz="2000" smtClean="0">
                <a:solidFill>
                  <a:schemeClr val="bg2"/>
                </a:solidFill>
              </a:rPr>
              <a:t> (nevhodná skladba, nadbytek živin- energie)</a:t>
            </a:r>
          </a:p>
          <a:p>
            <a:pPr marL="457200" indent="-457200" eaLnBrk="1" hangingPunct="1">
              <a:buFontTx/>
              <a:buChar char="-"/>
            </a:pPr>
            <a:r>
              <a:rPr lang="cs-CZ" altLang="cs-CZ" sz="1800" smtClean="0"/>
              <a:t>Evropa a Sev. Amerika </a:t>
            </a:r>
          </a:p>
          <a:p>
            <a:pPr marL="457200" indent="-457200" eaLnBrk="1" hangingPunct="1">
              <a:buFontTx/>
              <a:buChar char="-"/>
            </a:pPr>
            <a:r>
              <a:rPr lang="cs-CZ" altLang="cs-CZ" sz="1800" smtClean="0"/>
              <a:t>„civilizační nemoci“  - obezita, zubní kaz, cukrovka, srdečně cévní onemocnění, nádorová onemocnění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cs-CZ" altLang="cs-CZ" sz="1800" b="1" smtClean="0">
                <a:solidFill>
                  <a:schemeClr val="bg2"/>
                </a:solidFill>
              </a:rPr>
              <a:t>nedostatek potravy</a:t>
            </a:r>
            <a:r>
              <a:rPr lang="cs-CZ" altLang="cs-CZ" sz="1800" smtClean="0">
                <a:solidFill>
                  <a:schemeClr val="bg2"/>
                </a:solidFill>
              </a:rPr>
              <a:t> (nedostatek základních živin, vitaminů, minerálních látek) 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smtClean="0"/>
              <a:t>zejména rozvojové země (chronická podvýživa), vyspělé země jen částečně (např. vegani)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b="1" smtClean="0"/>
              <a:t>bílkoviny</a:t>
            </a:r>
            <a:r>
              <a:rPr lang="cs-CZ" altLang="cs-CZ" sz="1800" smtClean="0"/>
              <a:t> – onemocnění kwashiorkor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b="1" smtClean="0"/>
              <a:t>B1</a:t>
            </a:r>
            <a:r>
              <a:rPr lang="cs-CZ" altLang="cs-CZ" sz="1800" smtClean="0"/>
              <a:t> (thiamin) – onemocnění beri –beri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b="1" smtClean="0">
                <a:solidFill>
                  <a:schemeClr val="bg2"/>
                </a:solidFill>
              </a:rPr>
              <a:t>B12</a:t>
            </a:r>
            <a:r>
              <a:rPr lang="cs-CZ" altLang="cs-CZ" sz="1800" smtClean="0">
                <a:solidFill>
                  <a:schemeClr val="bg2"/>
                </a:solidFill>
              </a:rPr>
              <a:t> </a:t>
            </a:r>
            <a:r>
              <a:rPr lang="cs-CZ" altLang="cs-CZ" sz="1800" smtClean="0"/>
              <a:t>(kobalamin) – chudokrevnost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b="1" smtClean="0"/>
              <a:t>niacin</a:t>
            </a:r>
            <a:r>
              <a:rPr lang="cs-CZ" altLang="cs-CZ" sz="1800" smtClean="0"/>
              <a:t> (vit. PP) – onemocnění pellagra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b="1" smtClean="0"/>
              <a:t>A</a:t>
            </a:r>
            <a:r>
              <a:rPr lang="cs-CZ" altLang="cs-CZ" sz="1800" smtClean="0"/>
              <a:t> – šeroslepost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b="1" smtClean="0"/>
              <a:t>D</a:t>
            </a:r>
            <a:r>
              <a:rPr lang="cs-CZ" altLang="cs-CZ" sz="1800" smtClean="0"/>
              <a:t> – křivice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b="1" smtClean="0"/>
              <a:t>Ca</a:t>
            </a:r>
            <a:r>
              <a:rPr lang="cs-CZ" altLang="cs-CZ" sz="1800" smtClean="0"/>
              <a:t> – osteoporóza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b="1" smtClean="0"/>
              <a:t>Fe</a:t>
            </a:r>
            <a:r>
              <a:rPr lang="cs-CZ" altLang="cs-CZ" sz="1800" smtClean="0"/>
              <a:t> – chudokrevnost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r>
              <a:rPr lang="cs-CZ" altLang="cs-CZ" sz="1800" b="1" smtClean="0"/>
              <a:t>I</a:t>
            </a:r>
            <a:r>
              <a:rPr lang="cs-CZ" altLang="cs-CZ" sz="1800" smtClean="0"/>
              <a:t> - struma</a:t>
            </a:r>
          </a:p>
          <a:p>
            <a:pPr marL="457200" indent="-457200" eaLnBrk="1" hangingPunct="1">
              <a:lnSpc>
                <a:spcPct val="80000"/>
              </a:lnSpc>
              <a:buFontTx/>
              <a:buChar char="-"/>
            </a:pPr>
            <a:endParaRPr lang="cs-CZ" altLang="cs-CZ" sz="1800" smtClean="0"/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smtClean="0"/>
          </a:p>
        </p:txBody>
      </p:sp>
      <p:pic>
        <p:nvPicPr>
          <p:cNvPr id="15365" name="Picture 8" descr="http://obezita.yc.cz/obezita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149725"/>
            <a:ext cx="1827212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Zásady správné výživy</a:t>
            </a:r>
          </a:p>
        </p:txBody>
      </p:sp>
      <p:graphicFrame>
        <p:nvGraphicFramePr>
          <p:cNvPr id="32786" name="Group 18"/>
          <p:cNvGraphicFramePr>
            <a:graphicFrameLocks noGrp="1"/>
          </p:cNvGraphicFramePr>
          <p:nvPr>
            <p:ph sz="half" idx="1"/>
          </p:nvPr>
        </p:nvGraphicFramePr>
        <p:xfrm>
          <a:off x="457200" y="1916113"/>
          <a:ext cx="8229600" cy="504825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504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Správná výživa </a:t>
                      </a:r>
                      <a:r>
                        <a:rPr kumimoji="0" lang="en-US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=</a:t>
                      </a: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 příjem potravy + pohybová aktivita</a:t>
                      </a:r>
                      <a:endParaRPr kumimoji="0" lang="en-US" alt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6393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2852738"/>
            <a:ext cx="8229600" cy="3529012"/>
          </a:xfrm>
        </p:spPr>
        <p:txBody>
          <a:bodyPr/>
          <a:lstStyle/>
          <a:p>
            <a:pPr eaLnBrk="1" hangingPunct="1"/>
            <a:r>
              <a:rPr lang="cs-CZ" altLang="cs-CZ" sz="2400" smtClean="0"/>
              <a:t>Správná výživa je taková výživa, která tělu zajistí pravidelný a dostatečný přísun energie a všech živin, které jsou důležité pro zdravý růst a vývoj organizmu a tím slouží k udržení dobré kondice po celý život. </a:t>
            </a:r>
          </a:p>
          <a:p>
            <a:pPr eaLnBrk="1" hangingPunct="1"/>
            <a:r>
              <a:rPr lang="cs-CZ" altLang="cs-CZ" sz="2400" smtClean="0"/>
              <a:t>Správná strava je vždy pestrá a pravidelná (5 denních jídel) a zároveň připravená podle všech hygienických zásad a pravidel.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Zásady správné výživy (pohybu)</a:t>
            </a:r>
          </a:p>
        </p:txBody>
      </p:sp>
      <p:pic>
        <p:nvPicPr>
          <p:cNvPr id="17411" name="Objekt 1"/>
          <p:cNvPicPr>
            <a:picLocks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8" b="-258"/>
          <a:stretch>
            <a:fillRect/>
          </a:stretch>
        </p:blipFill>
        <p:spPr>
          <a:xfrm>
            <a:off x="395288" y="1700213"/>
            <a:ext cx="3960812" cy="5157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844675"/>
            <a:ext cx="4495800" cy="5013325"/>
          </a:xfrm>
        </p:spPr>
        <p:txBody>
          <a:bodyPr/>
          <a:lstStyle/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PRAVIDELNOST</a:t>
            </a:r>
          </a:p>
          <a:p>
            <a:pPr eaLnBrk="1" hangingPunct="1">
              <a:defRPr/>
            </a:pPr>
            <a:r>
              <a:rPr lang="cs-CZ" altLang="cs-CZ" sz="2400" dirty="0" smtClean="0"/>
              <a:t>PESTROST</a:t>
            </a:r>
          </a:p>
          <a:p>
            <a:pPr eaLnBrk="1" hangingPunct="1">
              <a:defRPr/>
            </a:pPr>
            <a:r>
              <a:rPr lang="cs-CZ" altLang="cs-CZ" sz="2400" dirty="0" smtClean="0"/>
              <a:t>PŘIMĚŘENOST</a:t>
            </a:r>
          </a:p>
          <a:p>
            <a:pPr eaLnBrk="1" hangingPunct="1">
              <a:defRPr/>
            </a:pPr>
            <a:r>
              <a:rPr lang="cs-CZ" altLang="cs-CZ" sz="2400" dirty="0" smtClean="0"/>
              <a:t>PŘÍPRAVA</a:t>
            </a:r>
          </a:p>
          <a:p>
            <a:pPr eaLnBrk="1" hangingPunct="1">
              <a:defRPr/>
            </a:pPr>
            <a:r>
              <a:rPr lang="cs-CZ" altLang="cs-CZ" sz="2400" dirty="0" smtClean="0"/>
              <a:t>PRAVDIVOST</a:t>
            </a:r>
          </a:p>
          <a:p>
            <a:pPr eaLnBrk="1" hangingPunct="1">
              <a:defRPr/>
            </a:pPr>
            <a:r>
              <a:rPr lang="cs-CZ" altLang="cs-CZ" sz="2400" dirty="0" smtClean="0"/>
              <a:t>PITNÝ REŽIM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 smtClean="0"/>
          </a:p>
          <a:p>
            <a:pPr lvl="1" eaLnBrk="1" hangingPunct="1">
              <a:defRPr/>
            </a:pPr>
            <a:r>
              <a:rPr lang="cs-CZ" altLang="cs-CZ" sz="2000" dirty="0" smtClean="0">
                <a:solidFill>
                  <a:schemeClr val="tx2"/>
                </a:solidFill>
              </a:rPr>
              <a:t>viz PAV (Pohyb a výživa)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b="1" dirty="0" smtClean="0">
                <a:hlinkClick r:id="rId3"/>
              </a:rPr>
              <a:t>http://pav.rvp.cz/edukacni-program-zakladni-materialy-2</a:t>
            </a:r>
            <a:endParaRPr lang="cs-CZ" altLang="cs-CZ" sz="1800" b="1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390525"/>
            <a:ext cx="8875712" cy="626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Úkol na 8.3.2016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Prostudovat materiály Programu Pohyb a výživa – Pohyb a výživa šest priorit v pohybovém a výživovém režimu žáků na 1. stupni ZŠ (str. 67 - 103)</a:t>
            </a:r>
          </a:p>
          <a:p>
            <a:r>
              <a:rPr lang="cs-CZ" altLang="cs-CZ" b="1" smtClean="0">
                <a:hlinkClick r:id="rId2"/>
              </a:rPr>
              <a:t>http://pav.rvp.cz/edukacni-program-zakladni-materialy-2</a:t>
            </a:r>
            <a:endParaRPr lang="cs-CZ" altLang="cs-CZ" b="1" smtClean="0"/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5364163" y="5373688"/>
            <a:ext cx="3779837" cy="1150937"/>
          </a:xfrm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200" b="1" smtClean="0"/>
              <a:t>DĚKUJI </a:t>
            </a:r>
            <a:r>
              <a:rPr lang="cs-CZ" altLang="cs-CZ" sz="3200" b="1" smtClean="0">
                <a:latin typeface="Arial" panose="020B0604020202020204" pitchFamily="34" charset="0"/>
              </a:rPr>
              <a:t/>
            </a:r>
            <a:br>
              <a:rPr lang="cs-CZ" altLang="cs-CZ" sz="3200" b="1" smtClean="0">
                <a:latin typeface="Arial" panose="020B0604020202020204" pitchFamily="34" charset="0"/>
              </a:rPr>
            </a:br>
            <a:r>
              <a:rPr lang="cs-CZ" altLang="cs-CZ" sz="3200" b="1" smtClean="0"/>
              <a:t>ZA POZORNOST</a:t>
            </a:r>
            <a:br>
              <a:rPr lang="cs-CZ" altLang="cs-CZ" sz="3200" b="1" smtClean="0"/>
            </a:br>
            <a:endParaRPr lang="cs-CZ" altLang="cs-CZ" sz="3200" b="1" smtClean="0"/>
          </a:p>
        </p:txBody>
      </p:sp>
      <p:pic>
        <p:nvPicPr>
          <p:cNvPr id="2048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700213"/>
            <a:ext cx="4608513" cy="460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06500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Výživa člověka</a:t>
            </a:r>
            <a:endParaRPr lang="cs-CZ" altLang="cs-CZ" sz="2000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435975" cy="5300662"/>
          </a:xfrm>
        </p:spPr>
        <p:txBody>
          <a:bodyPr/>
          <a:lstStyle/>
          <a:p>
            <a:pPr eaLnBrk="1" hangingPunct="1"/>
            <a:r>
              <a:rPr lang="cs-CZ" altLang="cs-CZ" sz="2600" b="1" smtClean="0"/>
              <a:t>Rozsah předmětu: </a:t>
            </a:r>
            <a:r>
              <a:rPr lang="cs-CZ" altLang="cs-CZ" sz="2600" smtClean="0"/>
              <a:t>1 př.+ 1 sem.+1 jiné</a:t>
            </a:r>
            <a:r>
              <a:rPr lang="cs-CZ" altLang="cs-CZ" smtClean="0"/>
              <a:t> </a:t>
            </a:r>
            <a:r>
              <a:rPr lang="cs-CZ" altLang="cs-CZ" sz="2000" smtClean="0"/>
              <a:t>(příprava pokrmů ve cvičné kuchyni)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800" smtClean="0"/>
          </a:p>
          <a:p>
            <a:pPr eaLnBrk="1" hangingPunct="1"/>
            <a:r>
              <a:rPr lang="cs-CZ" altLang="cs-CZ" sz="2600" b="1" smtClean="0"/>
              <a:t>Ukončení předmětu:</a:t>
            </a:r>
            <a:r>
              <a:rPr lang="cs-CZ" altLang="cs-CZ" sz="2600" smtClean="0"/>
              <a:t> kolokvium</a:t>
            </a:r>
            <a:r>
              <a:rPr lang="cs-CZ" altLang="cs-CZ" smtClean="0"/>
              <a:t> </a:t>
            </a:r>
            <a:r>
              <a:rPr lang="cs-CZ" altLang="cs-CZ" sz="2000" smtClean="0"/>
              <a:t>(4 kredity)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800" b="1" smtClean="0"/>
          </a:p>
          <a:p>
            <a:pPr eaLnBrk="1" hangingPunct="1"/>
            <a:r>
              <a:rPr lang="cs-CZ" altLang="cs-CZ" sz="2600" b="1" smtClean="0"/>
              <a:t>Požadavky ke kol.: </a:t>
            </a:r>
          </a:p>
          <a:p>
            <a:pPr lvl="2" eaLnBrk="1" hangingPunct="1"/>
            <a:r>
              <a:rPr lang="cs-CZ" altLang="cs-CZ" sz="2400" b="1" smtClean="0"/>
              <a:t>aktivní účast ve výuce - </a:t>
            </a:r>
            <a:r>
              <a:rPr lang="cs-CZ" altLang="cs-CZ" smtClean="0"/>
              <a:t>(max.2 absence na seminářích)</a:t>
            </a:r>
            <a:endParaRPr lang="cs-CZ" altLang="cs-CZ" b="1" smtClean="0"/>
          </a:p>
          <a:p>
            <a:pPr lvl="2" eaLnBrk="1" hangingPunct="1"/>
            <a:r>
              <a:rPr lang="cs-CZ" altLang="cs-CZ" sz="2400" b="1" smtClean="0"/>
              <a:t>písemný test</a:t>
            </a:r>
          </a:p>
          <a:p>
            <a:pPr lvl="2" eaLnBrk="1" hangingPunct="1"/>
            <a:r>
              <a:rPr lang="cs-CZ" altLang="cs-CZ" sz="2400" b="1" smtClean="0"/>
              <a:t>seminární úkoly</a:t>
            </a:r>
          </a:p>
          <a:p>
            <a:pPr lvl="3" eaLnBrk="1" hangingPunct="1"/>
            <a:r>
              <a:rPr lang="cs-CZ" altLang="cs-CZ" smtClean="0"/>
              <a:t> </a:t>
            </a:r>
            <a:r>
              <a:rPr lang="cs-CZ" altLang="cs-CZ" smtClean="0">
                <a:hlinkClick r:id="rId2"/>
              </a:rPr>
              <a:t>www.viscojis.cz/teens/</a:t>
            </a:r>
            <a:r>
              <a:rPr lang="cs-CZ" altLang="cs-CZ" smtClean="0"/>
              <a:t> - Pracovní sešit pro žáky 8. a 9. ročníku ZŠ – Živiny a voda, Výživová doporučení, Výživa a nemoci – </a:t>
            </a:r>
            <a:r>
              <a:rPr lang="cs-CZ" altLang="cs-CZ" i="1" smtClean="0"/>
              <a:t>zpracovat odpovědi na otázky</a:t>
            </a:r>
          </a:p>
          <a:p>
            <a:pPr lvl="3" eaLnBrk="1" hangingPunct="1"/>
            <a:r>
              <a:rPr lang="cs-CZ" altLang="cs-CZ" smtClean="0"/>
              <a:t>Časopis </a:t>
            </a:r>
            <a:r>
              <a:rPr lang="cs-CZ" altLang="cs-CZ" b="1" smtClean="0"/>
              <a:t>Výživa a potraviny –</a:t>
            </a:r>
            <a:r>
              <a:rPr lang="cs-CZ" altLang="cs-CZ" i="1" smtClean="0"/>
              <a:t>zpracování referátu</a:t>
            </a:r>
            <a:endParaRPr lang="cs-CZ" altLang="cs-CZ" b="1" smtClean="0"/>
          </a:p>
          <a:p>
            <a:pPr lvl="3" eaLnBrk="1" hangingPunct="1"/>
            <a:endParaRPr lang="cs-CZ" altLang="cs-CZ" b="1" i="1" smtClean="0"/>
          </a:p>
          <a:p>
            <a:pPr lvl="3" eaLnBrk="1" hangingPunct="1"/>
            <a:endParaRPr lang="cs-CZ" altLang="cs-CZ" i="1" smtClean="0"/>
          </a:p>
          <a:p>
            <a:pPr lvl="4" eaLnBrk="1" hangingPunct="1">
              <a:buFont typeface="Wingdings" panose="05000000000000000000" pitchFamily="2" charset="2"/>
              <a:buNone/>
            </a:pPr>
            <a:endParaRPr lang="cs-CZ" altLang="cs-CZ" sz="20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Doporučená literatura: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893175" cy="5445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>
                <a:hlinkClick r:id="rId2"/>
              </a:rPr>
              <a:t>www.viscojis.cz/teens/</a:t>
            </a:r>
            <a:r>
              <a:rPr lang="cs-CZ" altLang="cs-CZ" sz="2400" b="1" dirty="0" smtClean="0"/>
              <a:t> - </a:t>
            </a:r>
            <a:r>
              <a:rPr lang="cs-CZ" altLang="cs-CZ" sz="2200" dirty="0" smtClean="0">
                <a:solidFill>
                  <a:schemeClr val="tx2"/>
                </a:solidFill>
              </a:rPr>
              <a:t>základní studijní literatura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9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b="1" dirty="0" smtClean="0"/>
              <a:t>POHYB A VÝŽIVA </a:t>
            </a:r>
            <a:r>
              <a:rPr lang="cs-CZ" altLang="cs-CZ" sz="2000" b="1" dirty="0" smtClean="0">
                <a:hlinkClick r:id="rId3"/>
              </a:rPr>
              <a:t>http://pav.rvp.cz/edukacni-program-zakladni-materialy-2</a:t>
            </a:r>
            <a:endParaRPr lang="cs-CZ" altLang="cs-CZ" sz="20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BLATNÁ J. a kol. </a:t>
            </a:r>
            <a:r>
              <a:rPr lang="cs-CZ" altLang="cs-CZ" sz="2000" b="1" dirty="0" smtClean="0"/>
              <a:t>Výživa na začátku 21. století. </a:t>
            </a:r>
            <a:r>
              <a:rPr lang="cs-CZ" altLang="cs-CZ" sz="2000" dirty="0" smtClean="0"/>
              <a:t>Praha : Společnost pro výživu, 2005.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10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MUŽÍK V. (</a:t>
            </a:r>
            <a:r>
              <a:rPr lang="cs-CZ" altLang="cs-CZ" sz="2000" dirty="0" err="1" smtClean="0"/>
              <a:t>ed</a:t>
            </a:r>
            <a:r>
              <a:rPr lang="cs-CZ" altLang="cs-CZ" sz="2000" dirty="0" smtClean="0"/>
              <a:t>.). </a:t>
            </a:r>
            <a:r>
              <a:rPr lang="cs-CZ" altLang="cs-CZ" sz="2000" b="1" i="1" dirty="0" smtClean="0"/>
              <a:t>Výživa a pohyb jako součást výchovy ke zdraví na základní škole. </a:t>
            </a:r>
            <a:r>
              <a:rPr lang="cs-CZ" altLang="cs-CZ" sz="2000" dirty="0" smtClean="0"/>
              <a:t>Brno : </a:t>
            </a:r>
            <a:r>
              <a:rPr lang="cs-CZ" altLang="cs-CZ" sz="2000" dirty="0" err="1" smtClean="0"/>
              <a:t>Paido</a:t>
            </a:r>
            <a:r>
              <a:rPr lang="cs-CZ" altLang="cs-CZ" sz="2000" dirty="0" smtClean="0"/>
              <a:t>, 2007.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1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NEVORAL J. </a:t>
            </a:r>
            <a:r>
              <a:rPr lang="cs-CZ" altLang="cs-CZ" sz="2000" b="1" i="1" dirty="0" smtClean="0"/>
              <a:t>Výživa v dětském věku. </a:t>
            </a:r>
            <a:r>
              <a:rPr lang="cs-CZ" altLang="cs-CZ" sz="2000" dirty="0" smtClean="0"/>
              <a:t>Jinočany : H+H, 2003.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HŘIVNOVÁ M. </a:t>
            </a:r>
            <a:r>
              <a:rPr lang="cs-CZ" altLang="cs-CZ" sz="2000" b="1" i="1" dirty="0" smtClean="0"/>
              <a:t>Základní aspekty výživy.</a:t>
            </a:r>
            <a:r>
              <a:rPr lang="cs-CZ" altLang="cs-CZ" sz="2000" dirty="0" smtClean="0"/>
              <a:t> Olomouc : UP, 2014.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1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hlinkClick r:id="rId4"/>
              </a:rPr>
              <a:t>www.vyzivaspol.cz</a:t>
            </a:r>
            <a:endParaRPr lang="cs-CZ" altLang="cs-CZ" sz="18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hlinkClick r:id="rId5"/>
              </a:rPr>
              <a:t>http://www.efsa.europa.eu/</a:t>
            </a:r>
            <a:endParaRPr lang="cs-CZ" altLang="cs-CZ" sz="18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hlinkClick r:id="rId6"/>
              </a:rPr>
              <a:t>http://www.bezpecnostpotravin.cz/</a:t>
            </a:r>
            <a:endParaRPr lang="cs-CZ" altLang="cs-CZ" sz="18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1800" b="1" dirty="0" smtClean="0">
                <a:hlinkClick r:id="rId7"/>
              </a:rPr>
              <a:t>www.szu.cz/manual-prevence-v-lekarske-praxi</a:t>
            </a:r>
            <a:endParaRPr lang="cs-CZ" altLang="cs-CZ" sz="18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800" b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1800" b="1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b="1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Osnova předmětu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1. Úvod </a:t>
            </a:r>
          </a:p>
          <a:p>
            <a:pPr eaLnBrk="1" hangingPunct="1"/>
            <a:r>
              <a:rPr lang="cs-CZ" altLang="cs-CZ" smtClean="0"/>
              <a:t>2. Živiny a voda</a:t>
            </a:r>
          </a:p>
          <a:p>
            <a:pPr eaLnBrk="1" hangingPunct="1"/>
            <a:r>
              <a:rPr lang="cs-CZ" altLang="cs-CZ" smtClean="0"/>
              <a:t>3. Výživa a nemoci</a:t>
            </a:r>
          </a:p>
          <a:p>
            <a:pPr eaLnBrk="1" hangingPunct="1"/>
            <a:r>
              <a:rPr lang="cs-CZ" altLang="cs-CZ" smtClean="0"/>
              <a:t>4. Bezpečnost potravin</a:t>
            </a:r>
          </a:p>
          <a:p>
            <a:pPr eaLnBrk="1" hangingPunct="1"/>
            <a:r>
              <a:rPr lang="cs-CZ" altLang="cs-CZ" smtClean="0"/>
              <a:t>5. Výživová doporučení</a:t>
            </a:r>
          </a:p>
          <a:p>
            <a:pPr eaLnBrk="1" hangingPunct="1"/>
            <a:r>
              <a:rPr lang="cs-CZ" altLang="cs-CZ" smtClean="0"/>
              <a:t>6. Příprava pokrmů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Co Vaše výživa?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Zajímáte se o výživu?</a:t>
            </a:r>
          </a:p>
          <a:p>
            <a:r>
              <a:rPr lang="cs-CZ" altLang="cs-CZ" smtClean="0"/>
              <a:t>Kde čerpáte informace?</a:t>
            </a:r>
          </a:p>
          <a:p>
            <a:r>
              <a:rPr lang="cs-CZ" altLang="cs-CZ" smtClean="0"/>
              <a:t>Učili jste se ve škole o výživě?</a:t>
            </a:r>
          </a:p>
          <a:p>
            <a:r>
              <a:rPr lang="cs-CZ" altLang="cs-CZ" smtClean="0"/>
              <a:t>Snažíte se, aby Vaše výživa byla správná?</a:t>
            </a:r>
          </a:p>
          <a:p>
            <a:r>
              <a:rPr lang="cs-CZ" altLang="cs-CZ" smtClean="0"/>
              <a:t>Daří se Vám to?</a:t>
            </a:r>
          </a:p>
          <a:p>
            <a:r>
              <a:rPr lang="cs-CZ" altLang="cs-CZ" smtClean="0"/>
              <a:t>Je pro Vás důležité si pochutnat?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Výživa jako vědecký obor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Vědecký obor vznikl na konci 18. století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Ale ! Prvním praktikujícím výživářem byl starověký řecký lékař Hippokrates (460-380 př. Kr)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Ve 20. století se o výživu začaly zajímat státní instituce.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Dnešní problém oboru – názorová různorodost, popularizace oboru na úkor vědeckého poznání…. („výživě přece rozumí každý“)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Jaký zvolit přívlastek?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Racionální výživa</a:t>
            </a:r>
          </a:p>
          <a:p>
            <a:pPr>
              <a:defRPr/>
            </a:pPr>
            <a:r>
              <a:rPr lang="cs-CZ" dirty="0" smtClean="0"/>
              <a:t>Zdravá výživa</a:t>
            </a:r>
          </a:p>
          <a:p>
            <a:pPr>
              <a:defRPr/>
            </a:pPr>
            <a:r>
              <a:rPr lang="cs-CZ" b="1" dirty="0" smtClean="0">
                <a:solidFill>
                  <a:srgbClr val="7030A0"/>
                </a:solidFill>
              </a:rPr>
              <a:t>Správná výživa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 smtClean="0"/>
              <a:t>Výživa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507413" cy="51117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/>
              <a:t>vnější faktor prostředí, uplatňuje se při vzniku, ale i prevenci onemocnění, asi ze 40 %</a:t>
            </a:r>
            <a:r>
              <a:rPr lang="cs-CZ" altLang="cs-CZ" sz="1600" dirty="0" smtClean="0"/>
              <a:t> (Tláskal)</a:t>
            </a:r>
          </a:p>
          <a:p>
            <a:pPr eaLnBrk="1" hangingPunct="1">
              <a:defRPr/>
            </a:pPr>
            <a:r>
              <a:rPr lang="cs-CZ" altLang="cs-CZ" sz="2400" dirty="0" smtClean="0"/>
              <a:t>rizikový faktor i protektivní (ochranný) faktor životního stylu</a:t>
            </a:r>
          </a:p>
          <a:p>
            <a:pPr eaLnBrk="1" hangingPunct="1">
              <a:defRPr/>
            </a:pPr>
            <a:r>
              <a:rPr lang="cs-CZ" altLang="cs-CZ" sz="2400" dirty="0" smtClean="0"/>
              <a:t>nevhodná výživa se významně podílí na vzniku chronických neinfekčních onemocněních  (dříve nazývaných civilizačních nemoci) a na úmrtnosti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9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„</a:t>
            </a:r>
            <a:r>
              <a:rPr lang="cs-CZ" sz="1800" dirty="0" smtClean="0"/>
              <a:t>Šest </a:t>
            </a:r>
            <a:r>
              <a:rPr lang="cs-CZ" sz="1800" dirty="0"/>
              <a:t>ze sedmi hlavních rizikových faktorů úmrtnosti v rozvinutých zemích je spojeno s tím jak jíme, pijeme a jak se pohybujeme.“ </a:t>
            </a:r>
            <a:r>
              <a:rPr lang="cs-CZ" sz="1400" dirty="0" smtClean="0"/>
              <a:t>(</a:t>
            </a:r>
            <a:r>
              <a:rPr lang="cs-CZ" sz="1400" dirty="0" err="1" smtClean="0"/>
              <a:t>Kernová</a:t>
            </a:r>
            <a:r>
              <a:rPr lang="cs-CZ" sz="1400" dirty="0" smtClean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2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solidFill>
                  <a:schemeClr val="tx2"/>
                </a:solidFill>
              </a:rPr>
              <a:t>Poznámka: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dirty="0" smtClean="0"/>
              <a:t>	</a:t>
            </a:r>
            <a:r>
              <a:rPr lang="cs-CZ" altLang="cs-CZ" sz="1600" dirty="0" smtClean="0"/>
              <a:t>Na snížení nemocnosti a úmrtnosti na nemoci srdce  a cév ve vyspělých zemích světa se podílelo zejména ovlivnění výživy a dalších faktorů (kouření, pohyb).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5062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Výživa ve vztahu k chronickým neinfekčním nemocem je typická: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11175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cs-CZ" altLang="cs-CZ" smtClean="0"/>
              <a:t>nadměrným energetickým příjmem, vysokým příjmem nevhodných tuků (nasycených, trans mastných kyselin), oxid. cholesterolu, cukru, soli, alkoholu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altLang="cs-CZ" smtClean="0"/>
              <a:t>nedostatkem nenasycených mastných kyselin, komplexních sacharidů a vlákniny, vitaminů a minerálních látek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cs-CZ" altLang="cs-CZ" smtClean="0">
                <a:solidFill>
                  <a:schemeClr val="bg2"/>
                </a:solidFill>
              </a:rPr>
              <a:t>nadbytek</a:t>
            </a:r>
            <a:r>
              <a:rPr lang="cs-CZ" altLang="cs-CZ" smtClean="0"/>
              <a:t> – slazené nápoje, slané potraviny (konvenience, dochucovadla, pečivo), sladkosti, uzeniny, smažené pokrmy…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cs-CZ" altLang="cs-CZ" smtClean="0">
                <a:solidFill>
                  <a:schemeClr val="bg2"/>
                </a:solidFill>
              </a:rPr>
              <a:t>nedostatek </a:t>
            </a:r>
            <a:r>
              <a:rPr lang="cs-CZ" altLang="cs-CZ" smtClean="0"/>
              <a:t> - ovoce a zelenina, rybí pokrmy, celozrnné potraviny, ořechy a olejnatá semena (kvalitní oleje),…</a:t>
            </a:r>
            <a:endParaRPr lang="cs-CZ" altLang="cs-CZ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</TotalTime>
  <Words>840</Words>
  <Application>Microsoft Office PowerPoint</Application>
  <PresentationFormat>Předvádění na obrazovce (4:3)</PresentationFormat>
  <Paragraphs>127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Garamond</vt:lpstr>
      <vt:lpstr>Verdana</vt:lpstr>
      <vt:lpstr>Wingdings</vt:lpstr>
      <vt:lpstr>Calibri</vt:lpstr>
      <vt:lpstr>Times New Roman</vt:lpstr>
      <vt:lpstr>Linky</vt:lpstr>
      <vt:lpstr>VÝŽIVA ČLOVĚKA</vt:lpstr>
      <vt:lpstr>Výživa člověka</vt:lpstr>
      <vt:lpstr>Doporučená literatura:</vt:lpstr>
      <vt:lpstr>Osnova předmětu</vt:lpstr>
      <vt:lpstr>Co Vaše výživa?</vt:lpstr>
      <vt:lpstr>Výživa jako vědecký obor</vt:lpstr>
      <vt:lpstr>Jaký zvolit přívlastek?</vt:lpstr>
      <vt:lpstr>Výživa</vt:lpstr>
      <vt:lpstr>Výživa ve vztahu k chronickým neinfekčním nemocem je typická:</vt:lpstr>
      <vt:lpstr>Nepříznivý vliv výživy na zdraví </vt:lpstr>
      <vt:lpstr>Nepříznivý vliv výživy na zdraví</vt:lpstr>
      <vt:lpstr>Usměrněním výživy lze přímo ovlivnit:</vt:lpstr>
      <vt:lpstr>Dva extrémy výživy:</vt:lpstr>
      <vt:lpstr>Zásady správné výživy</vt:lpstr>
      <vt:lpstr>Zásady správné výživy (pohybu)</vt:lpstr>
      <vt:lpstr>Prezentace aplikace PowerPoint</vt:lpstr>
      <vt:lpstr>Úkol na 8.3.2016</vt:lpstr>
      <vt:lpstr>DĚKUJI  ZA POZORNOST </vt:lpstr>
    </vt:vector>
  </TitlesOfParts>
  <Company>PedF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</dc:title>
  <dc:creator>Leona Mužíková</dc:creator>
  <cp:lastModifiedBy>Muzikova</cp:lastModifiedBy>
  <cp:revision>46</cp:revision>
  <dcterms:created xsi:type="dcterms:W3CDTF">2008-03-12T14:50:24Z</dcterms:created>
  <dcterms:modified xsi:type="dcterms:W3CDTF">2016-03-08T08:42:53Z</dcterms:modified>
</cp:coreProperties>
</file>