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06" r:id="rId3"/>
    <p:sldId id="307" r:id="rId4"/>
    <p:sldId id="309" r:id="rId5"/>
    <p:sldId id="310" r:id="rId6"/>
    <p:sldId id="311" r:id="rId7"/>
    <p:sldId id="325" r:id="rId8"/>
    <p:sldId id="312" r:id="rId9"/>
    <p:sldId id="315" r:id="rId10"/>
    <p:sldId id="328" r:id="rId11"/>
    <p:sldId id="313" r:id="rId12"/>
    <p:sldId id="314" r:id="rId13"/>
    <p:sldId id="327" r:id="rId14"/>
    <p:sldId id="318" r:id="rId15"/>
    <p:sldId id="317" r:id="rId16"/>
    <p:sldId id="276" r:id="rId17"/>
    <p:sldId id="277" r:id="rId18"/>
    <p:sldId id="278" r:id="rId19"/>
    <p:sldId id="273" r:id="rId20"/>
    <p:sldId id="279" r:id="rId21"/>
    <p:sldId id="280" r:id="rId22"/>
    <p:sldId id="288" r:id="rId23"/>
    <p:sldId id="289" r:id="rId24"/>
    <p:sldId id="331" r:id="rId25"/>
    <p:sldId id="332" r:id="rId26"/>
    <p:sldId id="290" r:id="rId27"/>
    <p:sldId id="329" r:id="rId28"/>
    <p:sldId id="292" r:id="rId29"/>
    <p:sldId id="330" r:id="rId30"/>
    <p:sldId id="294" r:id="rId31"/>
    <p:sldId id="295" r:id="rId32"/>
    <p:sldId id="296" r:id="rId33"/>
    <p:sldId id="297" r:id="rId34"/>
    <p:sldId id="298" r:id="rId35"/>
    <p:sldId id="333" r:id="rId36"/>
    <p:sldId id="319" r:id="rId37"/>
    <p:sldId id="322" r:id="rId38"/>
    <p:sldId id="323" r:id="rId39"/>
    <p:sldId id="324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537F-8E38-4760-9073-02E3318387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73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3BD0-87AB-4F74-9DA5-E3AF4EA765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367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3DD7-D3EE-4A06-B865-650F070B0A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999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D179-FC42-4437-90EE-E1974C0E4A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748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6FAD-91F5-47A4-86E1-A15ECB0F52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09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DA965-4DEB-4A66-A7A8-AB02E47713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913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E0ED-519F-47A2-9026-63186E8CD9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379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D56E-8DBA-4848-B195-E5229B8394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75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F7D5-80FC-48B8-BC0A-256F59F373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562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B721-1A20-4499-A811-679CCC4AFA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685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9A94-8C74-419F-927E-7361128A12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37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DF4C-0AD9-4E59-876C-8968E8E84C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384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E280-E9D4-4D09-BCC7-72C8E41820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821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93944292-F45B-4A85-A143-D44F66B8EE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databaze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mcojim.cz/cs/spotrebitel/videa/" TargetMode="External"/><Relationship Id="rId2" Type="http://schemas.openxmlformats.org/officeDocument/2006/relationships/hyperlink" Target="http://www.viscojis.cz/teen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net.cz/" TargetMode="External"/><Relationship Id="rId2" Type="http://schemas.openxmlformats.org/officeDocument/2006/relationships/hyperlink" Target="http://www.efsa.europa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6000" b="1" smtClean="0"/>
              <a:t>ŽIVINY A VODA</a:t>
            </a:r>
          </a:p>
        </p:txBody>
      </p:sp>
      <p:pic>
        <p:nvPicPr>
          <p:cNvPr id="3075" name="Picture 13" descr="http://www.szs.edu.sk/dpa_99/Vyzi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/>
          <p:cNvPicPr>
            <a:picLocks noChangeAspect="1" noChangeArrowheads="1"/>
          </p:cNvPicPr>
          <p:nvPr>
            <p:ph type="subTitle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644900"/>
            <a:ext cx="2112962" cy="2879725"/>
          </a:xfrm>
          <a:noFill/>
        </p:spPr>
      </p:pic>
      <p:pic>
        <p:nvPicPr>
          <p:cNvPr id="307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644900"/>
            <a:ext cx="5049838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700337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Obr. ukazuje doporučený poměr denní konzumace zdrojů tuků</a:t>
            </a:r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444625"/>
            <a:ext cx="6372225" cy="5426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Cholesterol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je přirozená látka, která se nachází ve všech tkáních živočišného původu, často doprovází tuk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je nezbytný pro normální funkci nervové tkáně, tvorbu žluči a hormonů, vitaminu 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denní potřeba cholesterolu je asi 600 mg, přičemž si tělo 300 - 400 mg vytváří samo v játrech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cholesterol je nerozpustný v krevním séru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vyšší hladina cholesterolu v krvi zvyšuje riziko aterosklerózy a srdečně cévních nemocí (ukládá se do plátů uvnitř cév a postupně cévy zanáší)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denní dávka přijatého cholesterolu by neměla překračovat 300 mg, toto doporučení by měli dodržovat zejména lidé nemocní (kteří trpí zvýšenou hladinou cholesterolu a lipidových látek v krvi)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pro hladinu cholesterolu v krvi je rozhodující příjem některých nasycených MK ve stravě mnohem více než příjem samotného cholesterolu, pozor na oxidovaný cholesterol!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hladinu cholesterolu v krvi je možné snižovat správnou výživou (vitamin C, vláknina, nenasycené mastné kyseliny, rostlinné steroly – panenské rostlinné oleje, fosfolipidy - lecitin) a celkovou životosprávou (fyzická aktivita, přiměřená hmotnost)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výživou můžeme ovlivnit 20% pokles cholesterolu, hladina cholesterolu v krvi je asi z 20 % determinována geneticky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Cholesterol mmol/l a KV riziko</a:t>
            </a:r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29600" cy="2305051"/>
        </p:xfrm>
        <a:graphic>
          <a:graphicData uri="http://schemas.openxmlformats.org/drawingml/2006/table">
            <a:tbl>
              <a:tblPr/>
              <a:tblGrid>
                <a:gridCol w="1270000"/>
                <a:gridCol w="2012950"/>
                <a:gridCol w="2347913"/>
                <a:gridCol w="2598737"/>
              </a:tblGrid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Bez rizika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Mírné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Vysoké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20-29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5,2 – 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30-39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5,7 – 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 </a:t>
                      </a: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6,2 – 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6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LDL cholesterol (low density lipoproteteins) – ukládá nadbytečný cholesterol do stěn cév, doporučená hladina -  pod 3 mmol/l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HDL cholesterol (high density lipoproteins) – odklízí nadbytečný cholesterol do jater, doporučená hladina - nad 1 mmol/l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Poznámka: pro hodnocení celkového cholesterolu je velmi podstatný poměr lipidových látek v krevním séru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Děti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u dětí ideál pod 4,4  (asi 49 % dětí)</a:t>
            </a:r>
            <a:endParaRPr lang="cs-CZ" altLang="cs-CZ" sz="1600" b="1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smtClean="0"/>
              <a:t>rizikový nad 5,0 </a:t>
            </a:r>
            <a:r>
              <a:rPr lang="cs-CZ" altLang="cs-CZ" sz="1600" smtClean="0"/>
              <a:t>(20 % dětí)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Sacharidy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cukry, glycidy, uhlovodany, uhlohydráty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nejdůležitější a nejrychlejší zdroj energie, stavební složka buněk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dělení z hlediska výživy:</a:t>
            </a:r>
            <a:endParaRPr lang="cs-CZ" altLang="cs-CZ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/>
              <a:t>	stravitelné</a:t>
            </a:r>
            <a:r>
              <a:rPr lang="cs-CZ" altLang="cs-CZ" sz="1600" smtClean="0"/>
              <a:t> – zdroj energie, tvorba molekul lidského organismu</a:t>
            </a:r>
            <a:endParaRPr lang="cs-CZ" altLang="cs-CZ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/>
              <a:t>	nestravitelné </a:t>
            </a:r>
            <a:r>
              <a:rPr lang="cs-CZ" altLang="cs-CZ" sz="1600" smtClean="0"/>
              <a:t> - vláknina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sacharidy jako produkt rostlin (vznik při fotosyntéze)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sacharidy živočišného původu – mléčný cukr – laktóza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>
                <a:solidFill>
                  <a:schemeClr val="bg2"/>
                </a:solidFill>
              </a:rPr>
              <a:t>Stravitelné sacharidy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monosacharidy </a:t>
            </a:r>
            <a:r>
              <a:rPr lang="cs-CZ" altLang="cs-CZ" sz="1600" smtClean="0"/>
              <a:t>(jednoduché cukry) – glukóza, galaktóza, fruktóza</a:t>
            </a:r>
            <a:endParaRPr lang="cs-CZ" altLang="cs-CZ" sz="16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oligosacharidy (disacharidy)  - </a:t>
            </a:r>
            <a:r>
              <a:rPr lang="cs-CZ" altLang="cs-CZ" sz="1600" smtClean="0"/>
              <a:t>sacharóza, maltóza, laktóza, sacharidy v luštěninách</a:t>
            </a:r>
            <a:endParaRPr lang="cs-CZ" altLang="cs-CZ" sz="16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polysacharidy –</a:t>
            </a:r>
            <a:r>
              <a:rPr lang="cs-CZ" altLang="cs-CZ" sz="1600" smtClean="0"/>
              <a:t> škroby (obsahují 3000 molekul jednoduchých cukrů), celuloza, pektin, inulin - nemají sladkou chuť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doporučený příjem – 55 - 60 % energetického příjmu člověka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cukr na slazení – disacharid (sacharóza) – v ČR roční spotřeba kolem 35 kg na osobu (2005 – 40 kg , 2012 – 35 kg), doporučení 17 kg, denně bychom neměli sníst více než 60 g cukru, konzumujeme asi 110 g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nadbytek řepného cukru zvyšuje riziko obezity, kazivost zubů, riziko diabetu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Sacharidy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GI – Po požití využitelných sacharidů se zvyšuje hladina krevního cukru (glykémie). Rychlost vzestupu se u různých sacharidů liší a charakterizuje ji tzv. </a:t>
            </a:r>
            <a:r>
              <a:rPr lang="cs-CZ" altLang="cs-CZ" sz="2400" b="1" smtClean="0"/>
              <a:t>GLIKEMICKÝ INDEX</a:t>
            </a:r>
            <a:r>
              <a:rPr lang="cs-CZ" altLang="cs-CZ" sz="2400" smtClean="0"/>
              <a:t>. Nejvyšší GI mají glukóza, sacharóza, med, potraviny s částečně rozštěpeným škrobem (vařená rýže, brambory, bílé pečivo,…). Z hlediska zdravotního je výhodnější, když stoupá glykémie pomaleji, proto bychom měli preferovat potraviny s nízkým GI (těstoviny, luštěniny, tmavé pečivo,…)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Pozn.</a:t>
            </a:r>
            <a:r>
              <a:rPr lang="cs-CZ" altLang="cs-CZ" sz="2000" smtClean="0"/>
              <a:t> Většinou konzumujeme více složek potravy současně (různé potraviny), proto GI má význam u zdravých jedinců jen velmi malý.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Sacharidy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smtClean="0">
                <a:solidFill>
                  <a:schemeClr val="bg2"/>
                </a:solidFill>
              </a:rPr>
              <a:t>Nestravitelné sacharidy - vláknina</a:t>
            </a:r>
            <a:endParaRPr lang="cs-CZ" altLang="cs-CZ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vláknina je souhrnný pojem pro tu část stravy, která se nerozkládá enzymy tenkého střeva, nicméně slouží jako zdroj potravy pro bakterie tlustého střeva, jež ji rozkládají a vzniklými produkty ovlivňují dobrou kondici tlustého střeva – tím vzniká z vlákniny i malé množství energie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 chemického hlediska jde o polysacharidy (celulóza, hemicelulózy, pektiny,…)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rozpustná vláknina – váže vodu a bobtná – příznivý vliv na metabolismus cukrů a tuků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nerozpustná – zrychluje průchod tráveniny střevem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význam vlákniny: </a:t>
            </a:r>
            <a:r>
              <a:rPr lang="cs-CZ" altLang="cs-CZ" sz="1800" smtClean="0"/>
              <a:t>zpomaluje vyprazdňování žaludku, zpomaluje trávení a vstřebávání sacharidů (prevence obezity i  léčba), zvětšuje střevní obsah – urychluje peristaltiku střev (prevence rakoviny), snižuje vstřebávání tuků a hladinu cholesterolu, určité části vlákniny pomáhají střevo zbavovat toxických látek (kartáč)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denní doporučená dávka: </a:t>
            </a:r>
            <a:r>
              <a:rPr lang="cs-CZ" altLang="cs-CZ" sz="1800" smtClean="0"/>
              <a:t>cca </a:t>
            </a:r>
            <a:r>
              <a:rPr lang="cs-CZ" altLang="cs-CZ" sz="1800" b="1" smtClean="0">
                <a:solidFill>
                  <a:schemeClr val="bg2"/>
                </a:solidFill>
              </a:rPr>
              <a:t>30 g</a:t>
            </a:r>
            <a:r>
              <a:rPr lang="cs-CZ" altLang="cs-CZ" sz="1800" smtClean="0"/>
              <a:t> (v ČR 10-20 g), není vhodné příliš překračovat, hrazeno z přirozených zdrojů v běžné stravě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Energie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energii tělu dodávají pouze sacharidy, bílkoviny, tuky</a:t>
            </a:r>
          </a:p>
          <a:p>
            <a:pPr eaLnBrk="1" hangingPunct="1"/>
            <a:r>
              <a:rPr lang="cs-CZ" altLang="cs-CZ" smtClean="0"/>
              <a:t>určující faktory potřeby energie jsou: velikost těla, růst, fyzická aktivita, věk, pohlaví, teplota prostředí, těhotenství a další</a:t>
            </a:r>
          </a:p>
          <a:p>
            <a:pPr eaLnBrk="1" hangingPunct="1"/>
            <a:r>
              <a:rPr lang="cs-CZ" altLang="cs-CZ" smtClean="0"/>
              <a:t>důležitá dlouhodobá rovnováha mezi příjmem a výdejem energii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Příjem energie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při štěpení živin z potravy (oxidace, spalování) se uvolňuje energie (živiny jsou v těle štěpeny za současné přeměny kyslíku na oxid uhličitý a vodu)</a:t>
            </a:r>
          </a:p>
          <a:p>
            <a:pPr eaLnBrk="1" hangingPunct="1"/>
            <a:r>
              <a:rPr lang="cs-CZ" altLang="cs-CZ" smtClean="0"/>
              <a:t>metabolismus sacharidů, tuků a bílkovin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eaLnBrk="1" hangingPunct="1"/>
            <a:r>
              <a:rPr lang="cs-CZ" altLang="cs-CZ" b="1" smtClean="0"/>
              <a:t>energetická hodnota živin</a:t>
            </a: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	</a:t>
            </a:r>
            <a:r>
              <a:rPr lang="cs-CZ" altLang="cs-CZ" sz="2400" smtClean="0"/>
              <a:t>při štěpení</a:t>
            </a:r>
            <a:r>
              <a:rPr lang="cs-CZ" altLang="cs-CZ" sz="2400" b="1" smtClean="0"/>
              <a:t> 1 g sacharidu</a:t>
            </a:r>
            <a:r>
              <a:rPr lang="cs-CZ" altLang="cs-CZ" sz="2400" smtClean="0"/>
              <a:t> získáme </a:t>
            </a:r>
            <a:r>
              <a:rPr lang="cs-CZ" altLang="cs-CZ" sz="2400" b="1" smtClean="0"/>
              <a:t>4 kcal = 17 kJ </a:t>
            </a:r>
            <a:r>
              <a:rPr lang="cs-CZ" altLang="cs-CZ" sz="2400" smtClean="0"/>
              <a:t>při štěpení</a:t>
            </a:r>
            <a:r>
              <a:rPr lang="cs-CZ" altLang="cs-CZ" sz="2400" b="1" smtClean="0"/>
              <a:t> 1 g bílkovin </a:t>
            </a:r>
            <a:r>
              <a:rPr lang="cs-CZ" altLang="cs-CZ" sz="2400" smtClean="0"/>
              <a:t>získáme    </a:t>
            </a:r>
            <a:r>
              <a:rPr lang="cs-CZ" altLang="cs-CZ" sz="2400" b="1" smtClean="0"/>
              <a:t>4 kcal = 17 kJ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smtClean="0"/>
              <a:t>	</a:t>
            </a:r>
            <a:r>
              <a:rPr lang="cs-CZ" altLang="cs-CZ" sz="2400" smtClean="0"/>
              <a:t>při štěpení </a:t>
            </a:r>
            <a:r>
              <a:rPr lang="cs-CZ" altLang="cs-CZ" sz="2400" b="1" smtClean="0"/>
              <a:t>1 g tuku	 </a:t>
            </a:r>
            <a:r>
              <a:rPr lang="cs-CZ" altLang="cs-CZ" sz="2400" smtClean="0"/>
              <a:t>získáme        </a:t>
            </a:r>
            <a:r>
              <a:rPr lang="cs-CZ" altLang="cs-CZ" sz="2400" b="1" smtClean="0">
                <a:solidFill>
                  <a:schemeClr val="bg2"/>
                </a:solidFill>
              </a:rPr>
              <a:t>9 kcal = 38 kJ</a:t>
            </a:r>
            <a:endParaRPr lang="cs-CZ" altLang="cs-CZ" sz="240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smtClean="0"/>
              <a:t>					    (1 g etanolu 7 kcal = 29 kJ)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Energie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/>
              <a:t>Jednotky energie používané ve výživě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Kilokalorie (kcal)</a:t>
            </a:r>
          </a:p>
          <a:p>
            <a:pPr eaLnBrk="1" hangingPunct="1"/>
            <a:r>
              <a:rPr lang="cs-CZ" altLang="cs-CZ" smtClean="0"/>
              <a:t>KiloJoul (kJ)</a:t>
            </a:r>
          </a:p>
          <a:p>
            <a:pPr eaLnBrk="1" hangingPunct="1"/>
            <a:r>
              <a:rPr lang="cs-CZ" altLang="cs-CZ" smtClean="0"/>
              <a:t>MegaJoul (MJ)</a:t>
            </a:r>
            <a:endParaRPr lang="cs-CZ" altLang="cs-CZ" b="1" smtClean="0"/>
          </a:p>
          <a:p>
            <a:pPr eaLnBrk="1" hangingPunct="1"/>
            <a:r>
              <a:rPr lang="cs-CZ" altLang="cs-CZ" b="1" smtClean="0"/>
              <a:t>1 kcal = 4, 1868 kJ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Doporučený poměr živin</a:t>
            </a:r>
            <a:br>
              <a:rPr lang="cs-CZ" altLang="cs-CZ" b="1" smtClean="0"/>
            </a:br>
            <a:r>
              <a:rPr lang="cs-CZ" altLang="cs-CZ" sz="4000" smtClean="0"/>
              <a:t> z hlediska energie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>
            <p:ph idx="1"/>
          </p:nvPr>
        </p:nvGraphicFramePr>
        <p:xfrm>
          <a:off x="879475" y="1628775"/>
          <a:ext cx="7653338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Graf" r:id="rId3" imgW="7324683" imgH="4572000" progId="MSGraph.Chart.8">
                  <p:embed followColorScheme="full"/>
                </p:oleObj>
              </mc:Choice>
              <mc:Fallback>
                <p:oleObj name="Graf" r:id="rId3" imgW="7324683" imgH="45720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1628775"/>
                        <a:ext cx="7653338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SLOŽENÍ LIDSKÉHO TĚLA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lidském těle najdeme přes 40 chemických prvků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Vodík, kyslík, uhlík, dusík – základní stavební prvky biomolekul – molekul tvořících živou hmotu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Dospělí člověk se v průměru skládá: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11 kg bílkovin – 17 % tělesné hmotnosti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9 kg tuku – 13,8 % tělesné hmotnosti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1 kg sacharidů – 1,5 % tělesné hmotnosti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4 kg minerálních látek – 6,1 % tělesné hmotnosti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40 kg vody – 61,6 % tělesné hmotnost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lidském těle neustále probíhají chemické reakce- látková přeměna neboli metabolismus (zdrojem pro látkovou přeměnu je potrava)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Bazální metabolismus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energie bazálního metabolismu – potřebná energie k udržení základních životních funkcí při úplném tělesném i duševním klidu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/>
            <a:r>
              <a:rPr lang="cs-CZ" altLang="cs-CZ" sz="2400" b="1" smtClean="0"/>
              <a:t>výpočet pro dospělé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smtClean="0"/>
              <a:t>	podle Harrise – Benediktových rovnic</a:t>
            </a:r>
          </a:p>
          <a:p>
            <a:pPr eaLnBrk="1" hangingPunct="1"/>
            <a:r>
              <a:rPr lang="cs-CZ" altLang="cs-CZ" sz="2400" b="1" smtClean="0"/>
              <a:t>muži:</a:t>
            </a:r>
            <a:endParaRPr lang="cs-CZ" altLang="cs-CZ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smtClean="0"/>
              <a:t>EBM (kcal/24hod) = 66 + (13,8 x hmotnost v kg) + (5 x výška v cm) – (6,8 x věk)  </a:t>
            </a:r>
            <a:endParaRPr lang="cs-CZ" altLang="cs-CZ" sz="2400" b="1" smtClean="0"/>
          </a:p>
          <a:p>
            <a:pPr eaLnBrk="1" hangingPunct="1"/>
            <a:r>
              <a:rPr lang="cs-CZ" altLang="cs-CZ" sz="2400" b="1" smtClean="0"/>
              <a:t>ženy:</a:t>
            </a:r>
            <a:endParaRPr lang="cs-CZ" altLang="cs-CZ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smtClean="0"/>
              <a:t>EBM (kcal/24hod) = 655 + (9,6 x hmotnost v kg) + (1,85x výška v cm) – (4,7 x věk)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Energetický výdej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pravidelný pohyb</a:t>
            </a:r>
          </a:p>
          <a:p>
            <a:pPr eaLnBrk="1" hangingPunct="1"/>
            <a:r>
              <a:rPr lang="cs-CZ" altLang="cs-CZ" smtClean="0"/>
              <a:t>sedavé aktivity (TV, PC, video, škola, zaměstnání) zvýší energetický výdej maximálně o 30% oproti EBM</a:t>
            </a:r>
          </a:p>
          <a:p>
            <a:pPr lvl="1" eaLnBrk="1" hangingPunct="1"/>
            <a:r>
              <a:rPr lang="cs-CZ" altLang="cs-CZ" smtClean="0"/>
              <a:t>Při sezení u těchto aktivit vydá člověk za hodinu asi 80 kcal, 335kJ/hodinu, což  není o mnoho více než výdej energie při jeho bazálním metabolismu (60 kcal/hodinu, 250kJ/hodinu).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Voda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je nejdůležitější součást výživy, protože zprostředkovává funkce ostatních jejich složek (rozpouštědlo, transportní prostředek, udržuje tělesnou teplotu, vstřebávání, přesun látek z krve do tkání, vylučování odpadních látek ledvinami, metabolismus)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voda má největší podíl na celkové tělesné hmotnosti, celkové množství vody závisí na věku (novorozenec – 75% vody, dospělí – 60% vody, staří – 50% vody)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příjem vody musí být v rovnováze s výdejem vody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příjem vody – nápoje, potrava, malá část metabolismem živin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výdej vody – močí (1500 – 2000 ml denně), dýcháním (400 ml denně), potem (500 ml denně), stolicí (100 ml denně) – celkem 2, 5 l u dospělého člověka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při vyloučení více vody než je příjem – odvodnění – dehydratace (již ztráty </a:t>
            </a:r>
            <a:r>
              <a:rPr lang="cs-CZ" altLang="cs-CZ" sz="2000" smtClean="0">
                <a:solidFill>
                  <a:schemeClr val="bg2"/>
                </a:solidFill>
              </a:rPr>
              <a:t>2 %</a:t>
            </a:r>
            <a:r>
              <a:rPr lang="cs-CZ" altLang="cs-CZ" sz="2000" smtClean="0"/>
              <a:t> tělesné vody – tj. asi 0,8 l vede poklesu výkonu, ztráta </a:t>
            </a:r>
            <a:r>
              <a:rPr lang="cs-CZ" altLang="cs-CZ" sz="2000" smtClean="0">
                <a:solidFill>
                  <a:schemeClr val="bg2"/>
                </a:solidFill>
              </a:rPr>
              <a:t>15 – 30 %</a:t>
            </a:r>
            <a:r>
              <a:rPr lang="cs-CZ" altLang="cs-CZ" sz="2000" smtClean="0"/>
              <a:t> je smrtelná)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Voda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příjem tekutin je řízen pocitem žízně, žízeň je fyziologický stav, který člověku signalizuje větší úbytek vody z organismu, regulátorem pocitu žízně je zahuštění krve (zvýšený osmotický tlak tělesných tekutin)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denní příjem tekutin by měl činit u dospělého člověka asi 1,5 l  ve formě nápojů, děti by měly vypít denně 1 – 1,5 l tekutin (ukazatel dostatečného pitného režimu – barva moči)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solidFill>
                  <a:schemeClr val="bg2"/>
                </a:solidFill>
              </a:rPr>
              <a:t>děti velmi špatně snáší pocit žízně, potřebují více vody k poměru tělesné váhy než dospělí (nedostatek tekutin se u dětí projevuje únavou, malátností, spavostí a bolestmi hlavy)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důležité je doplňování tekutin i v době školního vyučování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důležité je doplňování tekutin i mezi jídly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vhodné nápoje – teplota, množství cukru, přídatné látky (nevhodné pro děti - kofein, chinin, barviva, konzervační látky, umělá sladidla, CO</a:t>
            </a:r>
            <a:r>
              <a:rPr lang="en-US" altLang="cs-CZ" sz="2000" smtClean="0"/>
              <a:t>²</a:t>
            </a:r>
            <a:r>
              <a:rPr lang="cs-CZ" altLang="cs-CZ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6. PITNÝ REŽIM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893175" cy="5300662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Příjem vody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11400"/>
            <a:ext cx="87137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6. PITNÝ REŽIM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76513"/>
            <a:ext cx="8229600" cy="257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Vitaminy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organické sloučeniny, každý má chemický název (pro zjednodušení označujeme velkými písmeny)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vitaminy jsou pro člověka nezbytné esenciální: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regulují stavbu a obnovu buněk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pomáhají regulovat chemické reakce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podporují zdraví, kladně ovlivňují proces stárnutí, pomáhají předcházet nemocem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vitaminy dělíme dle rozpustnosti na </a:t>
            </a:r>
            <a:r>
              <a:rPr lang="cs-CZ" altLang="cs-CZ" sz="1800" b="1" smtClean="0"/>
              <a:t>vitaminy rozpustné v tucích (A, D, E, K)</a:t>
            </a:r>
            <a:r>
              <a:rPr lang="cs-CZ" altLang="cs-CZ" sz="1800" smtClean="0"/>
              <a:t> a </a:t>
            </a:r>
            <a:r>
              <a:rPr lang="cs-CZ" altLang="cs-CZ" sz="1800" b="1" smtClean="0"/>
              <a:t>vitaminy rozpustné ve vodě (C a vit. skupiny B)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vitaminy rozpustné v tucích</a:t>
            </a:r>
            <a:r>
              <a:rPr lang="cs-CZ" altLang="cs-CZ" sz="1800" smtClean="0"/>
              <a:t> se mohou ukládat do zásoby obvykle na několik měsíců (A, D), při nadměrném příjmu (farmakologické preparáty) může dojít k předávkování až poškození zdraví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vitaminy rozpustné ve vodě</a:t>
            </a:r>
            <a:r>
              <a:rPr lang="cs-CZ" altLang="cs-CZ" sz="1800" smtClean="0"/>
              <a:t> se do zásoby neukládají nebo jen ve velmi malém množství a na několik dní, k poškození zdraví při velkém příjmu nedochází (přebytečné jsou vyloučeny močí)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vždy se doporučuje příjem vitaminů (i minerálních látek) potravou, ne suplementací pomocí multivitaminů (léková forma by měla být pouze na nedoporučení lékaře)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Vitaminy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/>
              <a:t>Vitamin A </a:t>
            </a:r>
            <a:r>
              <a:rPr lang="cs-CZ" altLang="cs-CZ" sz="1600" smtClean="0"/>
              <a:t> (retinol)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podporuje růst, zajišťuje normální funkci kůže a sliznice, podporuje tvorbu zrakových barviv a tím zvyšuje schopnost vidění za šera, je protiinfekčním vitaminem, chrání buněčné membrány – snižuje riziko nádorových bujení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zdroj: játra, mléko a mléčné výrobky, ryby, vejce nebo ve formě β-karotenu v mrkvi, v listové zelenině, brokolici a v žlutě nebo červeně zbarvených plodech (meruňky, kukuřice, rajčata, paprika, dýně)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doporučenou denní dávku představuje zhruba 1 větší mrkev, mísa zeleného hrášku, kostka sýru nebo 1,75 l mléka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příznakem nedostatku je suchá a drsná kůže a zhoršené vidění (šeroslepost)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při vysokém příjmu vitaminu A může dojít k otravě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/>
              <a:t>Vitamin D </a:t>
            </a:r>
            <a:r>
              <a:rPr lang="cs-CZ" altLang="cs-CZ" sz="1600" smtClean="0"/>
              <a:t>(kalciferol)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nezbytný pro hospodaření těla s vápníkem, pro správný vývoj kostí a zubů, důležitý pro dobrý stav kůže, imunitu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významným zdrojem vitaminu je sluneční záření (kryje 80% potřeby), rybí tuk, vaječný žloutek, játra, mléko, máslo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nedostatek u dětí způsobuje křivici (rachitis), u dospělých – měknutí kostí (osteomalacie)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solidFill>
                  <a:schemeClr val="bg2"/>
                </a:solidFill>
              </a:rPr>
              <a:t>v ČR v mírném deficitu u většiny populace!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Vitaminy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smtClean="0"/>
              <a:t>Vitamin E</a:t>
            </a:r>
            <a:r>
              <a:rPr lang="cs-CZ" altLang="cs-CZ" sz="2000" smtClean="0"/>
              <a:t> (tokoferol)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má antioxidační vlastnosti (tzn. chrání lidské buňky před účinky volných radikálů, které poškozují membrány buněk a mohou počínat nádorová bujení), pomáhá při odbourávání škodlivých látek z těla, má význam pro látkovou výměnu, příznivě působí na plodnost, zpomaluje stárnutí buněk a tkání, zlepšuje hojení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nejbohatším zdrojem jsou obilné klíčky a naklíčené obilí, olejnatá semena, rostlinné oleje, listová zelenina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 smtClean="0"/>
              <a:t>Vitamin K </a:t>
            </a:r>
            <a:r>
              <a:rPr lang="cs-CZ" altLang="cs-CZ" sz="2000" smtClean="0"/>
              <a:t>(fytochinon)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protikrvácivý – nezbytný pro normální krevní srážlivost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zdrojem je listová zelenina, luštěniny, brambory, játra, vejce, mléko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produkce střevních baktérií kryje asi polovinu potřeby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Vitaminy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smtClean="0"/>
              <a:t>Vitaminy skupiny B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smtClean="0"/>
              <a:t>pomoc při metabolismu bílkovin, sacharidů a tuků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B1 </a:t>
            </a:r>
            <a:r>
              <a:rPr lang="cs-CZ" altLang="cs-CZ" sz="1800" smtClean="0"/>
              <a:t>(thiamin) – je nezbytný pro uvolňování energie ze sacharidů, nutný pro růst a normální činnost nervové soustavy, pomáhá udržovat svalové napětí; jeho zdrojem jsou celozrnné obiloviny, neloupaná rýže, luštěniny, kvasnice, mléčné produkty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B2 </a:t>
            </a:r>
            <a:r>
              <a:rPr lang="cs-CZ" altLang="cs-CZ" sz="1800" smtClean="0"/>
              <a:t>(riboflavin) – důležitý pro normální činnost tělesných buněk, je zapojen do metabolismu bílkovin, mastných kyselin a sacharidů, má význam pro růst a ochranu před infekcí; výskyt je široký – maso, ryby, mléko, vejce, obilniny, luštěniny, kvasnice, zelenina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B6 </a:t>
            </a:r>
            <a:r>
              <a:rPr lang="cs-CZ" altLang="cs-CZ" sz="1800" smtClean="0"/>
              <a:t>(pyridoxin) – důležitý jako součást enzymů a pro metabolismus bílkovin a tuků, nezbytný pro tvorbu hemoglobinu; zdrojem jsou obilné klíčky, celozrnné obiloviny, kvasnice, luštěniny, ryby, maso vejce, mléko, některé druhy zeleniny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PP </a:t>
            </a:r>
            <a:r>
              <a:rPr lang="cs-CZ" altLang="cs-CZ" sz="1800" smtClean="0"/>
              <a:t>(niacin) – nezbytný pro zdravou kůži, sliznici a nervovou činnost, ovlivňuje využití bílkovin, mastných kyselin a sacharidů, důležitý pro růst; zdrojem jsou luštěniny, maso, drůbež, ryby, vnitřnosti, kvasnice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7338"/>
          </a:xfrm>
        </p:spPr>
        <p:txBody>
          <a:bodyPr/>
          <a:lstStyle/>
          <a:p>
            <a:pPr marL="762000" indent="-762000" eaLnBrk="1" hangingPunct="1"/>
            <a:r>
              <a:rPr lang="cs-CZ" altLang="cs-CZ" sz="4800" smtClean="0"/>
              <a:t>Složky potravin důležité pro výživu člověka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Strava se skládá z </a:t>
            </a:r>
            <a:r>
              <a:rPr lang="cs-CZ" altLang="cs-CZ" sz="2400" b="1" dirty="0" err="1" smtClean="0"/>
              <a:t>makroživin</a:t>
            </a:r>
            <a:r>
              <a:rPr lang="cs-CZ" altLang="cs-CZ" sz="2400" dirty="0" smtClean="0"/>
              <a:t> (hlavních, základních živin), </a:t>
            </a:r>
            <a:r>
              <a:rPr lang="cs-CZ" altLang="cs-CZ" sz="2400" b="1" dirty="0" smtClean="0"/>
              <a:t>mikroživin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vody.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Hlavní živiny – </a:t>
            </a:r>
            <a:r>
              <a:rPr lang="cs-CZ" altLang="cs-CZ" sz="2400" b="1" dirty="0" smtClean="0"/>
              <a:t>bílkoviny, tuky, sacharidy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Optimální příjem bílkovin, tuků a sacharidů je dán zhruba jejich hmotnostním poměrem 1 : 1 : 4.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Mikroživiny – </a:t>
            </a:r>
            <a:r>
              <a:rPr lang="cs-CZ" altLang="cs-CZ" sz="2400" b="1" dirty="0" smtClean="0"/>
              <a:t>vitaminy, minerální látky, stopové prvky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Vstřebávání živin – </a:t>
            </a:r>
            <a:r>
              <a:rPr lang="cs-CZ" altLang="cs-CZ" sz="2000" dirty="0" err="1" smtClean="0"/>
              <a:t>naštěpené</a:t>
            </a:r>
            <a:r>
              <a:rPr lang="cs-CZ" altLang="cs-CZ" sz="2000" dirty="0" smtClean="0"/>
              <a:t> živiny jsou transportovány do jater a odtud do krevního oběhu. Pouze tuky (ne všechny) játra obcházejí a po rozštěpení ve střevní sliznici vytváří společně s cholesterolem tzv. </a:t>
            </a:r>
            <a:r>
              <a:rPr lang="cs-CZ" altLang="cs-CZ" sz="2000" b="1" dirty="0" smtClean="0"/>
              <a:t>chylomikrony </a:t>
            </a:r>
            <a:r>
              <a:rPr lang="cs-CZ" altLang="cs-CZ" sz="2000" dirty="0" smtClean="0"/>
              <a:t>a ty jsou transportovány lymfatickou soustavou. V obou případech se živiny dostávají krevním oběhem do buněk.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>
                <a:hlinkClick r:id="rId2"/>
              </a:rPr>
              <a:t>www.nutridatabaze.cz</a:t>
            </a:r>
            <a:endParaRPr lang="cs-CZ" altLang="cs-CZ" sz="20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Vitaminy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bg2"/>
                </a:solidFill>
              </a:rPr>
              <a:t>B12 </a:t>
            </a:r>
            <a:r>
              <a:rPr lang="cs-CZ" altLang="cs-CZ" sz="2000" smtClean="0"/>
              <a:t>(kobalamin) – nezbytný pro tvorbu červených krvinek a pro správnou funkci nervové soustavy, v těle se účastní metabolismu aminokyselin B; </a:t>
            </a:r>
            <a:r>
              <a:rPr lang="cs-CZ" altLang="cs-CZ" sz="2000" smtClean="0">
                <a:solidFill>
                  <a:schemeClr val="bg2"/>
                </a:solidFill>
              </a:rPr>
              <a:t>vyskytuje se pouze v potravinách živočišného původu</a:t>
            </a:r>
            <a:r>
              <a:rPr lang="cs-CZ" altLang="cs-CZ" sz="2000" smtClean="0"/>
              <a:t> (nedostatek při veganské stravě - chudokrevnost)  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kyselina listová </a:t>
            </a:r>
            <a:r>
              <a:rPr lang="cs-CZ" altLang="cs-CZ" sz="2000" smtClean="0"/>
              <a:t>– nezbytná pro tvorbu červených krvinek, důležitá v těhotenství, v potravě se vyskytuje poměrně málo, dobrým zdrojem je tmavá listová zelenina, vnitřnosti, ořechy, vejce, celozrnné obiloviny a luštěniny (aktivitu kyseliny listové snižují látky obsažené v cigaretovém kouři)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biotin </a:t>
            </a:r>
            <a:r>
              <a:rPr lang="cs-CZ" altLang="cs-CZ" sz="2000" smtClean="0"/>
              <a:t>– podílí se na aktivitě enzymů, nezbytný pro normální funkci nervového systému, ovlivňuje metabolismus mastných kyselin a tím také funkci kůže (produkce střevní mikroflórou)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kyselina pantotenová </a:t>
            </a:r>
            <a:r>
              <a:rPr lang="cs-CZ" altLang="cs-CZ" sz="2000" smtClean="0"/>
              <a:t>– umožňuje funkci rozličných enzymů, důležitý pro správnou funkci kůže, nadledvinek, imunitního systému, plodnost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Vitaminy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 smtClean="0"/>
              <a:t>Vitamin C </a:t>
            </a:r>
            <a:r>
              <a:rPr lang="cs-CZ" altLang="cs-CZ" sz="2000" dirty="0" smtClean="0"/>
              <a:t>(kyselina askorbová)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udržuje pružnost cévních stěn, podporuje obranyschopnost organismu, působí proti infekcím a </a:t>
            </a:r>
            <a:r>
              <a:rPr lang="cs-CZ" altLang="cs-CZ" sz="2000" dirty="0" err="1" smtClean="0"/>
              <a:t>únavě,tvorba</a:t>
            </a:r>
            <a:r>
              <a:rPr lang="cs-CZ" altLang="cs-CZ" sz="2000" dirty="0" smtClean="0"/>
              <a:t> kolagenu, zlepšuje hojení ran, působí </a:t>
            </a:r>
            <a:r>
              <a:rPr lang="cs-CZ" altLang="cs-CZ" sz="2000" dirty="0" err="1" smtClean="0"/>
              <a:t>protistresově</a:t>
            </a:r>
            <a:r>
              <a:rPr lang="cs-CZ" altLang="cs-CZ" sz="2000" dirty="0" smtClean="0"/>
              <a:t>, napomáhá krvetvorbě a působí jako neúčinnější antioxidant (má protinádorový účinek)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doporučená denní dávka je pro děti 50 – 90 mg a pro dospělé 75 – 100 mg (neškodí, dodáme-li tělu více, až 500 mg)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příjem </a:t>
            </a:r>
            <a:r>
              <a:rPr lang="cs-CZ" altLang="cs-CZ" sz="2000" dirty="0" smtClean="0"/>
              <a:t>vitaminu </a:t>
            </a:r>
            <a:r>
              <a:rPr lang="cs-CZ" altLang="cs-CZ" sz="2000" dirty="0" smtClean="0"/>
              <a:t>C je obvykle u obyvatel ČR nízký (asi ½ doporučené dávky)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zdrojem je ovoce a zelenina, zejména – paprika, černý rybíz, kiwi, jahody, petrželová nať, křen, citrusové plody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vitamín C je velmi nestabilní a při běžné kuchyňské úpravě jsou jeho ztráty až 60 %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absolutní nedostatek způsobuje nemoc zvanou kurděje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Minerální látky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anorganické látky (nutný příjem potravou)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důležité funkce v organismu – stavební kameny, rovnováha vnitřního prostředí, součást hormonů a enzymů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smtClean="0">
                <a:solidFill>
                  <a:schemeClr val="bg2"/>
                </a:solidFill>
              </a:rPr>
              <a:t>Vápník </a:t>
            </a:r>
            <a:r>
              <a:rPr lang="cs-CZ" altLang="cs-CZ" sz="1800" smtClean="0">
                <a:solidFill>
                  <a:schemeClr val="bg2"/>
                </a:solidFill>
              </a:rPr>
              <a:t>(Ca – kalcium)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nejhojnější minerál v těle (1,0 – 1,3 kg), účastní se stavby kostí a zubů, umožňuje činnost srdečního svalu, je nezbytný při srážení krve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zdrojem vápníku jsou mléko a mléčné výrobky, brukvovitá zelenina (kapusta, brokolice, zelí apod.), mák, sardinky s kostmi </a:t>
            </a:r>
            <a:r>
              <a:rPr lang="cs-CZ" altLang="cs-CZ" sz="1400" smtClean="0"/>
              <a:t>(z jiných rostlinných zdrojů je malá vstřebatelnost)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nedostatek vápníku způsobuje </a:t>
            </a:r>
            <a:r>
              <a:rPr lang="cs-CZ" altLang="cs-CZ" sz="1800" b="1" smtClean="0">
                <a:solidFill>
                  <a:schemeClr val="bg2"/>
                </a:solidFill>
              </a:rPr>
              <a:t>osteoporózu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smtClean="0"/>
              <a:t>Hořčík</a:t>
            </a:r>
            <a:r>
              <a:rPr lang="cs-CZ" altLang="cs-CZ" sz="1800" smtClean="0"/>
              <a:t> (Mg – magnesium)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důležitý pro stavbu kostí, nervosvalovou dráždivost, enzymovou aktivitu a nezbytný pro syntézu bílkovin, tuků, sacharidů a nukleových kyselin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zdrojem jsou zejména zelené části rostlin, obiloviny,luštěniny, semena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Minerální látky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68680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/>
              <a:t>Železo</a:t>
            </a:r>
            <a:r>
              <a:rPr lang="cs-CZ" altLang="cs-CZ" sz="1600" smtClean="0"/>
              <a:t> (Fe)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nezbytné pro tvorbu červených krvinek (nedostatek se projevuje chudokrevností - anémií, ženy mají vyšší potřebu železa než muži)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hlavním zdrojem je maso a vnitřnosti, méně vejce, luštěniny a zelenina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/>
              <a:t>Jód </a:t>
            </a:r>
            <a:r>
              <a:rPr lang="cs-CZ" altLang="cs-CZ" sz="1600" smtClean="0"/>
              <a:t>(I)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životně důležitý pro tvorbu hormonů štítné žlázy, které regulují látkovou přeměnu v těle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hlavním zdrojem jsou mořské ryby a další produkty moře, obohacená kuchyňská sůl jodidem draselným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smtClean="0"/>
              <a:t>Sodík a chlór (kuchyňská sůl)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NaCl má v lidském těle několik důležitých funkcí, ovlivňuje osmotický tlak tělesných tekutin, objem krevní plazmy a mezibuněčných tekutin, udržuje rovnováhu kyselin a zásad, molekuly sodíku jsou nutné k aktivaci některých enzymů a k řízení nervových impulsů, chlór používá organismus ke tvorbě kyseliny chlorovodíkové (HCl) v žaludku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zdrojem je především kuchyňská sůl a to přímo nebo jako sůl obsažená v potravinách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denní potřeba soli je dána její rovnováhou v těle a neměla by překročit 5 gramů (v ČR je denní spotřeba soli 12 -17 g)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solidFill>
                  <a:schemeClr val="bg2"/>
                </a:solidFill>
              </a:rPr>
              <a:t>nadbytek soli způsobuje vysoký krevní tlak, vznik otoků, zvyšuje riziko kardiovaskulárních nemocí, přispívá ke vzniku nádorů žaludku, zatěžuje ledviny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Mikroživiny </a:t>
            </a:r>
            <a:r>
              <a:rPr lang="cs-CZ" altLang="cs-CZ" sz="3200" smtClean="0"/>
              <a:t>-souhrn důležitých informací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bez vitaminů a minerálních látek by tělo nemohlo fungovat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 pestrém jídelníčku je dostatek všech vitaminů a minerálních látek, (pestrý jídelníček by měl vycházet z potravinové pyramidy)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vitaminy a minerální látky by se měly užívat pouze na doporučení lékaře, a to vždy jen ten vitamin/minerální látka, která tělu chybí a jejíž nedostatek se projevil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vitaminy rozpustné v tucích i minerální látky ve formě multivitaminových preparátů mohou působit velmi negativně na zdraví (předávkování)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0070C0"/>
                </a:solidFill>
                <a:hlinkClick r:id="rId2"/>
              </a:rPr>
              <a:t>www.viscojis.cz/teens/</a:t>
            </a:r>
            <a:r>
              <a:rPr lang="cs-CZ" altLang="cs-CZ" dirty="0" smtClean="0"/>
              <a:t> - Pracovní sešit pro žáky 8. a 9. ročníku ZŠ – doporučuji začít zpracovávat 1. část -  Živiny a voda 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dirty="0"/>
              <a:t>ú</a:t>
            </a:r>
            <a:r>
              <a:rPr lang="cs-CZ" dirty="0" smtClean="0"/>
              <a:t>kol pro zájemce – prostudovat stránky -www.vimcojim.cz (zejména E-</a:t>
            </a:r>
            <a:r>
              <a:rPr lang="cs-CZ" dirty="0" err="1" smtClean="0"/>
              <a:t>learning</a:t>
            </a:r>
            <a:r>
              <a:rPr lang="cs-CZ" dirty="0" smtClean="0"/>
              <a:t>, a akademii zdravého životního stylu) - </a:t>
            </a:r>
            <a:r>
              <a:rPr lang="cs-CZ" sz="2400" dirty="0" smtClean="0">
                <a:hlinkClick r:id="rId3"/>
              </a:rPr>
              <a:t>http://www.vimcojim.cz/cs/spotrebitel/videa/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44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Praktické úkoly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748712" cy="5257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sz="2400" smtClean="0"/>
              <a:t>Spotřeba kuchyňské soli 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p"/>
            </a:pPr>
            <a:r>
              <a:rPr lang="cs-CZ" altLang="cs-CZ" sz="1800" smtClean="0"/>
              <a:t>V České republice je průměrná spotřeba soli 12 – 17 g na den a přitom podle doporučení odborníků by neměla překročit </a:t>
            </a:r>
            <a:r>
              <a:rPr lang="cs-CZ" altLang="cs-CZ" sz="1800" b="1" smtClean="0"/>
              <a:t>5 g</a:t>
            </a:r>
            <a:r>
              <a:rPr lang="cs-CZ" altLang="cs-CZ" sz="1800" smtClean="0"/>
              <a:t> denně. Zkuste tedy navážit doporučenou dávku soli.</a:t>
            </a:r>
          </a:p>
          <a:p>
            <a:pPr marL="914400" lvl="1" indent="-457200" eaLnBrk="1" hangingPunct="1"/>
            <a:r>
              <a:rPr lang="cs-CZ" altLang="cs-CZ" sz="1800" smtClean="0"/>
              <a:t>Jak snížit spotřebu soli? </a:t>
            </a:r>
          </a:p>
          <a:p>
            <a:pPr marL="1295400" lvl="2" indent="-381000" eaLnBrk="1" hangingPunct="1"/>
            <a:r>
              <a:rPr lang="cs-CZ" altLang="cs-CZ" sz="1600" smtClean="0"/>
              <a:t>Učte se vychutnávat neslané příchutě jídel (např. neosolené rajče, vajíčko) a učte se místo soli používat jiné ochucovací přísady, jako jsou bylinky, citrón, petrželová nať, cibule atd.</a:t>
            </a:r>
          </a:p>
          <a:p>
            <a:pPr marL="1295400" lvl="2" indent="-381000" eaLnBrk="1" hangingPunct="1"/>
            <a:r>
              <a:rPr lang="cs-CZ" altLang="cs-CZ" sz="1600" smtClean="0"/>
              <a:t>Omezte spotřebu slaných potravin jako jsou uzeniny (i dětská šunka obsahuje 3 % soli, masové konzervy, slané sýry, smažené bramborové lupínky – chipsy, slané arašídy, polévky ze sáčku, ochucovací přísady (kečupy, sojové omáčky).</a:t>
            </a:r>
          </a:p>
          <a:p>
            <a:pPr marL="1295400" lvl="2" indent="-381000" eaLnBrk="1" hangingPunct="1"/>
            <a:r>
              <a:rPr lang="cs-CZ" altLang="cs-CZ" sz="1600" smtClean="0"/>
              <a:t>Používejte více čerstvé a mražené zeleniny než konzervovanou či ochucenou zeleninu, která obsahuje přidanou sůl.</a:t>
            </a:r>
          </a:p>
          <a:p>
            <a:pPr marL="1295400" lvl="2" indent="-381000" eaLnBrk="1" hangingPunct="1"/>
            <a:r>
              <a:rPr lang="cs-CZ" altLang="cs-CZ" sz="1600" smtClean="0"/>
              <a:t>Jídlo na talíři nesolte nebo jen velmi málo. Nikdy nesolte dřív než ochutnáte a ochutnejte dřív než zatřepete solničkou!</a:t>
            </a:r>
          </a:p>
          <a:p>
            <a:pPr marL="1295400" lvl="2" indent="-381000" eaLnBrk="1" hangingPunct="1"/>
            <a:r>
              <a:rPr lang="cs-CZ" altLang="cs-CZ" sz="1600" smtClean="0"/>
              <a:t>Připravujte pokrmy s malým množstvím přidané soli. 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p"/>
            </a:pPr>
            <a:endParaRPr lang="cs-CZ" altLang="cs-CZ" sz="16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Praktické úkoly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b="1" smtClean="0"/>
              <a:t>Spotřeba cukru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p"/>
            </a:pPr>
            <a:r>
              <a:rPr lang="cs-CZ" altLang="cs-CZ" smtClean="0"/>
              <a:t>Denně bychom neměli jíst více než 60 g cukru, konzumujeme asi 110. Zkuste toto množství navážit. Kolik kostek cukru představuje toto množství?  </a:t>
            </a:r>
            <a:r>
              <a:rPr lang="cs-CZ" altLang="cs-CZ" smtClean="0">
                <a:solidFill>
                  <a:schemeClr val="bg2"/>
                </a:solidFill>
              </a:rPr>
              <a:t>(24 kostek pokud použijeme kostky o váze 2,5 g;váha kostek cukru se pohybuje mezi 2 – 4 g)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p"/>
            </a:pPr>
            <a:r>
              <a:rPr lang="cs-CZ" altLang="cs-CZ" smtClean="0"/>
              <a:t>Kolik kostek cukru  obsahuje 1 litr Coca coly?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	</a:t>
            </a:r>
            <a:r>
              <a:rPr lang="cs-CZ" altLang="cs-CZ" smtClean="0">
                <a:solidFill>
                  <a:schemeClr val="bg2"/>
                </a:solidFill>
              </a:rPr>
              <a:t>(1 litr obsahuje 43 kostek cukru, neboli 108 g cukru)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solidFill>
                  <a:schemeClr val="bg2"/>
                </a:solidFill>
              </a:rPr>
              <a:t>	</a:t>
            </a:r>
            <a:r>
              <a:rPr lang="cs-CZ" altLang="cs-CZ" sz="1600" b="1" smtClean="0">
                <a:solidFill>
                  <a:schemeClr val="bg2"/>
                </a:solidFill>
              </a:rPr>
              <a:t>pozn.</a:t>
            </a:r>
            <a:r>
              <a:rPr lang="cs-CZ" altLang="cs-CZ" sz="1600" smtClean="0">
                <a:solidFill>
                  <a:schemeClr val="bg2"/>
                </a:solidFill>
              </a:rPr>
              <a:t> i ostatní slazené limonády a ledové čaje obsahují podobné množství cukru</a:t>
            </a:r>
            <a:endParaRPr lang="cs-CZ" altLang="cs-CZ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 smtClean="0"/>
              <a:t>Teplota a chuť</a:t>
            </a:r>
          </a:p>
          <a:p>
            <a:pPr lvl="1" eaLnBrk="1" hangingPunct="1"/>
            <a:r>
              <a:rPr lang="cs-CZ" altLang="cs-CZ" sz="2000" smtClean="0"/>
              <a:t>Připravte do skleniček roztoky o stejné koncentraci cukru (např. 4 kostky). Jeden roztok ochlaďte na teplotu pod 5 </a:t>
            </a:r>
            <a:r>
              <a:rPr lang="cs-CZ" altLang="cs-CZ" sz="2000" smtClean="0">
                <a:sym typeface="Symbol" panose="05050102010706020507" pitchFamily="18" charset="2"/>
              </a:rPr>
              <a:t></a:t>
            </a:r>
            <a:r>
              <a:rPr lang="cs-CZ" altLang="cs-CZ" sz="2000" smtClean="0"/>
              <a:t>C, druhému ponechte pokojovou teplotu a třetí roztok zahřejte na teplotu horkého nápoje.</a:t>
            </a:r>
          </a:p>
          <a:p>
            <a:pPr lvl="1" eaLnBrk="1" hangingPunct="1"/>
            <a:r>
              <a:rPr lang="cs-CZ" altLang="cs-CZ" sz="2000" smtClean="0">
                <a:solidFill>
                  <a:schemeClr val="bg2"/>
                </a:solidFill>
              </a:rPr>
              <a:t>Počitek sladkého je nejsilnější při ochutnávání cukerného roztoku asi 25 </a:t>
            </a:r>
            <a:r>
              <a:rPr lang="cs-CZ" altLang="cs-CZ" sz="2000" smtClean="0">
                <a:solidFill>
                  <a:schemeClr val="bg2"/>
                </a:solidFill>
                <a:sym typeface="Symbol" panose="05050102010706020507" pitchFamily="18" charset="2"/>
              </a:rPr>
              <a:t></a:t>
            </a:r>
            <a:r>
              <a:rPr lang="cs-CZ" altLang="cs-CZ" sz="2000" smtClean="0">
                <a:solidFill>
                  <a:schemeClr val="bg2"/>
                </a:solidFill>
              </a:rPr>
              <a:t>C teplého. Při silnějším zahřátí je počitek slabší a při silném ochlazení je sotva znatelný. Nápoje by měly být v teplotním rozmezí od 10</a:t>
            </a:r>
            <a:r>
              <a:rPr lang="cs-CZ" altLang="cs-CZ" sz="2000" smtClean="0">
                <a:solidFill>
                  <a:schemeClr val="bg2"/>
                </a:solidFill>
                <a:sym typeface="Symbol" panose="05050102010706020507" pitchFamily="18" charset="2"/>
              </a:rPr>
              <a:t></a:t>
            </a:r>
            <a:r>
              <a:rPr lang="cs-CZ" altLang="cs-CZ" sz="2000" smtClean="0">
                <a:solidFill>
                  <a:schemeClr val="bg2"/>
                </a:solidFill>
              </a:rPr>
              <a:t>C do 45</a:t>
            </a:r>
            <a:r>
              <a:rPr lang="cs-CZ" altLang="cs-CZ" sz="2000" smtClean="0">
                <a:solidFill>
                  <a:schemeClr val="bg2"/>
                </a:solidFill>
                <a:sym typeface="Symbol" panose="05050102010706020507" pitchFamily="18" charset="2"/>
              </a:rPr>
              <a:t></a:t>
            </a:r>
            <a:r>
              <a:rPr lang="cs-CZ" altLang="cs-CZ" sz="2000" smtClean="0">
                <a:solidFill>
                  <a:schemeClr val="bg2"/>
                </a:solidFill>
              </a:rPr>
              <a:t>C. Pokud pijeme nápoje studené (pod 5</a:t>
            </a:r>
            <a:r>
              <a:rPr lang="cs-CZ" altLang="cs-CZ" sz="2000" smtClean="0">
                <a:solidFill>
                  <a:schemeClr val="bg2"/>
                </a:solidFill>
                <a:sym typeface="Symbol" panose="05050102010706020507" pitchFamily="18" charset="2"/>
              </a:rPr>
              <a:t></a:t>
            </a:r>
            <a:r>
              <a:rPr lang="cs-CZ" altLang="cs-CZ" sz="2000" smtClean="0">
                <a:solidFill>
                  <a:schemeClr val="bg2"/>
                </a:solidFill>
              </a:rPr>
              <a:t>C) nepociťujeme jejich příliš sladkou chuť.</a:t>
            </a:r>
          </a:p>
          <a:p>
            <a:pPr lvl="1" eaLnBrk="1" hangingPunct="1"/>
            <a:r>
              <a:rPr lang="cs-CZ" altLang="cs-CZ" sz="1600" smtClean="0">
                <a:solidFill>
                  <a:schemeClr val="bg2"/>
                </a:solidFill>
              </a:rPr>
              <a:t>Pozn. Podobný pokus je možné udělat i s roztokem slaným (velmi horká polévka působí vždy méně slaná)</a:t>
            </a:r>
          </a:p>
        </p:txBody>
      </p:sp>
      <p:sp>
        <p:nvSpPr>
          <p:cNvPr id="39939" name="Rectangle 4"/>
          <p:cNvSpPr>
            <a:spLocks noChangeArrowheads="1"/>
          </p:cNvSpPr>
          <p:nvPr>
            <p:ph type="title"/>
          </p:nvPr>
        </p:nvSpPr>
        <p:spPr>
          <a:xfrm flipH="1">
            <a:off x="457200" y="277813"/>
            <a:ext cx="8229600" cy="1139825"/>
          </a:xfrm>
          <a:noFill/>
        </p:spPr>
        <p:txBody>
          <a:bodyPr/>
          <a:lstStyle/>
          <a:p>
            <a:pPr eaLnBrk="1" hangingPunct="1"/>
            <a:r>
              <a:rPr lang="cs-CZ" altLang="cs-CZ" smtClean="0"/>
              <a:t>Praktické úkoly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Praktické úkoly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Vápník – hustota kostní tkáně</a:t>
            </a:r>
          </a:p>
          <a:p>
            <a:pPr lvl="1" eaLnBrk="1" hangingPunct="1"/>
            <a:r>
              <a:rPr lang="cs-CZ" altLang="cs-CZ" sz="1400" b="1" smtClean="0"/>
              <a:t>Hustota kostní tkáně v mládí má značný vliv na křehkost kostí v pozdějším věku. Jestliže nemá naše tělo v období od narození do cca 24. roku života dostatek vápníku, kostní tkáň se nevyvine v potřebné hustotě. Proto je velmi důležité, aby děti a dospívající mládež měly každodenní příjem vápníku 1000 – 1200 mg.</a:t>
            </a:r>
          </a:p>
          <a:p>
            <a:pPr lvl="1" eaLnBrk="1" hangingPunct="1"/>
            <a:r>
              <a:rPr lang="cs-CZ" altLang="cs-CZ" sz="1400" b="1" smtClean="0"/>
              <a:t>Pro sledování příjmu vápníku můžete použít obrázek, úkol omezte na sledování příjmu mléka a mléčných výrobků, jako nejdůležitějšího a nejlépe pro tělo využitelného zdroje vápníku. Denně by měli přijmout 3 jednotkové porce ze skupiny mléka a mléčných výrobků. Za jednu porci považujte: 1 sklenici mléka (250 ml), 1 větší kelímek jogurtu (200 ml), 40 g tvarohu, 55 g sýra atd.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51847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Bílkoviny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6880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nepostradatelná živina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funkce: </a:t>
            </a:r>
            <a:r>
              <a:rPr lang="cs-CZ" altLang="cs-CZ" sz="2000" smtClean="0"/>
              <a:t>výstavba nových buněk a tkání, obnova starých, stavební kameny protilátek, hormonů a enzymů, součást většiny tělesných tekutin, jediný zdroj dusíku, také zdroj energie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bílkoviny jsou tvořeny </a:t>
            </a:r>
            <a:r>
              <a:rPr lang="cs-CZ" altLang="cs-CZ" sz="2000" b="1" smtClean="0"/>
              <a:t>aminokyselinami</a:t>
            </a:r>
            <a:r>
              <a:rPr lang="cs-CZ" altLang="cs-CZ" sz="2000" smtClean="0"/>
              <a:t> – celkem 22 (spojených do dlouhých trojrozměrných řetězců)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hodnota bílkovin ve výživě je dána sestavou aminokyselin – </a:t>
            </a:r>
            <a:r>
              <a:rPr lang="cs-CZ" altLang="cs-CZ" sz="2000" b="1" smtClean="0"/>
              <a:t>10 aminokyselin pro děti a 8 pro dospělé je nezbytných = esenciálních = nepostradatelných </a:t>
            </a:r>
            <a:r>
              <a:rPr lang="cs-CZ" altLang="cs-CZ" sz="2000" smtClean="0"/>
              <a:t>– tyto aminokyseliny nedokáže lidský organismus v rámci látkové přeměny připravit (isoleucin, leucin, lysin, methionin, fenylalanin, treonin, tryptofan, valin, pro děti navíc arginin a histidin)</a:t>
            </a: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bílkoviny s vysokou biologickou hodnotou </a:t>
            </a:r>
            <a:r>
              <a:rPr lang="cs-CZ" altLang="cs-CZ" sz="2000" smtClean="0"/>
              <a:t> mají všechny nezbytné aminokyseliny, jsou velmi kvalitní (zdroj: mléko, sýry, vejce, maso, ryby)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doporučený příjem: </a:t>
            </a:r>
            <a:r>
              <a:rPr lang="cs-CZ" altLang="cs-CZ" sz="2000" smtClean="0"/>
              <a:t>dospělí – 0,8g/kg/den, školní děti – 1g/kg/den (né více jak 2g/kg/den)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u dětí součást každého jídla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Bílkoviny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Zdroje bílkovin: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smtClean="0"/>
              <a:t>živočišné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smtClean="0"/>
              <a:t>rostlinné</a:t>
            </a:r>
            <a:r>
              <a:rPr lang="cs-CZ" altLang="cs-CZ" sz="1800" smtClean="0"/>
              <a:t> – luštěniny včetně sóji, méně obiloviny, zcela minimálně z okopanin (brambor)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Optimální poměr živočišných a rostlinných bílkovin v naší stravě by měl být přibližně 1 : 1.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Z výživového hlediska dělíme bílkoviny na: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smtClean="0"/>
              <a:t>Plnohodnotné </a:t>
            </a:r>
            <a:r>
              <a:rPr lang="cs-CZ" altLang="cs-CZ" sz="1800" smtClean="0"/>
              <a:t>– např. mléčné a vaječné bílkoviny, obsahují všechny esenciální aminokyseliny v množství potřebném pro výživu člověka (referenční bílkovina je vaječný bílek – 100% obsah esenciálních aminokyselin)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smtClean="0"/>
              <a:t>Téměř plnohodnotné</a:t>
            </a:r>
            <a:r>
              <a:rPr lang="cs-CZ" altLang="cs-CZ" sz="1800" smtClean="0"/>
              <a:t> – např. svalová bílkovina, některé esenciální aminokyseliny jsou mírně nedostatkové</a:t>
            </a:r>
            <a:endParaRPr lang="cs-CZ" altLang="cs-CZ" sz="1800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smtClean="0"/>
              <a:t>Neplnohodnotné </a:t>
            </a:r>
            <a:r>
              <a:rPr lang="cs-CZ" altLang="cs-CZ" sz="1800" smtClean="0"/>
              <a:t>– např. rostlinné bílkoviny, ve kterých jsou některé esenciální aminokyseliny nedostatkové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smtClean="0"/>
              <a:t>Pozn. v případě rostlinné stravy je nezbytné zdroje bílkovin v průběhu dne vhodně kombinovat, tím se mohou chybějící esenciální aminokyseliny z celkové stravy vzájemně doplnit (např. luštěniny je vhodné kombinovat s obilovinami)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Tuky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686800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význam: </a:t>
            </a:r>
            <a:r>
              <a:rPr lang="cs-CZ" altLang="cs-CZ" sz="1800" smtClean="0"/>
              <a:t>největší zdroj energie, nezbytné pro funkci buněčných membrán,specificky vyživují mozek, působí v zánětlivých procesech, v krvi ovlivňují hladinu cholesterolu, tvorbu kůže, produkci hormonů, přenašeči a rozpouštědla vitaminů, dlouhotrvající sytivost,usnadňují žvýkání, polykání, zásoba energie, tepelný izolátor,mechanická ochrana orgánů</a:t>
            </a:r>
            <a:r>
              <a:rPr lang="cs-CZ" altLang="cs-CZ" sz="1800" smtClean="0">
                <a:solidFill>
                  <a:schemeClr val="bg2"/>
                </a:solidFill>
              </a:rPr>
              <a:t> – neprávem zatracované, nepostradatelné pro vývoj a růst dětí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základní stavební jednotkou  jsou mastné kyseliny (nasycené MK – mají pouze jednoduché vazby mezi atomy uhlíku, nenasycené MK – kyseliny s 1 nebo více dvojitými vazbami)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nasycené MK</a:t>
            </a:r>
            <a:r>
              <a:rPr lang="cs-CZ" altLang="cs-CZ" sz="1800" smtClean="0"/>
              <a:t> – tělo si je dokáže vyrobit samo, zdroj energie, pevné skupenství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nenasycené MK</a:t>
            </a:r>
            <a:r>
              <a:rPr lang="cs-CZ" altLang="cs-CZ" sz="1800" smtClean="0"/>
              <a:t> (esenciální) – nenahraditelné,</a:t>
            </a:r>
            <a:r>
              <a:rPr lang="cs-CZ" altLang="cs-CZ" sz="1800" b="1" smtClean="0"/>
              <a:t>mononenasycené a polynenasycené -</a:t>
            </a:r>
            <a:r>
              <a:rPr lang="cs-CZ" altLang="cs-CZ" sz="1800" smtClean="0"/>
              <a:t> kyselina olejová, linolová (</a:t>
            </a:r>
            <a:r>
              <a:rPr lang="el-GR" altLang="cs-CZ" sz="1800" smtClean="0"/>
              <a:t>ω</a:t>
            </a:r>
            <a:r>
              <a:rPr lang="cs-CZ" altLang="cs-CZ" sz="1800" smtClean="0"/>
              <a:t>-6), linoleová (z řady n-3,</a:t>
            </a:r>
            <a:r>
              <a:rPr lang="el-GR" altLang="cs-CZ" sz="1800" smtClean="0"/>
              <a:t>ω</a:t>
            </a:r>
            <a:r>
              <a:rPr lang="cs-CZ" altLang="cs-CZ" sz="1800" smtClean="0"/>
              <a:t>-3)– kapalné skupenství  - organismus z nich vytváří kyseliny důležité pro správnou funkci šedé mozkové kůry, zrakového ústrojí, nervového systému, pohlavních žláz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nedostatek nenasycených MK – porucha biochemických pochodů, smáčivosti cév, krevní srážlivosti, zánětlivé pochody – zdroj rostlinné oleje a mořské ryby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Nenasycené mastné kyseliny a jejich specifické funkce</a:t>
            </a:r>
            <a:r>
              <a:rPr lang="cs-CZ" altLang="cs-CZ" sz="3200" smtClean="0"/>
              <a:t> </a:t>
            </a:r>
            <a:r>
              <a:rPr lang="cs-CZ" altLang="cs-CZ" sz="2800" smtClean="0"/>
              <a:t>(dle schválených zdravotních tvrzeních EFSA)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Mononenasycené i polynenasycené mastné kyseliny přispívají k udržení normální hladiny cholesterolu v krvi -  významné zdroje ořechy, olejnatá semena a oleje z nich, ryby</a:t>
            </a:r>
          </a:p>
          <a:p>
            <a:pPr eaLnBrk="1" hangingPunct="1"/>
            <a:r>
              <a:rPr lang="cs-CZ" altLang="cs-CZ" sz="2400" smtClean="0"/>
              <a:t>Polynenasycené omega 3 mastné kyseliny (z ryb) přispívají k normální činnosti srdce, k udržení normální činnosti mozku a stavu zraku – významný zdroj ryby</a:t>
            </a:r>
          </a:p>
          <a:p>
            <a:pPr lvl="1" eaLnBrk="1" hangingPunct="1"/>
            <a:r>
              <a:rPr lang="cs-CZ" altLang="cs-CZ" sz="2000" smtClean="0"/>
              <a:t>Pozn. EFSA – Evropský úřad pro bezpečnost potravin (</a:t>
            </a:r>
            <a:r>
              <a:rPr lang="cs-CZ" altLang="cs-CZ" sz="2000" smtClean="0">
                <a:hlinkClick r:id="rId2"/>
              </a:rPr>
              <a:t>www.efsa.europa.eu</a:t>
            </a:r>
            <a:r>
              <a:rPr lang="cs-CZ" altLang="cs-CZ" sz="2000" smtClean="0"/>
              <a:t>, </a:t>
            </a:r>
            <a:r>
              <a:rPr lang="cs-CZ" altLang="cs-CZ" sz="2000" smtClean="0">
                <a:hlinkClick r:id="rId3"/>
              </a:rPr>
              <a:t>www.foodnet.cz</a:t>
            </a:r>
            <a:r>
              <a:rPr lang="cs-CZ" altLang="cs-CZ" sz="2000" smtClean="0"/>
              <a:t>), tvrzení se kterými se můžeme setkat na obalech potravin</a:t>
            </a:r>
          </a:p>
          <a:p>
            <a:pPr eaLnBrk="1" hangingPunct="1"/>
            <a:endParaRPr lang="cs-CZ" altLang="cs-CZ" sz="2400" i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Tuky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688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trans tuky</a:t>
            </a:r>
            <a:r>
              <a:rPr lang="cs-CZ" altLang="cs-CZ" sz="1600" smtClean="0"/>
              <a:t> (trans nenasycené mastné kyseliny - TFA) – zdravotně  velmi nepříznivé ! vyskytují se přirozeně v malé míře v mléce a v zásobním tuku přežvýkavců a především ve ztužených tucích a potravinách z něj (cukrářské výrobky)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smtClean="0"/>
              <a:t>pozn. trans MK vznikají ve větším množství při hydrogenaci (ztužování olejů pomocí vodíku) a v menší míře při tepelné úpravě za vysokých teplot (smažení)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nejcennější živočišný tuk – obsažený v rybím mase – nejbohatší zdroj některých nenasycených mastných kyselin – ochrana proti srdečnímu infarktu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rostlinné oleje – velká převaha nenasycených MK, neobsahují cholesterol, (lecitin – ochrana proti ukládání cholesterolu)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poměrné zastoupení tuků by nemělo překročit 30 % celkové energetické dávky (poměr nasycených : nenasyceným – 1:2)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/>
              <a:t>	(př. z doporučených 9200 kJ by to bylo 2760 kJ z tuku, což je asi 75 g tuku), 60 - 80g tuku denně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v ČR tuk zastoupen v celkové energetické dávce 36 – 40 %, ¾  tuky živočišné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denně bychom měli sníst 1 lžíci rostlinného oleje a 35 g rybího masa denně  neboli 2 -3 rybí pokrmy týdně (tj. 13 kg na rok)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nadbytek tuku způsobuje obezitu, napomáhá zvyšování hladiny cholesterolu, má vliv na arterosklerózu, souvisí se zhoubnými nádory tlustého střeva a konečníku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2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Tuky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Účinky nasycených MK se v lidském těle liší podle délky uhlíkového řetězce: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NasMK s krátkým a středním C-řetězcem – přecházejí portální krví přímo do jater, kde se metabolizují a nemají tudíž vliv na obsah cholesterolu a na intenzitu srážení LDL v krevní plazmě – zejména mléčný tuk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NasMK s dlouhým řetězcem – negativní vliv (zvýšená hladinacholesterolu a tuku v krvi), příjem omezovat – především živočišné tuky, kokosový tuk (mražené krémy, zmrzliny), ztužené tuky, pokrmové tuky, fritovací oleje (oplatky, náplně, polevy, listové těsto, sušenky)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Pozn. kys. stearová – kakaový tuk, působí neutrálně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Fosfolipidy (lecitin)</a:t>
            </a:r>
            <a:r>
              <a:rPr lang="cs-CZ" altLang="cs-CZ" sz="2000" smtClean="0"/>
              <a:t> – tuky s obsahem dalších složek, jsou důležité pro životně důležité funkce, složka buněčných membrán, působí preventivně proti nemocem, zpomalují stárnutí. Zdroj – mozek, vaječný žloutek, panenské oleje (sojový), v menší míře podmáslí (E 322)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Pozn. </a:t>
            </a:r>
            <a:r>
              <a:rPr lang="cs-CZ" altLang="cs-CZ" sz="1800" b="1" smtClean="0"/>
              <a:t>Co si namazat na chléb?</a:t>
            </a:r>
            <a:r>
              <a:rPr lang="cs-CZ" altLang="cs-CZ" sz="1800" smtClean="0"/>
              <a:t> Upřednostňovat kvalitní rostlinné roztíratelné tuky (Rama, Flóra, Perla) s nízkým obsahem TFA (pod 1% z tuku), méně často pomazánkové máslo a máslo, zřídka tavené sýry a sádlo.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nky">
  <a:themeElements>
    <a:clrScheme name="Linky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2222</Words>
  <Application>Microsoft Office PowerPoint</Application>
  <PresentationFormat>Předvádění na obrazovce (4:3)</PresentationFormat>
  <Paragraphs>298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</vt:lpstr>
      <vt:lpstr>Garamond</vt:lpstr>
      <vt:lpstr>Verdana</vt:lpstr>
      <vt:lpstr>Wingdings</vt:lpstr>
      <vt:lpstr>Calibri</vt:lpstr>
      <vt:lpstr>Times New Roman</vt:lpstr>
      <vt:lpstr>Symbol</vt:lpstr>
      <vt:lpstr>Linky</vt:lpstr>
      <vt:lpstr>Graf aplikace Microsoft Graph</vt:lpstr>
      <vt:lpstr>ŽIVINY A VODA</vt:lpstr>
      <vt:lpstr>SLOŽENÍ LIDSKÉHO TĚLA</vt:lpstr>
      <vt:lpstr>Složky potravin důležité pro výživu člověka</vt:lpstr>
      <vt:lpstr>Bílkoviny</vt:lpstr>
      <vt:lpstr>Bílkoviny</vt:lpstr>
      <vt:lpstr>Tuky</vt:lpstr>
      <vt:lpstr>Nenasycené mastné kyseliny a jejich specifické funkce (dle schválených zdravotních tvrzeních EFSA)</vt:lpstr>
      <vt:lpstr>Tuky</vt:lpstr>
      <vt:lpstr>Tuky</vt:lpstr>
      <vt:lpstr>Obr. ukazuje doporučený poměr denní konzumace zdrojů tuků</vt:lpstr>
      <vt:lpstr>Cholesterol</vt:lpstr>
      <vt:lpstr>Cholesterol mmol/l a KV riziko</vt:lpstr>
      <vt:lpstr>Sacharidy</vt:lpstr>
      <vt:lpstr>Sacharidy </vt:lpstr>
      <vt:lpstr>Sacharidy</vt:lpstr>
      <vt:lpstr>Energie</vt:lpstr>
      <vt:lpstr>Příjem energie</vt:lpstr>
      <vt:lpstr>Energie</vt:lpstr>
      <vt:lpstr>Doporučený poměr živin  z hlediska energie</vt:lpstr>
      <vt:lpstr>Bazální metabolismus</vt:lpstr>
      <vt:lpstr>Energetický výdej</vt:lpstr>
      <vt:lpstr>Voda</vt:lpstr>
      <vt:lpstr>Voda</vt:lpstr>
      <vt:lpstr>6. PITNÝ REŽIM</vt:lpstr>
      <vt:lpstr>6. PITNÝ REŽIM</vt:lpstr>
      <vt:lpstr>Vitaminy</vt:lpstr>
      <vt:lpstr>Vitaminy</vt:lpstr>
      <vt:lpstr>Vitaminy</vt:lpstr>
      <vt:lpstr>Vitaminy</vt:lpstr>
      <vt:lpstr>Vitaminy</vt:lpstr>
      <vt:lpstr>Vitaminy</vt:lpstr>
      <vt:lpstr>Minerální látky</vt:lpstr>
      <vt:lpstr>Minerální látky</vt:lpstr>
      <vt:lpstr>Mikroživiny -souhrn důležitých informací</vt:lpstr>
      <vt:lpstr>Úkoly ke studiu</vt:lpstr>
      <vt:lpstr>Praktické úkoly</vt:lpstr>
      <vt:lpstr>Praktické úkoly</vt:lpstr>
      <vt:lpstr>Praktické úkoly</vt:lpstr>
      <vt:lpstr>Praktické úkoly</vt:lpstr>
    </vt:vector>
  </TitlesOfParts>
  <Company>PedF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</dc:title>
  <dc:creator>Leona Mužíková</dc:creator>
  <cp:lastModifiedBy>Muzikova</cp:lastModifiedBy>
  <cp:revision>54</cp:revision>
  <dcterms:created xsi:type="dcterms:W3CDTF">2008-03-12T14:50:24Z</dcterms:created>
  <dcterms:modified xsi:type="dcterms:W3CDTF">2016-03-29T13:33:53Z</dcterms:modified>
</cp:coreProperties>
</file>