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4" r:id="rId11"/>
    <p:sldId id="265" r:id="rId12"/>
    <p:sldId id="266" r:id="rId13"/>
    <p:sldId id="267" r:id="rId14"/>
    <p:sldId id="271" r:id="rId15"/>
    <p:sldId id="268" r:id="rId16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cs-CZ" altLang="cs-CZ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cs-CZ" altLang="cs-CZ" sz="2400">
                <a:latin typeface="Times New Roman" panose="02020603050405020304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cs-CZ" altLang="cs-CZ" sz="2400">
                <a:latin typeface="Times New Roman" panose="02020603050405020304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cs-CZ" altLang="cs-CZ" sz="2400">
                <a:latin typeface="Times New Roman" panose="02020603050405020304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cs-CZ" altLang="cs-CZ" sz="2400">
                <a:latin typeface="Times New Roman" panose="02020603050405020304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cs-CZ" altLang="cs-CZ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7C671F-4D90-4D3D-9372-257415C3508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4350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25D92-FBF2-47ED-9F4B-50039A2884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626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A7063-1253-463B-9816-2943A00258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9273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692EF-BEB7-4C6C-A4AC-F0F4E5A85F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3380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C47FF-81BC-4D10-B836-835D0A47F6B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1483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15FC1-3CC5-4B50-B481-26A0D01E72A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2621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ABC3E-2BE4-4D69-B1B9-CEF168E77E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6955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F97CD-CE1B-4372-985E-37D42A15E2E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6796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8E2A0-D741-411E-BE53-B7C989336E8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219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826E2-12FE-41A2-93C9-7855B086C8D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862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1BAE8-D160-406E-B36F-6A5A410C79A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5928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cs-CZ" altLang="cs-CZ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cs-CZ" altLang="cs-CZ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cs-CZ" altLang="cs-CZ" sz="2400">
                <a:latin typeface="Times New Roman" panose="02020603050405020304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cs-CZ" altLang="cs-CZ" sz="2400">
                <a:latin typeface="Times New Roman" panose="02020603050405020304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cs-CZ" altLang="cs-CZ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D19897DA-AFCC-4424-A487-0F30F6A4C2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odnet.cz/" TargetMode="External"/><Relationship Id="rId2" Type="http://schemas.openxmlformats.org/officeDocument/2006/relationships/hyperlink" Target="http://www.bezpecnostpotravin.cz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ona.idnes.cz/vim-co-jim-ecka-v-potravinach-dgs-/zdravi.aspx?c=A131007_140511_zdravi_pet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://www.szu.cz/uploads/5keys_czech.pdf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92150"/>
            <a:ext cx="7772400" cy="1800225"/>
          </a:xfrm>
        </p:spPr>
        <p:txBody>
          <a:bodyPr/>
          <a:lstStyle/>
          <a:p>
            <a:pPr algn="ctr" eaLnBrk="1" hangingPunct="1"/>
            <a:r>
              <a:rPr lang="cs-CZ" altLang="cs-CZ" sz="4800" smtClean="0"/>
              <a:t>Bezpečné zacházení </a:t>
            </a:r>
            <a:br>
              <a:rPr lang="cs-CZ" altLang="cs-CZ" sz="4800" smtClean="0"/>
            </a:br>
            <a:r>
              <a:rPr lang="cs-CZ" altLang="cs-CZ" sz="4800" smtClean="0"/>
              <a:t>s potravinami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2924175"/>
            <a:ext cx="6400800" cy="230505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cs-CZ" altLang="cs-CZ" sz="2800" b="1" smtClean="0">
                <a:solidFill>
                  <a:schemeClr val="hlink"/>
                </a:solidFill>
                <a:hlinkClick r:id="rId2"/>
              </a:rPr>
              <a:t>www.bezpecnostpotravin.cz</a:t>
            </a:r>
            <a:endParaRPr lang="cs-CZ" altLang="cs-CZ" sz="2800" b="1" smtClean="0">
              <a:solidFill>
                <a:schemeClr val="hlink"/>
              </a:solidFill>
            </a:endParaRPr>
          </a:p>
          <a:p>
            <a:pPr algn="l" eaLnBrk="1" hangingPunct="1">
              <a:lnSpc>
                <a:spcPct val="80000"/>
              </a:lnSpc>
            </a:pPr>
            <a:r>
              <a:rPr lang="cs-CZ" altLang="cs-CZ" sz="2800" b="1" smtClean="0">
                <a:solidFill>
                  <a:schemeClr val="hlink"/>
                </a:solidFill>
                <a:hlinkClick r:id="rId3"/>
              </a:rPr>
              <a:t>www.foodnet.cz</a:t>
            </a:r>
            <a:endParaRPr lang="cs-CZ" altLang="cs-CZ" sz="2800" b="1" smtClean="0">
              <a:solidFill>
                <a:schemeClr val="hlink"/>
              </a:solidFill>
            </a:endParaRPr>
          </a:p>
          <a:p>
            <a:pPr algn="l" eaLnBrk="1" hangingPunct="1">
              <a:lnSpc>
                <a:spcPct val="80000"/>
              </a:lnSpc>
            </a:pPr>
            <a:endParaRPr lang="cs-CZ" altLang="cs-CZ" sz="2800" b="1" smtClean="0">
              <a:solidFill>
                <a:schemeClr val="hlink"/>
              </a:solidFill>
            </a:endParaRPr>
          </a:p>
        </p:txBody>
      </p:sp>
      <p:pic>
        <p:nvPicPr>
          <p:cNvPr id="3076" name="Picture 5" descr="Logo_ICBP_barva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5445125"/>
            <a:ext cx="20002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2" descr="susenk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941888"/>
            <a:ext cx="2592387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13"/>
          <p:cNvSpPr>
            <a:spLocks noChangeArrowheads="1"/>
          </p:cNvSpPr>
          <p:nvPr/>
        </p:nvSpPr>
        <p:spPr bwMode="auto">
          <a:xfrm>
            <a:off x="395288" y="4532313"/>
            <a:ext cx="3529012" cy="54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200"/>
              <a:t>Polské sušenky mohou obsahovat jed, potvrzena distribuce v ČR  (21.1.2013)</a:t>
            </a:r>
          </a:p>
          <a:p>
            <a:endParaRPr lang="cs-CZ" altLang="cs-CZ" sz="1200"/>
          </a:p>
        </p:txBody>
      </p:sp>
      <p:sp>
        <p:nvSpPr>
          <p:cNvPr id="3079" name="Rectangle 14"/>
          <p:cNvSpPr>
            <a:spLocks noChangeArrowheads="1"/>
          </p:cNvSpPr>
          <p:nvPr/>
        </p:nvSpPr>
        <p:spPr bwMode="auto">
          <a:xfrm rot="9085610" flipV="1">
            <a:off x="2859088" y="4530725"/>
            <a:ext cx="62849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RASFF -  Rapid Alert Systém for Feed and Food</a:t>
            </a:r>
          </a:p>
          <a:p>
            <a:r>
              <a:rPr lang="cs-CZ" altLang="cs-CZ" sz="1600"/>
              <a:t> - </a:t>
            </a:r>
            <a:r>
              <a:rPr lang="cs-CZ" altLang="cs-CZ" sz="1400"/>
              <a:t>Systém rychlého varování pro potraviny a krmiva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Otravy z jídla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Mikrobiální otravy</a:t>
            </a:r>
            <a:r>
              <a:rPr lang="cs-CZ" altLang="cs-CZ" sz="2400" smtClean="0"/>
              <a:t> - intoxikace bakteriálního původu, plísně a mykotoxiny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Otravy houbami a jedovatými rostlinami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Toxické látky v potravinách</a:t>
            </a:r>
            <a:r>
              <a:rPr lang="cs-CZ" altLang="cs-CZ" sz="2400" smtClean="0"/>
              <a:t> </a:t>
            </a:r>
            <a:endParaRPr lang="cs-CZ" altLang="cs-CZ" sz="2400" b="1" smtClean="0"/>
          </a:p>
          <a:p>
            <a:pPr lvl="1" eaLnBrk="1" hangingPunct="1">
              <a:lnSpc>
                <a:spcPct val="80000"/>
              </a:lnSpc>
            </a:pPr>
            <a:r>
              <a:rPr lang="cs-CZ" altLang="cs-CZ" sz="2300" b="1" smtClean="0"/>
              <a:t>přírodní </a:t>
            </a:r>
            <a:r>
              <a:rPr lang="cs-CZ" altLang="cs-CZ" sz="1800" smtClean="0"/>
              <a:t>(v malém množství zdraví prospěšné)</a:t>
            </a:r>
            <a:r>
              <a:rPr lang="cs-CZ" altLang="cs-CZ" sz="2300" smtClean="0"/>
              <a:t> – alkaloidy - solanin, tomatin, alkaloidy kávy, čaje, kakaa, (kofein, theobromin, theofillin), alkaloloidy pepře, papriky, chininové alkaloidy; saponiny, lekniny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300" b="1" smtClean="0"/>
              <a:t>kontaminanty</a:t>
            </a:r>
            <a:r>
              <a:rPr lang="cs-CZ" altLang="cs-CZ" sz="2300" smtClean="0"/>
              <a:t> – toxické kovy (olovo, kadmium, rtuť), dusitany, polycyklické aromatické uhlovodíky (PAU), polychlorované bifenyly (PCB), pesticidy, ftaláty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smtClean="0"/>
              <a:t>Toxické látky se mohou dostat do potravin jako kontaminanty v zemědělské prvovýrobě (znečištění prostředí, rezidua pesticidů), během skladování, výroby, kuchyňské úpravy. Nezpůsobují akutní ani zpravidla chronické intoxikace, protože jejich koncentrace v potravinách jsou malé. Jejich negativní působení je na metabolické úrovni, ovlivňují funkci imunity, endokrinní rovnováhu, mohou mít genotoxické účinky atd. Ochrana na úrovni státu – funkční systém zajištění bezpečnosti potravin; ochrana osobní – pestrost, dostatek čerstvé zeleniny (množství ochranných látek).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Mikrobiální otravy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Botulismus </a:t>
            </a:r>
            <a:r>
              <a:rPr lang="cs-CZ" altLang="cs-CZ" sz="2400" smtClean="0"/>
              <a:t>– nebezpečná otrava způsobená botulotoxinem (nejúčinnější bakteriální jed, nervovým jedem, klobásovým jedem), </a:t>
            </a:r>
            <a:r>
              <a:rPr lang="cs-CZ" altLang="cs-CZ" sz="2400" i="1" smtClean="0"/>
              <a:t>Clostridium botulinum –</a:t>
            </a:r>
            <a:r>
              <a:rPr lang="cs-CZ" altLang="cs-CZ" sz="2400" smtClean="0"/>
              <a:t> trávicí trakt savců, ryb, běžně v půdě (na zelenině), zárodky baktérií neničí ani dlouhodobý var, v anaerobním prostředí vytváří jed, nebezpečné konzervované potraviny, zejména vyráběné doma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>
                <a:solidFill>
                  <a:schemeClr val="folHlink"/>
                </a:solidFill>
              </a:rPr>
              <a:t>Nikdy nejezte konzervy s vypouklým víčkem!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Plísně a mykotoxiny – </a:t>
            </a:r>
            <a:r>
              <a:rPr lang="cs-CZ" altLang="cs-CZ" sz="2400" smtClean="0"/>
              <a:t>plísně rozkládají živiny v potravinách – kažení potravin, některé navíc produkují  - mykotoxiny- plísňové jedy (např. aflatoxin), každou zaplísněnou potravinu je nutné vyhodit celou!</a:t>
            </a:r>
            <a:endParaRPr lang="cs-CZ" altLang="cs-CZ" sz="2400" b="1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Prevence otrav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Nejezte konzervy s vypouklým víčkem, domácí konzervy před konzumací 15 min. povařte, vždy pečlivě očistěte suroviny ke konzervování.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Nikdy nekonzumujte neznámé, zapařené, plesnivé či staré houby. Nekonzumujte neznámé rostliny.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Nekupujte potraviny s prošlou zárukou, s poškozeným obalem či viditelně staré nebo špatně skladované.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Nikdy nekonzumujte plesnivé potraviny ani je nedávejte domácím zvířatům (okamžitě zlikvidujte).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Potraviny skladujte dle doporučeni.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Volte vhodné tepelné úpravy pokrmů (omezte opékání v přímém ohni, grilování masa, smažení, nikdy nejezte spálené pokrmy).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Abychom omezili příjem toxických látek z potravy na minimum je nutné dbát na pestrost a vyváženost ve stravě, volit kvalitní potraviny z bezpečných zdrojů.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Co najdeme na obalu?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1438"/>
            <a:ext cx="8785225" cy="55165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Název</a:t>
            </a:r>
            <a:r>
              <a:rPr lang="cs-CZ" altLang="cs-CZ" sz="1800" smtClean="0"/>
              <a:t> potraviny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Kdo</a:t>
            </a:r>
            <a:r>
              <a:rPr lang="cs-CZ" altLang="cs-CZ" sz="1800" smtClean="0"/>
              <a:t> potravinu </a:t>
            </a:r>
            <a:r>
              <a:rPr lang="cs-CZ" altLang="cs-CZ" sz="1800" b="1" smtClean="0"/>
              <a:t>vyrobil či dovezl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Místo původu </a:t>
            </a:r>
            <a:r>
              <a:rPr lang="cs-CZ" altLang="cs-CZ" sz="1800" smtClean="0"/>
              <a:t>potraviny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Množství</a:t>
            </a:r>
            <a:r>
              <a:rPr lang="cs-CZ" altLang="cs-CZ" sz="1800" smtClean="0"/>
              <a:t> výrobku (objem či hmotnost či počet kusů)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Datum minimální trvanlivosti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b="1" i="1" smtClean="0">
                <a:solidFill>
                  <a:schemeClr val="hlink"/>
                </a:solidFill>
              </a:rPr>
              <a:t>minimální trvanlivost do…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Datum použitelnosti</a:t>
            </a:r>
            <a:r>
              <a:rPr lang="cs-CZ" altLang="cs-CZ" sz="1800" b="1" smtClean="0">
                <a:solidFill>
                  <a:schemeClr val="hlink"/>
                </a:solidFill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Na potravinách, které jsou z mikrobiologického hlediska náchylné ke kažení, </a:t>
            </a:r>
            <a:r>
              <a:rPr lang="cs-CZ" altLang="cs-CZ" sz="1600" b="1" i="1" smtClean="0">
                <a:solidFill>
                  <a:schemeClr val="hlink"/>
                </a:solidFill>
              </a:rPr>
              <a:t>spotřebujte do…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Po uplynutí tohoto data nesmí být výrobek prodáván ani nabízen zdarma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Údaj o způsobu skladování</a:t>
            </a:r>
            <a:r>
              <a:rPr lang="cs-CZ" altLang="cs-CZ" sz="18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Údaj o způsobu použití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Složení potravin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Složky jsou řazeny sestupně dle množství.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Údaj o účelu</a:t>
            </a:r>
            <a:r>
              <a:rPr lang="cs-CZ" altLang="cs-CZ" sz="1800" smtClean="0"/>
              <a:t> </a:t>
            </a:r>
            <a:r>
              <a:rPr lang="cs-CZ" altLang="cs-CZ" sz="1600" smtClean="0"/>
              <a:t>(např. určeno pro zvláštní výživu)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Údaj o alergenech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>
                <a:solidFill>
                  <a:schemeClr val="hlink"/>
                </a:solidFill>
              </a:rPr>
              <a:t>Pozn. Dobrovolné údaje na potravinách nesmí uvádět spotřebitele v omyl !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smtClean="0">
                <a:solidFill>
                  <a:schemeClr val="hlink"/>
                </a:solidFill>
              </a:rPr>
              <a:t>(např. údaje o zdravotní prospěšnosti, která nebyla vědecky prokázána)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hlinkClick r:id="rId2"/>
              </a:rPr>
              <a:t>http://ona.idnes.cz/vim-co-jim-ecka-v-potravinach-dgs-/zdravi.aspx?c=A131007_140511_zdravi_pet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http://www.vimcojim.cz/cs/spotrebitel/videa/Jak-nakupovat__s593x8610.html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Praktické úkoly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1438"/>
            <a:ext cx="9144000" cy="55165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Pokus - pohlcovací schopnost živočišného uhlí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400" smtClean="0"/>
              <a:t>	</a:t>
            </a:r>
            <a:r>
              <a:rPr lang="cs-CZ" altLang="cs-CZ" sz="1600" b="1" smtClean="0"/>
              <a:t>Jako první pomoc při průjmových onemocnění se podává živočišné uhlí (Carbosorb). Živočišné uhlí má schopnost pohlcovat plyny a toxické látky ze zažívacího ústrojí. (Užívá se i při otravách nebo náhodném požití barviček, pastelek, plastelíny apod. dětmi.)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4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400" b="1" smtClean="0"/>
              <a:t>	Princip pokusu: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400" smtClean="0"/>
              <a:t>	Živočišné uhlí má schopnost na sebe adsorbovat molekuly manganistanu draselného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400" b="1" smtClean="0"/>
              <a:t>	Pomůcky:</a:t>
            </a:r>
            <a:r>
              <a:rPr lang="cs-CZ" altLang="cs-CZ" sz="14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400" smtClean="0"/>
              <a:t>	Tablety živočišného uhlí, manganistan draselný – KMnO4 (hypermangan), zkumavky, nálevky, filtrační papír, lžička, nůžky, třecí miska.</a:t>
            </a:r>
            <a:endParaRPr lang="cs-CZ" altLang="cs-CZ" sz="1400" u="sng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400" smtClean="0"/>
              <a:t>	</a:t>
            </a:r>
            <a:r>
              <a:rPr lang="cs-CZ" altLang="cs-CZ" sz="1400" b="1" smtClean="0"/>
              <a:t>Postup: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400" smtClean="0"/>
              <a:t>	Do zkumavky číslo 1 nalijte asi 10ml tmavě fialového roztoku manganistanu draselného a přidejte lžičku rozdrceného živočišného uhlí, důkladně protřepte a zfiltrujte. Do zkumavky číslo 2 dejte asi 10 ml roztoku manganistanu draselného a zfiltrujte.</a:t>
            </a:r>
            <a:endParaRPr lang="cs-CZ" altLang="cs-CZ" sz="1400" u="sng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400" b="1" smtClean="0"/>
              <a:t>	Závěr: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400" smtClean="0"/>
              <a:t>	Filtrát z 1. zkumavky bude čirý, protože živočišné uhlí na sebe navázalo částečky manganistanu draselného. Ve vodném roztoku tak vznikla suspenze, jejíž částečky neprojdou filtračním papírem. Filtrát z 2. zkumavky zůstane zbarven, protože molekuly manganistanu draselného jsou menší než póry ve filtračním papíru.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400" smtClean="0"/>
              <a:t>	</a:t>
            </a:r>
            <a:r>
              <a:rPr lang="cs-CZ" altLang="cs-CZ" sz="1400" b="1" smtClean="0"/>
              <a:t>Poznámka: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400" b="1" smtClean="0"/>
              <a:t>	</a:t>
            </a:r>
            <a:r>
              <a:rPr lang="cs-CZ" altLang="cs-CZ" sz="1400" smtClean="0"/>
              <a:t>Manganistan draselný můžete nahradit roztokem běžných dětských barviček, rozpuštěných pastelek apod. Můžete tím lépe simulovat reálnou situaci ze života.</a:t>
            </a:r>
            <a:endParaRPr lang="cs-CZ" altLang="cs-CZ" sz="1400" b="1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Alimentární onemocnění</a:t>
            </a:r>
            <a:br>
              <a:rPr lang="cs-CZ" altLang="cs-CZ" smtClean="0"/>
            </a:br>
            <a:r>
              <a:rPr lang="cs-CZ" altLang="cs-CZ" sz="2800" smtClean="0"/>
              <a:t>(onemocnění z potravin a vody)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rozdělujeme: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b="1" smtClean="0"/>
              <a:t>Infekce - alimentární nákazy</a:t>
            </a:r>
            <a:r>
              <a:rPr lang="cs-CZ" altLang="cs-CZ" smtClean="0"/>
              <a:t> – skupina onemocnění, která postihují především zažívací trakt člověka, projevují se průjmy, zvracením, horečkou,…příčinou jsou patogenní mikroorganismy přijaté spolu s potravou nebo vodou (viry, baktérie, paraziti)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b="1" smtClean="0"/>
              <a:t>Otravy </a:t>
            </a:r>
            <a:r>
              <a:rPr lang="cs-CZ" altLang="cs-CZ" smtClean="0"/>
              <a:t>– je chorobný stav, který je vyvolaný přítomností nějakého jedu, nejčastěji se jedná o bakteriální toxiny produkovány přímo v potravině nebo v zažívacím traktu člověka po zkonzumování kontaminované potraviny</a:t>
            </a:r>
            <a:endParaRPr lang="cs-CZ" altLang="cs-CZ" b="1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b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Alimentární nákazy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721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průběh a závažnost onemocnění ovlivňuje druh a množství mikrobů a také individuální reakce našeho organismu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>
                <a:solidFill>
                  <a:schemeClr val="hlink"/>
                </a:solidFill>
              </a:rPr>
              <a:t>Přenos mikrobů: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smtClean="0"/>
              <a:t>primární </a:t>
            </a:r>
            <a:r>
              <a:rPr lang="cs-CZ" altLang="cs-CZ" sz="2400" smtClean="0"/>
              <a:t>– k nákaze dochází požitím potraviny pocházející přímo z nemocného zvířete (maso, vejce)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smtClean="0"/>
              <a:t>sekundární (druhotné)</a:t>
            </a:r>
            <a:r>
              <a:rPr lang="cs-CZ" altLang="cs-CZ" sz="2400" smtClean="0"/>
              <a:t> – nákaza vzniká požitím původně nezávadné potraviny, která byla kontaminována až během jejího zpracování, skladování a distribuce (nejčastěji vzniká křížením čistého a nečistého provozu – kontaminovaná prkénka, nádobí, ruce)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Mezi rizikové potraviny patří: maso, drůbež, vejce, nepasterované mléko a mléčné výrobky, ryby a plody moře (rybí saláty, ústřice, sushi, krevety, zmrzliny, cukrářské výrobky, studená kuchyně).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Nejčastějšími nákazami z jídla v ČR – kampylobakterióza a salmonelóza (ročně onemocní až 30 000 osob).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Alimentární nákazy - bakteriální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Salmonelóza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původcem nákazy jsou různé typy baktérie rodu </a:t>
            </a:r>
            <a:r>
              <a:rPr lang="cs-CZ" altLang="cs-CZ" sz="2000" i="1" smtClean="0"/>
              <a:t>Salmonella,</a:t>
            </a:r>
            <a:r>
              <a:rPr lang="cs-CZ" altLang="cs-CZ" sz="2000" smtClean="0"/>
              <a:t> vyskytují se ve střevním traktu zvířat (domácích i divokých)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celosvětově velmi rozšířené akutní průjmové infekční onemocnění (především letní měsíce), nebezpečné pro děti, seniory a osoby s oslabeným organismem – ztráta tekutin při průjmu může ohrozit na životě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onemocnění se projevuje průjmy, horečkou nad 39 </a:t>
            </a:r>
            <a:r>
              <a:rPr lang="en-US" altLang="cs-CZ" sz="2000" smtClean="0">
                <a:cs typeface="Arial" panose="020B0604020202020204" pitchFamily="34" charset="0"/>
              </a:rPr>
              <a:t>°</a:t>
            </a:r>
            <a:r>
              <a:rPr lang="cs-CZ" altLang="cs-CZ" sz="2000" smtClean="0">
                <a:cs typeface="Arial" panose="020B0604020202020204" pitchFamily="34" charset="0"/>
              </a:rPr>
              <a:t>C, bolestmi břicha, křečemi, zvracením; za 6 hod až 3 dny</a:t>
            </a:r>
            <a:endParaRPr lang="cs-CZ" altLang="cs-CZ" sz="2000" smtClean="0"/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nakazit se můžeme požitím kontaminovaných potravin, tedy požitím nedostatečně tepelně upravených pokrmů z nakažených zvířat (drůbeží maso, vejce) nebo ze sekundárně kontaminovaných potravin (výjimečně od  nemocného člověka – orálně-fekální cestou)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Salmonelám se dobře daří při pokojové teplotě, ničí je teplota nad 70 </a:t>
            </a:r>
            <a:r>
              <a:rPr lang="en-US" altLang="cs-CZ" sz="2000" smtClean="0">
                <a:cs typeface="Arial" panose="020B0604020202020204" pitchFamily="34" charset="0"/>
              </a:rPr>
              <a:t>°</a:t>
            </a:r>
            <a:r>
              <a:rPr lang="cs-CZ" altLang="cs-CZ" sz="2000" smtClean="0">
                <a:cs typeface="Arial" panose="020B0604020202020204" pitchFamily="34" charset="0"/>
              </a:rPr>
              <a:t>C a běžné desinfekční prostředky (kyselé prostředí).</a:t>
            </a:r>
            <a:endParaRPr lang="en-US" altLang="cs-CZ" sz="2000" smtClean="0"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endParaRPr lang="cs-CZ" altLang="cs-CZ" sz="20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Alimentární nákazy - bakteriální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1438"/>
            <a:ext cx="8553450" cy="53228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Kampylobakterióza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nejčastější onemocnění z jídla u nás, původcem nákazy je baktérie </a:t>
            </a:r>
            <a:r>
              <a:rPr lang="cs-CZ" altLang="cs-CZ" sz="2000" i="1" smtClean="0"/>
              <a:t>Campylobacter jejuni</a:t>
            </a:r>
            <a:endParaRPr lang="cs-CZ" altLang="cs-CZ" sz="2000" smtClean="0"/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nejvýznamnějším zdrojem nákazy je drůbež (domácí i divoká) – kuřata a krůty (více než polovina poražené drůbeže je nakažena touto baktérií), onemocnět můžeme po požití infikovaného masa, které nebylo dostatečně tepelně ošetřené, mikrob přežívá i ve zmrazené drůbeži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nakažené může být, mléko, </a:t>
            </a:r>
            <a:r>
              <a:rPr lang="cs-CZ" altLang="cs-CZ" sz="2100" smtClean="0"/>
              <a:t>maso</a:t>
            </a:r>
            <a:r>
              <a:rPr lang="cs-CZ" altLang="cs-CZ" sz="2000" smtClean="0"/>
              <a:t> jiných zvířat, k přenosu může dojít nepasterizovaným mlékem, vodou, ledem nebo kontaktem s živými zvířaty, od  nemocného člověka – orálně-fekální cestou, opět křížová kontaminace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projevuje se – horečkou, nevolností, zvracením, bolesti břicha, silně zapáchající průjmy (několik dní); nemoc propukne za 3 - 5 dní po nákaze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množí se při pokojové teplotě, ničí ji var (teplota nad 70 </a:t>
            </a:r>
            <a:r>
              <a:rPr lang="en-US" altLang="cs-CZ" sz="2000" smtClean="0">
                <a:cs typeface="Arial" panose="020B0604020202020204" pitchFamily="34" charset="0"/>
              </a:rPr>
              <a:t>°</a:t>
            </a:r>
            <a:r>
              <a:rPr lang="cs-CZ" altLang="cs-CZ" sz="2000" smtClean="0">
                <a:cs typeface="Arial" panose="020B0604020202020204" pitchFamily="34" charset="0"/>
              </a:rPr>
              <a:t>C 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500" smtClean="0"/>
              <a:t>Další:</a:t>
            </a:r>
            <a:r>
              <a:rPr lang="cs-CZ" altLang="cs-CZ" sz="2500" b="1" smtClean="0"/>
              <a:t> </a:t>
            </a:r>
            <a:r>
              <a:rPr lang="cs-CZ" altLang="cs-CZ" sz="2400" b="1" smtClean="0"/>
              <a:t>břišní tyf, paratyf, bacilární úplavice, akutní průjmová onemocnění bakteriálního původu, cholera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smtClean="0"/>
          </a:p>
          <a:p>
            <a:pPr lvl="1" eaLnBrk="1" hangingPunct="1">
              <a:lnSpc>
                <a:spcPct val="80000"/>
              </a:lnSpc>
            </a:pPr>
            <a:endParaRPr lang="cs-CZ" altLang="cs-CZ" sz="2000" smtClean="0"/>
          </a:p>
          <a:p>
            <a:pPr lvl="1" eaLnBrk="1" hangingPunct="1">
              <a:lnSpc>
                <a:spcPct val="80000"/>
              </a:lnSpc>
            </a:pPr>
            <a:endParaRPr lang="cs-CZ" altLang="cs-CZ" sz="2000" i="1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Alimentární nákazy - parazitální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893175" cy="50688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Toxoplasmóza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nemocnění, které způsobuje jednobuněčný střevní parazit </a:t>
            </a:r>
            <a:r>
              <a:rPr lang="cs-CZ" altLang="cs-CZ" sz="2000" i="1" smtClean="0"/>
              <a:t>Toxoplasma gondii, </a:t>
            </a:r>
            <a:r>
              <a:rPr lang="cs-CZ" altLang="cs-CZ" sz="2000" smtClean="0"/>
              <a:t>potřebuje hostitelské organismy – teplokrevné živočichy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rozmnožuje se ve střevech kočkovitých šelem (nakažlivé oocysty vycházejí trusem) – nebezpečné výkaly od koček!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nejčastější nákaza ze syrového nebo nedostatečně upraveného masa, dále pak z vody nebo potravin kontaminovaných trusem nakažené kočky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ničí teplota nad 70 </a:t>
            </a:r>
            <a:r>
              <a:rPr lang="en-US" altLang="cs-CZ" sz="2000" smtClean="0">
                <a:cs typeface="Arial" panose="020B0604020202020204" pitchFamily="34" charset="0"/>
              </a:rPr>
              <a:t>°</a:t>
            </a:r>
            <a:r>
              <a:rPr lang="cs-CZ" altLang="cs-CZ" sz="2000" smtClean="0">
                <a:cs typeface="Arial" panose="020B0604020202020204" pitchFamily="34" charset="0"/>
              </a:rPr>
              <a:t>C, </a:t>
            </a:r>
            <a:r>
              <a:rPr lang="cs-CZ" altLang="cs-CZ" sz="2000" smtClean="0"/>
              <a:t>pod - 20 </a:t>
            </a:r>
            <a:r>
              <a:rPr lang="en-US" altLang="cs-CZ" sz="2000" smtClean="0">
                <a:cs typeface="Arial" panose="020B0604020202020204" pitchFamily="34" charset="0"/>
              </a:rPr>
              <a:t>°</a:t>
            </a:r>
            <a:r>
              <a:rPr lang="cs-CZ" altLang="cs-CZ" sz="2000" smtClean="0">
                <a:cs typeface="Arial" panose="020B0604020202020204" pitchFamily="34" charset="0"/>
              </a:rPr>
              <a:t>C (po dobu nejméně 24 hod.)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>
                <a:cs typeface="Arial" panose="020B0604020202020204" pitchFamily="34" charset="0"/>
              </a:rPr>
              <a:t>nemoc se projevuje chřipkovými příznaky, zduřelé mízní uzliny (propukne do 10 dnů), často latentní forma infekce, nebezpečí pro těhotné!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Další parazité člověka: </a:t>
            </a:r>
            <a:r>
              <a:rPr lang="cs-CZ" altLang="cs-CZ" sz="2000" b="1" smtClean="0"/>
              <a:t>svalovec</a:t>
            </a:r>
            <a:r>
              <a:rPr lang="cs-CZ" altLang="cs-CZ" sz="2000" smtClean="0"/>
              <a:t>,</a:t>
            </a:r>
            <a:r>
              <a:rPr lang="cs-CZ" altLang="cs-CZ" sz="2000" b="1" smtClean="0"/>
              <a:t> tasemnice</a:t>
            </a:r>
            <a:r>
              <a:rPr lang="cs-CZ" altLang="cs-CZ" sz="2000" smtClean="0"/>
              <a:t>,</a:t>
            </a:r>
            <a:r>
              <a:rPr lang="cs-CZ" altLang="cs-CZ" sz="2000" b="1" smtClean="0"/>
              <a:t> škrkavka </a:t>
            </a:r>
            <a:r>
              <a:rPr lang="cs-CZ" altLang="cs-CZ" sz="2000" smtClean="0"/>
              <a:t>a</a:t>
            </a:r>
            <a:r>
              <a:rPr lang="cs-CZ" altLang="cs-CZ" sz="2000" b="1" smtClean="0"/>
              <a:t> roupi</a:t>
            </a:r>
            <a:r>
              <a:rPr lang="cs-CZ" altLang="cs-CZ" sz="2000" smtClean="0"/>
              <a:t>. </a:t>
            </a:r>
            <a:endParaRPr lang="cs-CZ" altLang="cs-CZ" sz="210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210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Prevencí parazitárních nákaz je vysoká osobní hygiena, dostatečná tepelná úprava masa a důkladné omývání ovoce a zeleniny.</a:t>
            </a:r>
            <a:endParaRPr lang="cs-CZ" altLang="cs-CZ" sz="200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Alimentární nákazy - virové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Žloutenka – hepatitida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Nejčastějším onemocněním virového původu je infekční žloutenka – hepatitida typu A, zánětlivé onemocnění jater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typ A a E – přenos kontaminovanými potravinami, vodou, špinavýma rukama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Vir odolný vůči mrazu (nákaza z kostek ledu), ničí se varem po 5 min.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Zdrojem infekce je nemocný člověk, který vylučuje virus stolicí  a při nízké úrovni osobní hygieny může být virus zavlečen do úst jiné vnímavé osoby. Nemocný může např. nemytýma rukama kontaminovat okolní předměty, potraviny nebo pitnou vodu. Díky vysoké odolnosti a infekčnosti viru se žloutenka rychle šíří ve školách nebo rodinách. K rychlému šíření také přispívá skutečnost, že období nakažlivosti (tj. přítomnost viru ve stolici) začíná již 1 – 2 týdny před tím, než se objeví první obtíže a charakteristické příznaky nemoci.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Příznaky – horečka, nechutenství, nevolnost, zvracení, bolesti svalů a kloubů, tmavá moč a světlá stolice (může probíhat i bez příznaků)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Nebezpečné v těhotenství!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Proti infekční žloutence se můžeme chránit důsledným dodržováním osobní hygieny, zvláště mytím rukou po použití toalety a před každým jídlem, dále používáním nezávadné pitné vody k přípravě či omývání potravin. </a:t>
            </a:r>
            <a:r>
              <a:rPr lang="cs-CZ" altLang="cs-CZ" sz="1800" b="1" smtClean="0"/>
              <a:t>Aktivní ochranou proti žloutence je očkování.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1800" b="1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smtClean="0"/>
          </a:p>
          <a:p>
            <a:pPr lvl="1" eaLnBrk="1" hangingPunct="1">
              <a:lnSpc>
                <a:spcPct val="80000"/>
              </a:lnSpc>
            </a:pPr>
            <a:endParaRPr lang="cs-CZ" altLang="cs-CZ" sz="18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Prevence alimentárních nákaz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6868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Pokrmy (z masa, drůbeže, vajec, ryb, mořských plodů) je třeba důkladně provařit, propéci nebo jinak tepelně upravit (alespoň 70 </a:t>
            </a:r>
            <a:r>
              <a:rPr lang="en-US" altLang="cs-CZ" sz="2000" smtClean="0">
                <a:cs typeface="Arial" panose="020B0604020202020204" pitchFamily="34" charset="0"/>
              </a:rPr>
              <a:t>°</a:t>
            </a:r>
            <a:r>
              <a:rPr lang="cs-CZ" altLang="cs-CZ" sz="2000" smtClean="0">
                <a:cs typeface="Arial" panose="020B0604020202020204" pitchFamily="34" charset="0"/>
              </a:rPr>
              <a:t>C po dobu 10 min.)</a:t>
            </a: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Nenechávat jídlo dlouho stát při pokojové teplotě. Zbytky jídla zchlaďte a nejpozději do 2 hod. po uvaření uložte do chladničky nebo mrazáku.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Čím déle jsou uvařené pokrmy skladovány, tím je větší pravděpodobnost, že se zkazí. Při ohřívání je nutné opět pokrmy důkladně prohřát.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Nerozmrazujte pokrmy při pokojové teplotě (ale v ledničce nebo mikrovlnce)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Pozor na tzv. křížovou kontaminaci.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Mléko, které neprošlo tepelnou úpravou je rizikové (syrové, nepasterované mléko z farmy).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Pitná voda z ověřených zdrojů.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Důkladně omývejte ovoce a zeleninu.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Vybírejte čerstvé a nezávadné potraviny.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/>
              <a:t>Hygienické zásady – čistota rukou a prostředí, ochrana potravin před hmyzem, hlodavci, domácími mazlíčky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endParaRPr lang="cs-CZ" altLang="cs-CZ" sz="20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pPr eaLnBrk="1" hangingPunct="1"/>
            <a:r>
              <a:rPr lang="cs-CZ" altLang="cs-CZ" smtClean="0"/>
              <a:t>Pět klíčů k bezpečnému stravování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5068888"/>
          </a:xfrm>
        </p:spPr>
        <p:txBody>
          <a:bodyPr/>
          <a:lstStyle/>
          <a:p>
            <a:pPr eaLnBrk="1" hangingPunct="1"/>
            <a:r>
              <a:rPr lang="cs-CZ" altLang="cs-CZ" sz="1600" smtClean="0"/>
              <a:t>Udržujte čistotu</a:t>
            </a:r>
          </a:p>
          <a:p>
            <a:pPr eaLnBrk="1" hangingPunct="1"/>
            <a:r>
              <a:rPr lang="cs-CZ" altLang="cs-CZ" sz="1600" smtClean="0"/>
              <a:t>Oddělujte pokrmy syrové a uvařené</a:t>
            </a:r>
          </a:p>
          <a:p>
            <a:pPr eaLnBrk="1" hangingPunct="1"/>
            <a:r>
              <a:rPr lang="cs-CZ" altLang="cs-CZ" sz="1600" smtClean="0"/>
              <a:t>Pokrmy důkladně vařte</a:t>
            </a:r>
          </a:p>
          <a:p>
            <a:pPr eaLnBrk="1" hangingPunct="1"/>
            <a:r>
              <a:rPr lang="cs-CZ" altLang="cs-CZ" sz="1600" smtClean="0"/>
              <a:t>Uchovávejte pokrmy při bezpečných teplotách</a:t>
            </a:r>
          </a:p>
          <a:p>
            <a:pPr eaLnBrk="1" hangingPunct="1"/>
            <a:r>
              <a:rPr lang="cs-CZ" altLang="cs-CZ" sz="1600" smtClean="0"/>
              <a:t>Používejte nezávadnou vodu a suroviny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smtClean="0">
                <a:hlinkClick r:id="rId2"/>
              </a:rPr>
              <a:t>www.szu.cz/uploads/5keys_czech.pdf</a:t>
            </a:r>
            <a:endParaRPr lang="cs-CZ" altLang="cs-CZ" sz="2000" smtClean="0"/>
          </a:p>
          <a:p>
            <a:pPr eaLnBrk="1" hangingPunct="1"/>
            <a:endParaRPr lang="cs-CZ" altLang="cs-CZ" sz="200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eaLnBrk="1" hangingPunct="1"/>
            <a:endParaRPr lang="cs-CZ" altLang="cs-CZ" sz="2800" smtClean="0"/>
          </a:p>
        </p:txBody>
      </p:sp>
      <p:pic>
        <p:nvPicPr>
          <p:cNvPr id="11269" name="obrázek 1"/>
          <p:cNvPicPr>
            <a:picLocks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1628775"/>
            <a:ext cx="4176712" cy="52292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odotisk">
  <a:themeElements>
    <a:clrScheme name="Vodotis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Vodotis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odotis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otis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otis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otis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501</TotalTime>
  <Words>1492</Words>
  <Application>Microsoft Office PowerPoint</Application>
  <PresentationFormat>Předvádění na obrazovce (4:3)</PresentationFormat>
  <Paragraphs>129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Wingdings</vt:lpstr>
      <vt:lpstr>Calibri</vt:lpstr>
      <vt:lpstr>Times New Roman</vt:lpstr>
      <vt:lpstr>Vodotisk</vt:lpstr>
      <vt:lpstr>Bezpečné zacházení  s potravinami</vt:lpstr>
      <vt:lpstr>Alimentární onemocnění (onemocnění z potravin a vody)</vt:lpstr>
      <vt:lpstr>Alimentární nákazy</vt:lpstr>
      <vt:lpstr>Alimentární nákazy - bakteriální</vt:lpstr>
      <vt:lpstr>Alimentární nákazy - bakteriální</vt:lpstr>
      <vt:lpstr>Alimentární nákazy - parazitální </vt:lpstr>
      <vt:lpstr>Alimentární nákazy - virové</vt:lpstr>
      <vt:lpstr>Prevence alimentárních nákaz</vt:lpstr>
      <vt:lpstr>Pět klíčů k bezpečnému stravování</vt:lpstr>
      <vt:lpstr>Otravy z jídla</vt:lpstr>
      <vt:lpstr>Mikrobiální otravy</vt:lpstr>
      <vt:lpstr>Prevence otrav</vt:lpstr>
      <vt:lpstr>Co najdeme na obalu?</vt:lpstr>
      <vt:lpstr>Prezentace aplikace PowerPoint</vt:lpstr>
      <vt:lpstr>Praktické úkoly</vt:lpstr>
    </vt:vector>
  </TitlesOfParts>
  <Company>PdF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Bezpečné zacházení s potravinami</dc:title>
  <dc:creator>Vladislav Mužík</dc:creator>
  <cp:lastModifiedBy>Muzikova</cp:lastModifiedBy>
  <cp:revision>12</cp:revision>
  <dcterms:created xsi:type="dcterms:W3CDTF">2013-03-12T20:39:28Z</dcterms:created>
  <dcterms:modified xsi:type="dcterms:W3CDTF">2016-04-21T08:57:09Z</dcterms:modified>
</cp:coreProperties>
</file>