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 id="2147483691" r:id="rId3"/>
    <p:sldMasterId id="2147483704" r:id="rId4"/>
    <p:sldMasterId id="2147483717" r:id="rId5"/>
  </p:sldMasterIdLst>
  <p:sldIdLst>
    <p:sldId id="286" r:id="rId6"/>
    <p:sldId id="287" r:id="rId7"/>
    <p:sldId id="289" r:id="rId8"/>
    <p:sldId id="314" r:id="rId9"/>
    <p:sldId id="290" r:id="rId10"/>
    <p:sldId id="315" r:id="rId11"/>
    <p:sldId id="308" r:id="rId12"/>
    <p:sldId id="313" r:id="rId13"/>
    <p:sldId id="316" r:id="rId14"/>
    <p:sldId id="293" r:id="rId15"/>
    <p:sldId id="319" r:id="rId16"/>
    <p:sldId id="321" r:id="rId17"/>
    <p:sldId id="302" r:id="rId18"/>
    <p:sldId id="304" r:id="rId19"/>
    <p:sldId id="305" r:id="rId20"/>
    <p:sldId id="303" r:id="rId21"/>
    <p:sldId id="322" r:id="rId22"/>
    <p:sldId id="309" r:id="rId23"/>
    <p:sldId id="310" r:id="rId24"/>
    <p:sldId id="323" r:id="rId25"/>
    <p:sldId id="328" r:id="rId26"/>
    <p:sldId id="327" r:id="rId27"/>
    <p:sldId id="329" r:id="rId28"/>
    <p:sldId id="330" r:id="rId29"/>
    <p:sldId id="332" r:id="rId30"/>
    <p:sldId id="324" r:id="rId31"/>
    <p:sldId id="333" r:id="rId32"/>
  </p:sldIdLst>
  <p:sldSz cx="9144000" cy="6858000" type="screen4x3"/>
  <p:notesSz cx="6858000" cy="9144000"/>
  <p:defaultTextStyle>
    <a:defPPr>
      <a:defRPr lang="cs-CZ"/>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103" d="100"/>
          <a:sy n="103" d="100"/>
        </p:scale>
        <p:origin x="2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cs-CZ"/>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cs-CZ"/>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cs-CZ"/>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cs-CZ"/>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cs-CZ"/>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cs-CZ"/>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cs-CZ"/>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cs-CZ"/>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cs-CZ"/>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cs-CZ"/>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cs-CZ"/>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cs-CZ"/>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cs-CZ"/>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cs-CZ"/>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cs-CZ"/>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cs-CZ"/>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cs-CZ"/>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cs-CZ"/>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cs-CZ"/>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cs-CZ"/>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cs-CZ"/>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cs-CZ"/>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cs-CZ"/>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cs-CZ"/>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cs-CZ"/>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cs-CZ"/>
          </a:p>
        </p:txBody>
      </p:sp>
      <p:sp>
        <p:nvSpPr>
          <p:cNvPr id="19459" name="Rectangle 3"/>
          <p:cNvSpPr>
            <a:spLocks noGrp="1" noChangeArrowheads="1"/>
          </p:cNvSpPr>
          <p:nvPr>
            <p:ph type="ctrTitle"/>
          </p:nvPr>
        </p:nvSpPr>
        <p:spPr>
          <a:xfrm>
            <a:off x="315913" y="466725"/>
            <a:ext cx="6781800" cy="2133600"/>
          </a:xfrm>
        </p:spPr>
        <p:txBody>
          <a:bodyPr/>
          <a:lstStyle>
            <a:lvl1pPr algn="r">
              <a:defRPr sz="4800"/>
            </a:lvl1pPr>
          </a:lstStyle>
          <a:p>
            <a:r>
              <a:rPr lang="cs-CZ" altLang="en-US"/>
              <a:t>Klepnutím lze upravit styl předlohy nadpisů.</a:t>
            </a:r>
          </a:p>
        </p:txBody>
      </p:sp>
      <p:sp>
        <p:nvSpPr>
          <p:cNvPr id="194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cs-CZ" altLang="en-US"/>
              <a:t>Klepnutím lze upravit styl předlohy podnadpisů.</a:t>
            </a:r>
          </a:p>
        </p:txBody>
      </p:sp>
      <p:sp>
        <p:nvSpPr>
          <p:cNvPr id="38" name="Rectangle 5"/>
          <p:cNvSpPr>
            <a:spLocks noGrp="1" noChangeArrowheads="1"/>
          </p:cNvSpPr>
          <p:nvPr>
            <p:ph type="dt" sz="half" idx="10"/>
          </p:nvPr>
        </p:nvSpPr>
        <p:spPr/>
        <p:txBody>
          <a:bodyPr/>
          <a:lstStyle>
            <a:lvl1pPr>
              <a:defRPr/>
            </a:lvl1pPr>
          </a:lstStyle>
          <a:p>
            <a:pPr>
              <a:defRPr/>
            </a:pPr>
            <a:endParaRPr lang="cs-CZ" altLang="en-US"/>
          </a:p>
        </p:txBody>
      </p:sp>
      <p:sp>
        <p:nvSpPr>
          <p:cNvPr id="39" name="Rectangle 6"/>
          <p:cNvSpPr>
            <a:spLocks noGrp="1" noChangeArrowheads="1"/>
          </p:cNvSpPr>
          <p:nvPr>
            <p:ph type="ftr" sz="quarter" idx="11"/>
          </p:nvPr>
        </p:nvSpPr>
        <p:spPr/>
        <p:txBody>
          <a:bodyPr/>
          <a:lstStyle>
            <a:lvl1pPr>
              <a:defRPr/>
            </a:lvl1pPr>
          </a:lstStyle>
          <a:p>
            <a:pPr>
              <a:defRPr/>
            </a:pPr>
            <a:endParaRPr lang="cs-CZ" altLang="en-US"/>
          </a:p>
        </p:txBody>
      </p:sp>
      <p:sp>
        <p:nvSpPr>
          <p:cNvPr id="40" name="Rectangle 7"/>
          <p:cNvSpPr>
            <a:spLocks noGrp="1" noChangeArrowheads="1"/>
          </p:cNvSpPr>
          <p:nvPr>
            <p:ph type="sldNum" sz="quarter" idx="12"/>
          </p:nvPr>
        </p:nvSpPr>
        <p:spPr/>
        <p:txBody>
          <a:bodyPr/>
          <a:lstStyle>
            <a:lvl1pPr>
              <a:defRPr/>
            </a:lvl1pPr>
          </a:lstStyle>
          <a:p>
            <a:pPr>
              <a:defRPr/>
            </a:pPr>
            <a:fld id="{44E0F4F3-A855-4B6C-863F-943C9B32BD5B}" type="slidenum">
              <a:rPr lang="cs-CZ" altLang="en-US"/>
              <a:pPr>
                <a:defRPr/>
              </a:pPr>
              <a:t>‹#›</a:t>
            </a:fld>
            <a:endParaRPr lang="cs-CZ" alt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a:ln/>
        </p:spPr>
        <p:txBody>
          <a:bodyPr/>
          <a:lstStyle>
            <a:lvl1pPr>
              <a:defRPr/>
            </a:lvl1pPr>
          </a:lstStyle>
          <a:p>
            <a:pPr>
              <a:defRPr/>
            </a:pPr>
            <a:fld id="{06AFAB8E-B955-4127-A3D0-265E26FCB272}" type="slidenum">
              <a:rPr lang="cs-CZ" altLang="en-US"/>
              <a:pPr>
                <a:defRPr/>
              </a:pPr>
              <a:t>‹#›</a:t>
            </a:fld>
            <a:endParaRPr lang="cs-CZ"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22238"/>
            <a:ext cx="2057400" cy="60086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122238"/>
            <a:ext cx="6019800" cy="60086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a:ln/>
        </p:spPr>
        <p:txBody>
          <a:bodyPr/>
          <a:lstStyle>
            <a:lvl1pPr>
              <a:defRPr/>
            </a:lvl1pPr>
          </a:lstStyle>
          <a:p>
            <a:pPr>
              <a:defRPr/>
            </a:pPr>
            <a:fld id="{2001F759-BCD7-4891-AF64-2F6434E57BA2}" type="slidenum">
              <a:rPr lang="cs-CZ" altLang="en-US"/>
              <a:pPr>
                <a:defRPr/>
              </a:pPr>
              <a:t>‹#›</a:t>
            </a:fld>
            <a:endParaRPr lang="cs-CZ"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719263"/>
            <a:ext cx="8229600" cy="212883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00500"/>
            <a:ext cx="8229600" cy="21304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a:ln/>
        </p:spPr>
        <p:txBody>
          <a:bodyPr/>
          <a:lstStyle>
            <a:lvl1pPr>
              <a:defRPr/>
            </a:lvl1pPr>
          </a:lstStyle>
          <a:p>
            <a:pPr>
              <a:defRPr/>
            </a:pPr>
            <a:fld id="{B443166E-BB4C-409B-BD1D-F127C156EE61}" type="slidenum">
              <a:rPr lang="cs-CZ" altLang="en-US"/>
              <a:pPr>
                <a:defRPr/>
              </a:pPr>
              <a:t>‹#›</a:t>
            </a:fld>
            <a:endParaRPr lang="cs-CZ"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719263"/>
            <a:ext cx="8229600" cy="212883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4000500"/>
            <a:ext cx="8229600" cy="21304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a:ln/>
        </p:spPr>
        <p:txBody>
          <a:bodyPr/>
          <a:lstStyle>
            <a:lvl1pPr>
              <a:defRPr/>
            </a:lvl1pPr>
          </a:lstStyle>
          <a:p>
            <a:pPr>
              <a:defRPr/>
            </a:pPr>
            <a:fld id="{9C4A5932-167D-461A-8325-1FA6DDD1C666}" type="slidenum">
              <a:rPr lang="cs-CZ" altLang="en-US"/>
              <a:pPr>
                <a:defRPr/>
              </a:pPr>
              <a:t>‹#›</a:t>
            </a:fld>
            <a:endParaRPr lang="cs-CZ"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97AFF9-1CC2-402B-9B84-D2F074257AA5}"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4706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D7FCE9-E637-4FF4-93C8-4E7BC175CC0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8264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6764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1435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67A4CF-21B4-43CA-959A-5C5F80B982B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74633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F0C0081-A820-4462-BEDF-FFD3B46A1946}"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9695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A2CCFE7-5492-411A-B013-8876D32F17D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23013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5E700A3-4D9D-4505-B64E-D1B366D5B02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265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a:ln/>
        </p:spPr>
        <p:txBody>
          <a:bodyPr/>
          <a:lstStyle>
            <a:lvl1pPr>
              <a:defRPr/>
            </a:lvl1pPr>
          </a:lstStyle>
          <a:p>
            <a:pPr>
              <a:defRPr/>
            </a:pPr>
            <a:fld id="{FD6FCCF4-05F0-4C37-876D-CFAE8AFFB6E2}" type="slidenum">
              <a:rPr lang="cs-CZ" altLang="en-US"/>
              <a:pPr>
                <a:defRPr/>
              </a:pPr>
              <a:t>‹#›</a:t>
            </a:fld>
            <a:endParaRPr lang="cs-CZ"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AF13A1-A1F6-4697-B912-B50CE826F7E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88148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842214-05AB-42A7-9E3B-9D3D7A3060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428401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B05F8E-898F-4AFE-8E25-4517F7740A5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154391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62750" y="228600"/>
            <a:ext cx="1695450" cy="5867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676400" y="228600"/>
            <a:ext cx="4933950" cy="5867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33B5FD-1290-456B-A21D-4CA43C5FA3C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66875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1842B5-6677-4D76-AB90-A3967B0DA96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189854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676400" y="228600"/>
            <a:ext cx="67818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676400" y="1752600"/>
            <a:ext cx="3314700" cy="4343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43500" y="17526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43500" y="40005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1676400" y="6248400"/>
            <a:ext cx="1219200" cy="457200"/>
          </a:xfrm>
        </p:spPr>
        <p:txBody>
          <a:bodyPr/>
          <a:lstStyle>
            <a:lvl1pPr>
              <a:defRPr/>
            </a:lvl1pPr>
          </a:lstStyle>
          <a:p>
            <a:pPr>
              <a:defRPr/>
            </a:pPr>
            <a:endParaRPr lang="en-GB">
              <a:solidFill>
                <a:srgbClr val="000000"/>
              </a:solidFill>
            </a:endParaRPr>
          </a:p>
        </p:txBody>
      </p:sp>
      <p:sp>
        <p:nvSpPr>
          <p:cNvPr id="7" name="Zástupný symbol pro zápatí 6"/>
          <p:cNvSpPr>
            <a:spLocks noGrp="1"/>
          </p:cNvSpPr>
          <p:nvPr>
            <p:ph type="ftr" sz="quarter" idx="11"/>
          </p:nvPr>
        </p:nvSpPr>
        <p:spPr>
          <a:xfrm>
            <a:off x="3276600" y="6248400"/>
            <a:ext cx="2895600" cy="457200"/>
          </a:xfrm>
        </p:spPr>
        <p:txBody>
          <a:bodyPr/>
          <a:lstStyle>
            <a:lvl1pPr>
              <a:defRPr/>
            </a:lvl1pPr>
          </a:lstStyle>
          <a:p>
            <a:pPr>
              <a:defRPr/>
            </a:pPr>
            <a:endParaRPr lang="en-GB">
              <a:solidFill>
                <a:srgbClr val="000000"/>
              </a:solidFill>
            </a:endParaRPr>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32D529B2-1C33-48C5-9A9F-85090F2C9FFC}"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92447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97AFF9-1CC2-402B-9B84-D2F074257AA5}"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25595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D7FCE9-E637-4FF4-93C8-4E7BC175CC0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4774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6764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1435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67A4CF-21B4-43CA-959A-5C5F80B982B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301271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F0C0081-A820-4462-BEDF-FFD3B46A1946}"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2571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a:ln/>
        </p:spPr>
        <p:txBody>
          <a:bodyPr/>
          <a:lstStyle>
            <a:lvl1pPr>
              <a:defRPr/>
            </a:lvl1pPr>
          </a:lstStyle>
          <a:p>
            <a:pPr>
              <a:defRPr/>
            </a:pPr>
            <a:fld id="{1C1624C2-336E-4305-8098-B7A87D04A20A}" type="slidenum">
              <a:rPr lang="cs-CZ" altLang="en-US"/>
              <a:pPr>
                <a:defRPr/>
              </a:pPr>
              <a:t>‹#›</a:t>
            </a:fld>
            <a:endParaRPr lang="cs-CZ"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A2CCFE7-5492-411A-B013-8876D32F17D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343770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5E700A3-4D9D-4505-B64E-D1B366D5B02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154611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AF13A1-A1F6-4697-B912-B50CE826F7E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665962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842214-05AB-42A7-9E3B-9D3D7A3060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21452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B05F8E-898F-4AFE-8E25-4517F7740A5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11944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62750" y="228600"/>
            <a:ext cx="1695450" cy="5867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676400" y="228600"/>
            <a:ext cx="4933950" cy="5867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33B5FD-1290-456B-A21D-4CA43C5FA3C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01266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1842B5-6677-4D76-AB90-A3967B0DA96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263183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676400" y="228600"/>
            <a:ext cx="67818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676400" y="1752600"/>
            <a:ext cx="3314700" cy="4343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43500" y="17526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43500" y="40005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1676400" y="6248400"/>
            <a:ext cx="1219200" cy="457200"/>
          </a:xfrm>
        </p:spPr>
        <p:txBody>
          <a:bodyPr/>
          <a:lstStyle>
            <a:lvl1pPr>
              <a:defRPr/>
            </a:lvl1pPr>
          </a:lstStyle>
          <a:p>
            <a:pPr>
              <a:defRPr/>
            </a:pPr>
            <a:endParaRPr lang="en-GB">
              <a:solidFill>
                <a:srgbClr val="000000"/>
              </a:solidFill>
            </a:endParaRPr>
          </a:p>
        </p:txBody>
      </p:sp>
      <p:sp>
        <p:nvSpPr>
          <p:cNvPr id="7" name="Zástupný symbol pro zápatí 6"/>
          <p:cNvSpPr>
            <a:spLocks noGrp="1"/>
          </p:cNvSpPr>
          <p:nvPr>
            <p:ph type="ftr" sz="quarter" idx="11"/>
          </p:nvPr>
        </p:nvSpPr>
        <p:spPr>
          <a:xfrm>
            <a:off x="3276600" y="6248400"/>
            <a:ext cx="2895600" cy="457200"/>
          </a:xfrm>
        </p:spPr>
        <p:txBody>
          <a:bodyPr/>
          <a:lstStyle>
            <a:lvl1pPr>
              <a:defRPr/>
            </a:lvl1pPr>
          </a:lstStyle>
          <a:p>
            <a:pPr>
              <a:defRPr/>
            </a:pPr>
            <a:endParaRPr lang="en-GB">
              <a:solidFill>
                <a:srgbClr val="000000"/>
              </a:solidFill>
            </a:endParaRPr>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32D529B2-1C33-48C5-9A9F-85090F2C9FFC}"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472228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97AFF9-1CC2-402B-9B84-D2F074257AA5}"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734315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D7FCE9-E637-4FF4-93C8-4E7BC175CC0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72731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a:ln/>
        </p:spPr>
        <p:txBody>
          <a:bodyPr/>
          <a:lstStyle>
            <a:lvl1pPr>
              <a:defRPr/>
            </a:lvl1pPr>
          </a:lstStyle>
          <a:p>
            <a:pPr>
              <a:defRPr/>
            </a:pPr>
            <a:fld id="{B3424105-E9BA-4CBD-A209-2BEC503B5DED}" type="slidenum">
              <a:rPr lang="cs-CZ" altLang="en-US"/>
              <a:pPr>
                <a:defRPr/>
              </a:pPr>
              <a:t>‹#›</a:t>
            </a:fld>
            <a:endParaRPr lang="cs-CZ"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6764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1435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67A4CF-21B4-43CA-959A-5C5F80B982B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404760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F0C0081-A820-4462-BEDF-FFD3B46A1946}"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816625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A2CCFE7-5492-411A-B013-8876D32F17D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598884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5E700A3-4D9D-4505-B64E-D1B366D5B02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367365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AF13A1-A1F6-4697-B912-B50CE826F7E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596091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842214-05AB-42A7-9E3B-9D3D7A3060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39072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B05F8E-898F-4AFE-8E25-4517F7740A5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9654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62750" y="228600"/>
            <a:ext cx="1695450" cy="5867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676400" y="228600"/>
            <a:ext cx="4933950" cy="5867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33B5FD-1290-456B-A21D-4CA43C5FA3C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778268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1842B5-6677-4D76-AB90-A3967B0DA96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209026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676400" y="228600"/>
            <a:ext cx="67818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676400" y="1752600"/>
            <a:ext cx="3314700" cy="4343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43500" y="17526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43500" y="40005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1676400" y="6248400"/>
            <a:ext cx="1219200" cy="457200"/>
          </a:xfrm>
        </p:spPr>
        <p:txBody>
          <a:bodyPr/>
          <a:lstStyle>
            <a:lvl1pPr>
              <a:defRPr/>
            </a:lvl1pPr>
          </a:lstStyle>
          <a:p>
            <a:pPr>
              <a:defRPr/>
            </a:pPr>
            <a:endParaRPr lang="en-GB">
              <a:solidFill>
                <a:srgbClr val="000000"/>
              </a:solidFill>
            </a:endParaRPr>
          </a:p>
        </p:txBody>
      </p:sp>
      <p:sp>
        <p:nvSpPr>
          <p:cNvPr id="7" name="Zástupný symbol pro zápatí 6"/>
          <p:cNvSpPr>
            <a:spLocks noGrp="1"/>
          </p:cNvSpPr>
          <p:nvPr>
            <p:ph type="ftr" sz="quarter" idx="11"/>
          </p:nvPr>
        </p:nvSpPr>
        <p:spPr>
          <a:xfrm>
            <a:off x="3276600" y="6248400"/>
            <a:ext cx="2895600" cy="457200"/>
          </a:xfrm>
        </p:spPr>
        <p:txBody>
          <a:bodyPr/>
          <a:lstStyle>
            <a:lvl1pPr>
              <a:defRPr/>
            </a:lvl1pPr>
          </a:lstStyle>
          <a:p>
            <a:pPr>
              <a:defRPr/>
            </a:pPr>
            <a:endParaRPr lang="en-GB">
              <a:solidFill>
                <a:srgbClr val="000000"/>
              </a:solidFill>
            </a:endParaRPr>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32D529B2-1C33-48C5-9A9F-85090F2C9FFC}"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2263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7"/>
          <p:cNvSpPr>
            <a:spLocks noGrp="1" noChangeArrowheads="1"/>
          </p:cNvSpPr>
          <p:nvPr>
            <p:ph type="sldNum" sz="quarter" idx="12"/>
          </p:nvPr>
        </p:nvSpPr>
        <p:spPr>
          <a:ln/>
        </p:spPr>
        <p:txBody>
          <a:bodyPr/>
          <a:lstStyle>
            <a:lvl1pPr>
              <a:defRPr/>
            </a:lvl1pPr>
          </a:lstStyle>
          <a:p>
            <a:pPr>
              <a:defRPr/>
            </a:pPr>
            <a:fld id="{98EB9CFA-757C-4C83-A067-1C34CE2C7D18}" type="slidenum">
              <a:rPr lang="cs-CZ" altLang="en-US"/>
              <a:pPr>
                <a:defRPr/>
              </a:pPr>
              <a:t>‹#›</a:t>
            </a:fld>
            <a:endParaRPr lang="cs-CZ"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97AFF9-1CC2-402B-9B84-D2F074257AA5}"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177617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D7FCE9-E637-4FF4-93C8-4E7BC175CC0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790679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6764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143500" y="1752600"/>
            <a:ext cx="3314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67A4CF-21B4-43CA-959A-5C5F80B982BA}"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578209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F0C0081-A820-4462-BEDF-FFD3B46A1946}"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392787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A2CCFE7-5492-411A-B013-8876D32F17D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5577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5E700A3-4D9D-4505-B64E-D1B366D5B02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945929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AF13A1-A1F6-4697-B912-B50CE826F7E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65846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842214-05AB-42A7-9E3B-9D3D7A3060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94644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B05F8E-898F-4AFE-8E25-4517F7740A51}"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2604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62750" y="228600"/>
            <a:ext cx="1695450" cy="5867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676400" y="228600"/>
            <a:ext cx="4933950" cy="5867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33B5FD-1290-456B-A21D-4CA43C5FA3C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050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5" name="Rectangle 7"/>
          <p:cNvSpPr>
            <a:spLocks noGrp="1" noChangeArrowheads="1"/>
          </p:cNvSpPr>
          <p:nvPr>
            <p:ph type="sldNum" sz="quarter" idx="12"/>
          </p:nvPr>
        </p:nvSpPr>
        <p:spPr>
          <a:ln/>
        </p:spPr>
        <p:txBody>
          <a:bodyPr/>
          <a:lstStyle>
            <a:lvl1pPr>
              <a:defRPr/>
            </a:lvl1pPr>
          </a:lstStyle>
          <a:p>
            <a:pPr>
              <a:defRPr/>
            </a:pPr>
            <a:fld id="{CDD90C5C-FF5A-4F53-824D-C2E333B8B2A4}" type="slidenum">
              <a:rPr lang="cs-CZ" altLang="en-US"/>
              <a:pPr>
                <a:defRPr/>
              </a:pPr>
              <a:t>‹#›</a:t>
            </a:fld>
            <a:endParaRPr lang="cs-CZ"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1842B5-6677-4D76-AB90-A3967B0DA96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984468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676400" y="228600"/>
            <a:ext cx="67818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676400" y="1752600"/>
            <a:ext cx="3314700" cy="4343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43500" y="17526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43500" y="4000500"/>
            <a:ext cx="3314700" cy="2095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1676400" y="6248400"/>
            <a:ext cx="1219200" cy="457200"/>
          </a:xfrm>
        </p:spPr>
        <p:txBody>
          <a:bodyPr/>
          <a:lstStyle>
            <a:lvl1pPr>
              <a:defRPr/>
            </a:lvl1pPr>
          </a:lstStyle>
          <a:p>
            <a:pPr>
              <a:defRPr/>
            </a:pPr>
            <a:endParaRPr lang="en-GB">
              <a:solidFill>
                <a:srgbClr val="000000"/>
              </a:solidFill>
            </a:endParaRPr>
          </a:p>
        </p:txBody>
      </p:sp>
      <p:sp>
        <p:nvSpPr>
          <p:cNvPr id="7" name="Zástupný symbol pro zápatí 6"/>
          <p:cNvSpPr>
            <a:spLocks noGrp="1"/>
          </p:cNvSpPr>
          <p:nvPr>
            <p:ph type="ftr" sz="quarter" idx="11"/>
          </p:nvPr>
        </p:nvSpPr>
        <p:spPr>
          <a:xfrm>
            <a:off x="3276600" y="6248400"/>
            <a:ext cx="2895600" cy="457200"/>
          </a:xfrm>
        </p:spPr>
        <p:txBody>
          <a:bodyPr/>
          <a:lstStyle>
            <a:lvl1pPr>
              <a:defRPr/>
            </a:lvl1pPr>
          </a:lstStyle>
          <a:p>
            <a:pPr>
              <a:defRPr/>
            </a:pPr>
            <a:endParaRPr lang="en-GB">
              <a:solidFill>
                <a:srgbClr val="000000"/>
              </a:solidFill>
            </a:endParaRPr>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32D529B2-1C33-48C5-9A9F-85090F2C9FFC}"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3182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4" name="Rectangle 7"/>
          <p:cNvSpPr>
            <a:spLocks noGrp="1" noChangeArrowheads="1"/>
          </p:cNvSpPr>
          <p:nvPr>
            <p:ph type="sldNum" sz="quarter" idx="12"/>
          </p:nvPr>
        </p:nvSpPr>
        <p:spPr>
          <a:ln/>
        </p:spPr>
        <p:txBody>
          <a:bodyPr/>
          <a:lstStyle>
            <a:lvl1pPr>
              <a:defRPr/>
            </a:lvl1pPr>
          </a:lstStyle>
          <a:p>
            <a:pPr>
              <a:defRPr/>
            </a:pPr>
            <a:fld id="{E871A9F0-2DDE-4D90-85BB-C32FAD7AB6C7}" type="slidenum">
              <a:rPr lang="cs-CZ" altLang="en-US"/>
              <a:pPr>
                <a:defRPr/>
              </a:pPr>
              <a:t>‹#›</a:t>
            </a:fld>
            <a:endParaRPr lang="cs-CZ"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a:ln/>
        </p:spPr>
        <p:txBody>
          <a:bodyPr/>
          <a:lstStyle>
            <a:lvl1pPr>
              <a:defRPr/>
            </a:lvl1pPr>
          </a:lstStyle>
          <a:p>
            <a:pPr>
              <a:defRPr/>
            </a:pPr>
            <a:fld id="{BFD05C0B-50A7-4DBE-AED9-543290B87399}" type="slidenum">
              <a:rPr lang="cs-CZ" altLang="en-US"/>
              <a:pPr>
                <a:defRPr/>
              </a:pPr>
              <a:t>‹#›</a:t>
            </a:fld>
            <a:endParaRPr lang="cs-CZ"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a:ln/>
        </p:spPr>
        <p:txBody>
          <a:bodyPr/>
          <a:lstStyle>
            <a:lvl1pPr>
              <a:defRPr/>
            </a:lvl1pPr>
          </a:lstStyle>
          <a:p>
            <a:pPr>
              <a:defRPr/>
            </a:pPr>
            <a:fld id="{B09D247A-EE31-4A77-AA5C-B951CA8BAA17}" type="slidenum">
              <a:rPr lang="cs-CZ" altLang="en-US"/>
              <a:pPr>
                <a:defRPr/>
              </a:pPr>
              <a:t>‹#›</a:t>
            </a:fld>
            <a:endParaRPr lang="cs-CZ"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cs-CZ"/>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altLang="en-US" smtClean="0"/>
              <a:t>Klepnutím lze upravit styl předlohy nadpisů.</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1843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cs-CZ" altLang="en-US"/>
          </a:p>
        </p:txBody>
      </p:sp>
      <p:sp>
        <p:nvSpPr>
          <p:cNvPr id="184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cs-CZ" altLang="en-US"/>
          </a:p>
        </p:txBody>
      </p:sp>
      <p:sp>
        <p:nvSpPr>
          <p:cNvPr id="1843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74AB5FED-5397-45A3-894A-84E60EBE83AE}" type="slidenum">
              <a:rPr lang="cs-CZ" altLang="en-US"/>
              <a:pPr>
                <a:defRPr/>
              </a:pPr>
              <a:t>‹#›</a:t>
            </a:fld>
            <a:endParaRPr lang="cs-CZ" altLang="en-US"/>
          </a:p>
        </p:txBody>
      </p:sp>
      <p:grpSp>
        <p:nvGrpSpPr>
          <p:cNvPr id="1032" name="Group 8"/>
          <p:cNvGrpSpPr>
            <a:grpSpLocks/>
          </p:cNvGrpSpPr>
          <p:nvPr/>
        </p:nvGrpSpPr>
        <p:grpSpPr bwMode="auto">
          <a:xfrm>
            <a:off x="8153400" y="152400"/>
            <a:ext cx="792163" cy="1295400"/>
            <a:chOff x="5136" y="960"/>
            <a:chExt cx="528" cy="864"/>
          </a:xfrm>
        </p:grpSpPr>
        <p:sp>
          <p:nvSpPr>
            <p:cNvPr id="1844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cs-CZ"/>
            </a:p>
          </p:txBody>
        </p:sp>
        <p:sp>
          <p:nvSpPr>
            <p:cNvPr id="1844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cs-CZ"/>
            </a:p>
          </p:txBody>
        </p:sp>
        <p:sp>
          <p:nvSpPr>
            <p:cNvPr id="1844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cs-CZ"/>
            </a:p>
          </p:txBody>
        </p:sp>
        <p:sp>
          <p:nvSpPr>
            <p:cNvPr id="1844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cs-CZ"/>
            </a:p>
          </p:txBody>
        </p:sp>
        <p:sp>
          <p:nvSpPr>
            <p:cNvPr id="1844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cs-CZ"/>
            </a:p>
          </p:txBody>
        </p:sp>
        <p:sp>
          <p:nvSpPr>
            <p:cNvPr id="1844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cs-CZ"/>
            </a:p>
          </p:txBody>
        </p:sp>
        <p:sp>
          <p:nvSpPr>
            <p:cNvPr id="18447"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48"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cs-CZ"/>
            </a:p>
          </p:txBody>
        </p:sp>
        <p:sp>
          <p:nvSpPr>
            <p:cNvPr id="18449"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cs-CZ"/>
            </a:p>
          </p:txBody>
        </p:sp>
        <p:sp>
          <p:nvSpPr>
            <p:cNvPr id="18450"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1"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2"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5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cs-CZ"/>
            </a:p>
          </p:txBody>
        </p:sp>
        <p:sp>
          <p:nvSpPr>
            <p:cNvPr id="1845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6"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5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5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0"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cs-CZ"/>
            </a:p>
          </p:txBody>
        </p:sp>
        <p:sp>
          <p:nvSpPr>
            <p:cNvPr id="1846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cs-CZ"/>
            </a:p>
          </p:txBody>
        </p:sp>
        <p:sp>
          <p:nvSpPr>
            <p:cNvPr id="1846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5"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cs-CZ"/>
            </a:p>
          </p:txBody>
        </p:sp>
        <p:sp>
          <p:nvSpPr>
            <p:cNvPr id="18466"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7"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cs-CZ"/>
            </a:p>
          </p:txBody>
        </p:sp>
        <p:sp>
          <p:nvSpPr>
            <p:cNvPr id="18468"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cs-CZ"/>
            </a:p>
          </p:txBody>
        </p:sp>
        <p:sp>
          <p:nvSpPr>
            <p:cNvPr id="18469"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cs-CZ"/>
            </a:p>
          </p:txBody>
        </p:sp>
        <p:sp>
          <p:nvSpPr>
            <p:cNvPr id="1847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cs-CZ"/>
            </a:p>
          </p:txBody>
        </p:sp>
        <p:sp>
          <p:nvSpPr>
            <p:cNvPr id="18471"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cs-CZ"/>
            </a:p>
          </p:txBody>
        </p:sp>
      </p:gr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6781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cs-CZ" smtClean="0"/>
              <a:t>Social Economic Determinants</a:t>
            </a:r>
            <a:endParaRPr lang="en-GB" altLang="cs-CZ" smtClean="0"/>
          </a:p>
        </p:txBody>
      </p:sp>
      <p:sp>
        <p:nvSpPr>
          <p:cNvPr id="1027" name="Rectangle 3"/>
          <p:cNvSpPr>
            <a:spLocks noGrp="1" noChangeArrowheads="1"/>
          </p:cNvSpPr>
          <p:nvPr>
            <p:ph type="body" idx="1"/>
          </p:nvPr>
        </p:nvSpPr>
        <p:spPr bwMode="auto">
          <a:xfrm>
            <a:off x="1676400" y="17526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cs-CZ" smtClean="0"/>
              <a:t>Action Studies</a:t>
            </a:r>
          </a:p>
          <a:p>
            <a:pPr lvl="0"/>
            <a:r>
              <a:rPr lang="it-IT" altLang="cs-CZ" smtClean="0"/>
              <a:t>Monitoring</a:t>
            </a:r>
          </a:p>
          <a:p>
            <a:pPr lvl="0"/>
            <a:r>
              <a:rPr lang="it-IT" altLang="cs-CZ" smtClean="0"/>
              <a:t>The European reevance of CMH </a:t>
            </a:r>
          </a:p>
          <a:p>
            <a:pPr lvl="0"/>
            <a:r>
              <a:rPr lang="it-IT" altLang="cs-CZ" smtClean="0"/>
              <a:t>Scientific Reviews</a:t>
            </a:r>
          </a:p>
          <a:p>
            <a:pPr lvl="0"/>
            <a:r>
              <a:rPr lang="it-IT" altLang="cs-CZ" smtClean="0"/>
              <a:t>Specific TA as requested by MSs</a:t>
            </a:r>
            <a:endParaRPr lang="en-GB" altLang="cs-CZ" smtClean="0"/>
          </a:p>
        </p:txBody>
      </p:sp>
      <p:sp>
        <p:nvSpPr>
          <p:cNvPr id="1028" name="Rectangle 4"/>
          <p:cNvSpPr>
            <a:spLocks noGrp="1" noChangeArrowheads="1"/>
          </p:cNvSpPr>
          <p:nvPr>
            <p:ph type="dt" sz="half" idx="2"/>
          </p:nvPr>
        </p:nvSpPr>
        <p:spPr bwMode="auto">
          <a:xfrm>
            <a:off x="1676400" y="6248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anose="02020603050405020304" pitchFamily="18" charset="0"/>
              </a:defRPr>
            </a:lvl1pPr>
          </a:lstStyle>
          <a:p>
            <a:fld id="{95D33D40-A9F7-426D-82F2-5513B409A942}" type="slidenum">
              <a:rPr lang="en-GB" altLang="cs-CZ" smtClean="0">
                <a:solidFill>
                  <a:srgbClr val="000000"/>
                </a:solidFill>
              </a:rPr>
              <a:pPr/>
              <a:t>‹#›</a:t>
            </a:fld>
            <a:endParaRPr lang="en-GB" altLang="cs-CZ" smtClean="0">
              <a:solidFill>
                <a:srgbClr val="000000"/>
              </a:solidFill>
            </a:endParaRPr>
          </a:p>
        </p:txBody>
      </p:sp>
      <p:sp>
        <p:nvSpPr>
          <p:cNvPr id="1035" name="Rectangle 11"/>
          <p:cNvSpPr>
            <a:spLocks noChangeArrowheads="1"/>
          </p:cNvSpPr>
          <p:nvPr/>
        </p:nvSpPr>
        <p:spPr bwMode="auto">
          <a:xfrm>
            <a:off x="2246313" y="20605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8" name="Rectangle 14"/>
          <p:cNvSpPr>
            <a:spLocks noChangeArrowheads="1"/>
          </p:cNvSpPr>
          <p:nvPr/>
        </p:nvSpPr>
        <p:spPr bwMode="auto">
          <a:xfrm>
            <a:off x="2165350" y="230822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9" name="Rectangle 15"/>
          <p:cNvSpPr>
            <a:spLocks noChangeArrowheads="1"/>
          </p:cNvSpPr>
          <p:nvPr/>
        </p:nvSpPr>
        <p:spPr bwMode="auto">
          <a:xfrm>
            <a:off x="2209800" y="253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0" name="Rectangle 16"/>
          <p:cNvSpPr>
            <a:spLocks noChangeArrowheads="1"/>
          </p:cNvSpPr>
          <p:nvPr/>
        </p:nvSpPr>
        <p:spPr bwMode="auto">
          <a:xfrm>
            <a:off x="2455863" y="26670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41" name="Rectangle 17"/>
          <p:cNvSpPr>
            <a:spLocks noChangeArrowheads="1"/>
          </p:cNvSpPr>
          <p:nvPr/>
        </p:nvSpPr>
        <p:spPr bwMode="auto">
          <a:xfrm>
            <a:off x="2597150" y="38258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6" name="Rectangle 22"/>
          <p:cNvSpPr>
            <a:spLocks noChangeArrowheads="1"/>
          </p:cNvSpPr>
          <p:nvPr/>
        </p:nvSpPr>
        <p:spPr bwMode="auto">
          <a:xfrm>
            <a:off x="2079625" y="20066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47" name="Rectangle 23"/>
          <p:cNvSpPr>
            <a:spLocks noChangeArrowheads="1"/>
          </p:cNvSpPr>
          <p:nvPr/>
        </p:nvSpPr>
        <p:spPr bwMode="auto">
          <a:xfrm>
            <a:off x="2057400" y="19812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50" name="Rectangle 26"/>
          <p:cNvSpPr>
            <a:spLocks noChangeArrowheads="1"/>
          </p:cNvSpPr>
          <p:nvPr/>
        </p:nvSpPr>
        <p:spPr bwMode="auto">
          <a:xfrm>
            <a:off x="2735263" y="2282825"/>
            <a:ext cx="0" cy="136525"/>
          </a:xfrm>
          <a:prstGeom prst="rect">
            <a:avLst/>
          </a:prstGeom>
          <a:noFill/>
          <a:ln w="9525">
            <a:noFill/>
            <a:miter lim="800000"/>
            <a:headEnd/>
            <a:tailEnd/>
          </a:ln>
        </p:spPr>
        <p:txBody>
          <a:bodyPr wrap="none" lIns="0" tIns="0" rIns="0" bIns="0">
            <a:spAutoFit/>
          </a:bodyPr>
          <a:lstStyle/>
          <a:p>
            <a:pPr algn="ctr">
              <a:defRPr/>
            </a:pPr>
            <a:endParaRPr lang="en-US" sz="900">
              <a:solidFill>
                <a:srgbClr val="000000"/>
              </a:solidFill>
              <a:latin typeface="Times New Roman" pitchFamily="18" charset="0"/>
            </a:endParaRPr>
          </a:p>
        </p:txBody>
      </p:sp>
      <p:sp>
        <p:nvSpPr>
          <p:cNvPr id="1051" name="Rectangle 27"/>
          <p:cNvSpPr>
            <a:spLocks noChangeArrowheads="1"/>
          </p:cNvSpPr>
          <p:nvPr/>
        </p:nvSpPr>
        <p:spPr bwMode="auto">
          <a:xfrm>
            <a:off x="2152650" y="2667000"/>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52" name="Rectangle 28"/>
          <p:cNvSpPr>
            <a:spLocks noChangeArrowheads="1"/>
          </p:cNvSpPr>
          <p:nvPr/>
        </p:nvSpPr>
        <p:spPr bwMode="auto">
          <a:xfrm>
            <a:off x="2398713" y="28448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53" name="Rectangle 29"/>
          <p:cNvSpPr>
            <a:spLocks noChangeArrowheads="1"/>
          </p:cNvSpPr>
          <p:nvPr/>
        </p:nvSpPr>
        <p:spPr bwMode="auto">
          <a:xfrm>
            <a:off x="2573338" y="380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8"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anchor="ctr"/>
          <a:lstStyle/>
          <a:p>
            <a:pPr algn="ctr" defTabSz="457200" fontAlgn="auto">
              <a:spcBef>
                <a:spcPts val="0"/>
              </a:spcBef>
              <a:spcAft>
                <a:spcPts val="0"/>
              </a:spcAft>
              <a:defRPr/>
            </a:pPr>
            <a:r>
              <a:rPr lang="da-DK" sz="1800">
                <a:solidFill>
                  <a:srgbClr val="FFFFFF"/>
                </a:solidFill>
                <a:latin typeface="Helvetica"/>
              </a:rPr>
              <a:t> </a:t>
            </a:r>
          </a:p>
        </p:txBody>
      </p:sp>
      <p:pic>
        <p:nvPicPr>
          <p:cNvPr id="1043" name="Billede 7" descr="WHO-EURO-EN-W.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035675"/>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2268538" y="5805488"/>
            <a:ext cx="6799262" cy="336550"/>
          </a:xfrm>
          <a:prstGeom prst="rect">
            <a:avLst/>
          </a:prstGeom>
          <a:noFill/>
          <a:ln w="9525">
            <a:noFill/>
            <a:miter lim="800000"/>
            <a:headEnd/>
            <a:tailEnd/>
          </a:ln>
          <a:effectLst/>
        </p:spPr>
        <p:txBody>
          <a:bodyPr>
            <a:spAutoFit/>
          </a:bodyPr>
          <a:lstStyle/>
          <a:p>
            <a:pPr algn="r">
              <a:spcBef>
                <a:spcPct val="50000"/>
              </a:spcBef>
              <a:defRPr/>
            </a:pPr>
            <a:endParaRPr lang="en-US" sz="1600" i="1">
              <a:solidFill>
                <a:srgbClr val="FFFFFF"/>
              </a:solidFill>
              <a:latin typeface="Helvetica" panose="020B0604020202020204" pitchFamily="34" charset="0"/>
            </a:endParaRPr>
          </a:p>
        </p:txBody>
      </p:sp>
    </p:spTree>
    <p:extLst>
      <p:ext uri="{BB962C8B-B14F-4D97-AF65-F5344CB8AC3E}">
        <p14:creationId xmlns:p14="http://schemas.microsoft.com/office/powerpoint/2010/main" val="11116358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Helvetica" pitchFamily="34" charset="0"/>
        </a:defRPr>
      </a:lvl2pPr>
      <a:lvl3pPr algn="ctr" rtl="0" eaLnBrk="0" fontAlgn="base" hangingPunct="0">
        <a:spcBef>
          <a:spcPct val="0"/>
        </a:spcBef>
        <a:spcAft>
          <a:spcPct val="0"/>
        </a:spcAft>
        <a:defRPr sz="2600">
          <a:solidFill>
            <a:srgbClr val="003399"/>
          </a:solidFill>
          <a:latin typeface="Helvetica" pitchFamily="34" charset="0"/>
        </a:defRPr>
      </a:lvl3pPr>
      <a:lvl4pPr algn="ctr" rtl="0" eaLnBrk="0" fontAlgn="base" hangingPunct="0">
        <a:spcBef>
          <a:spcPct val="0"/>
        </a:spcBef>
        <a:spcAft>
          <a:spcPct val="0"/>
        </a:spcAft>
        <a:defRPr sz="2600">
          <a:solidFill>
            <a:srgbClr val="003399"/>
          </a:solidFill>
          <a:latin typeface="Helvetica" pitchFamily="34" charset="0"/>
        </a:defRPr>
      </a:lvl4pPr>
      <a:lvl5pPr algn="ctr" rtl="0" eaLnBrk="0" fontAlgn="base" hangingPunct="0">
        <a:spcBef>
          <a:spcPct val="0"/>
        </a:spcBef>
        <a:spcAft>
          <a:spcPct val="0"/>
        </a:spcAft>
        <a:defRPr sz="2600">
          <a:solidFill>
            <a:srgbClr val="003399"/>
          </a:solidFill>
          <a:latin typeface="Helvetica" pitchFamily="34" charset="0"/>
        </a:defRPr>
      </a:lvl5pPr>
      <a:lvl6pPr marL="457200" algn="ctr" rtl="0" fontAlgn="base">
        <a:spcBef>
          <a:spcPct val="0"/>
        </a:spcBef>
        <a:spcAft>
          <a:spcPct val="0"/>
        </a:spcAft>
        <a:defRPr sz="2600">
          <a:solidFill>
            <a:srgbClr val="003399"/>
          </a:solidFill>
          <a:latin typeface="Helvetica" pitchFamily="34" charset="0"/>
        </a:defRPr>
      </a:lvl6pPr>
      <a:lvl7pPr marL="914400" algn="ctr" rtl="0" fontAlgn="base">
        <a:spcBef>
          <a:spcPct val="0"/>
        </a:spcBef>
        <a:spcAft>
          <a:spcPct val="0"/>
        </a:spcAft>
        <a:defRPr sz="2600">
          <a:solidFill>
            <a:srgbClr val="003399"/>
          </a:solidFill>
          <a:latin typeface="Helvetica" pitchFamily="34" charset="0"/>
        </a:defRPr>
      </a:lvl7pPr>
      <a:lvl8pPr marL="1371600" algn="ctr" rtl="0" fontAlgn="base">
        <a:spcBef>
          <a:spcPct val="0"/>
        </a:spcBef>
        <a:spcAft>
          <a:spcPct val="0"/>
        </a:spcAft>
        <a:defRPr sz="2600">
          <a:solidFill>
            <a:srgbClr val="003399"/>
          </a:solidFill>
          <a:latin typeface="Helvetica" pitchFamily="34" charset="0"/>
        </a:defRPr>
      </a:lvl8pPr>
      <a:lvl9pPr marL="1828800" algn="ctr" rtl="0" fontAlgn="base">
        <a:spcBef>
          <a:spcPct val="0"/>
        </a:spcBef>
        <a:spcAft>
          <a:spcPct val="0"/>
        </a:spcAft>
        <a:defRPr sz="2600">
          <a:solidFill>
            <a:srgbClr val="003399"/>
          </a:solidFill>
          <a:latin typeface="Helvetica"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6781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cs-CZ" smtClean="0"/>
              <a:t>Social Economic Determinants</a:t>
            </a:r>
            <a:endParaRPr lang="en-GB" altLang="cs-CZ" smtClean="0"/>
          </a:p>
        </p:txBody>
      </p:sp>
      <p:sp>
        <p:nvSpPr>
          <p:cNvPr id="1027" name="Rectangle 3"/>
          <p:cNvSpPr>
            <a:spLocks noGrp="1" noChangeArrowheads="1"/>
          </p:cNvSpPr>
          <p:nvPr>
            <p:ph type="body" idx="1"/>
          </p:nvPr>
        </p:nvSpPr>
        <p:spPr bwMode="auto">
          <a:xfrm>
            <a:off x="1676400" y="17526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cs-CZ" smtClean="0"/>
              <a:t>Action Studies</a:t>
            </a:r>
          </a:p>
          <a:p>
            <a:pPr lvl="0"/>
            <a:r>
              <a:rPr lang="it-IT" altLang="cs-CZ" smtClean="0"/>
              <a:t>Monitoring</a:t>
            </a:r>
          </a:p>
          <a:p>
            <a:pPr lvl="0"/>
            <a:r>
              <a:rPr lang="it-IT" altLang="cs-CZ" smtClean="0"/>
              <a:t>The European reevance of CMH </a:t>
            </a:r>
          </a:p>
          <a:p>
            <a:pPr lvl="0"/>
            <a:r>
              <a:rPr lang="it-IT" altLang="cs-CZ" smtClean="0"/>
              <a:t>Scientific Reviews</a:t>
            </a:r>
          </a:p>
          <a:p>
            <a:pPr lvl="0"/>
            <a:r>
              <a:rPr lang="it-IT" altLang="cs-CZ" smtClean="0"/>
              <a:t>Specific TA as requested by MSs</a:t>
            </a:r>
            <a:endParaRPr lang="en-GB" altLang="cs-CZ" smtClean="0"/>
          </a:p>
        </p:txBody>
      </p:sp>
      <p:sp>
        <p:nvSpPr>
          <p:cNvPr id="1028" name="Rectangle 4"/>
          <p:cNvSpPr>
            <a:spLocks noGrp="1" noChangeArrowheads="1"/>
          </p:cNvSpPr>
          <p:nvPr>
            <p:ph type="dt" sz="half" idx="2"/>
          </p:nvPr>
        </p:nvSpPr>
        <p:spPr bwMode="auto">
          <a:xfrm>
            <a:off x="1676400" y="6248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anose="02020603050405020304" pitchFamily="18" charset="0"/>
              </a:defRPr>
            </a:lvl1pPr>
          </a:lstStyle>
          <a:p>
            <a:fld id="{95D33D40-A9F7-426D-82F2-5513B409A942}" type="slidenum">
              <a:rPr lang="en-GB" altLang="cs-CZ" smtClean="0">
                <a:solidFill>
                  <a:srgbClr val="000000"/>
                </a:solidFill>
              </a:rPr>
              <a:pPr/>
              <a:t>‹#›</a:t>
            </a:fld>
            <a:endParaRPr lang="en-GB" altLang="cs-CZ" smtClean="0">
              <a:solidFill>
                <a:srgbClr val="000000"/>
              </a:solidFill>
            </a:endParaRPr>
          </a:p>
        </p:txBody>
      </p:sp>
      <p:sp>
        <p:nvSpPr>
          <p:cNvPr id="1035" name="Rectangle 11"/>
          <p:cNvSpPr>
            <a:spLocks noChangeArrowheads="1"/>
          </p:cNvSpPr>
          <p:nvPr/>
        </p:nvSpPr>
        <p:spPr bwMode="auto">
          <a:xfrm>
            <a:off x="2246313" y="20605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8" name="Rectangle 14"/>
          <p:cNvSpPr>
            <a:spLocks noChangeArrowheads="1"/>
          </p:cNvSpPr>
          <p:nvPr/>
        </p:nvSpPr>
        <p:spPr bwMode="auto">
          <a:xfrm>
            <a:off x="2165350" y="230822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9" name="Rectangle 15"/>
          <p:cNvSpPr>
            <a:spLocks noChangeArrowheads="1"/>
          </p:cNvSpPr>
          <p:nvPr/>
        </p:nvSpPr>
        <p:spPr bwMode="auto">
          <a:xfrm>
            <a:off x="2209800" y="253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0" name="Rectangle 16"/>
          <p:cNvSpPr>
            <a:spLocks noChangeArrowheads="1"/>
          </p:cNvSpPr>
          <p:nvPr/>
        </p:nvSpPr>
        <p:spPr bwMode="auto">
          <a:xfrm>
            <a:off x="2455863" y="26670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41" name="Rectangle 17"/>
          <p:cNvSpPr>
            <a:spLocks noChangeArrowheads="1"/>
          </p:cNvSpPr>
          <p:nvPr/>
        </p:nvSpPr>
        <p:spPr bwMode="auto">
          <a:xfrm>
            <a:off x="2597150" y="38258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6" name="Rectangle 22"/>
          <p:cNvSpPr>
            <a:spLocks noChangeArrowheads="1"/>
          </p:cNvSpPr>
          <p:nvPr/>
        </p:nvSpPr>
        <p:spPr bwMode="auto">
          <a:xfrm>
            <a:off x="2079625" y="20066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47" name="Rectangle 23"/>
          <p:cNvSpPr>
            <a:spLocks noChangeArrowheads="1"/>
          </p:cNvSpPr>
          <p:nvPr/>
        </p:nvSpPr>
        <p:spPr bwMode="auto">
          <a:xfrm>
            <a:off x="2057400" y="19812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50" name="Rectangle 26"/>
          <p:cNvSpPr>
            <a:spLocks noChangeArrowheads="1"/>
          </p:cNvSpPr>
          <p:nvPr/>
        </p:nvSpPr>
        <p:spPr bwMode="auto">
          <a:xfrm>
            <a:off x="2735263" y="2282825"/>
            <a:ext cx="0" cy="136525"/>
          </a:xfrm>
          <a:prstGeom prst="rect">
            <a:avLst/>
          </a:prstGeom>
          <a:noFill/>
          <a:ln w="9525">
            <a:noFill/>
            <a:miter lim="800000"/>
            <a:headEnd/>
            <a:tailEnd/>
          </a:ln>
        </p:spPr>
        <p:txBody>
          <a:bodyPr wrap="none" lIns="0" tIns="0" rIns="0" bIns="0">
            <a:spAutoFit/>
          </a:bodyPr>
          <a:lstStyle/>
          <a:p>
            <a:pPr algn="ctr">
              <a:defRPr/>
            </a:pPr>
            <a:endParaRPr lang="en-US" sz="900">
              <a:solidFill>
                <a:srgbClr val="000000"/>
              </a:solidFill>
              <a:latin typeface="Times New Roman" pitchFamily="18" charset="0"/>
            </a:endParaRPr>
          </a:p>
        </p:txBody>
      </p:sp>
      <p:sp>
        <p:nvSpPr>
          <p:cNvPr id="1051" name="Rectangle 27"/>
          <p:cNvSpPr>
            <a:spLocks noChangeArrowheads="1"/>
          </p:cNvSpPr>
          <p:nvPr/>
        </p:nvSpPr>
        <p:spPr bwMode="auto">
          <a:xfrm>
            <a:off x="2152650" y="2667000"/>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52" name="Rectangle 28"/>
          <p:cNvSpPr>
            <a:spLocks noChangeArrowheads="1"/>
          </p:cNvSpPr>
          <p:nvPr/>
        </p:nvSpPr>
        <p:spPr bwMode="auto">
          <a:xfrm>
            <a:off x="2398713" y="28448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53" name="Rectangle 29"/>
          <p:cNvSpPr>
            <a:spLocks noChangeArrowheads="1"/>
          </p:cNvSpPr>
          <p:nvPr/>
        </p:nvSpPr>
        <p:spPr bwMode="auto">
          <a:xfrm>
            <a:off x="2573338" y="380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8"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anchor="ctr"/>
          <a:lstStyle/>
          <a:p>
            <a:pPr algn="ctr" defTabSz="457200" fontAlgn="auto">
              <a:spcBef>
                <a:spcPts val="0"/>
              </a:spcBef>
              <a:spcAft>
                <a:spcPts val="0"/>
              </a:spcAft>
              <a:defRPr/>
            </a:pPr>
            <a:r>
              <a:rPr lang="da-DK" sz="1800">
                <a:solidFill>
                  <a:srgbClr val="FFFFFF"/>
                </a:solidFill>
                <a:latin typeface="Helvetica"/>
              </a:rPr>
              <a:t> </a:t>
            </a:r>
          </a:p>
        </p:txBody>
      </p:sp>
      <p:pic>
        <p:nvPicPr>
          <p:cNvPr id="1043" name="Billede 7" descr="WHO-EURO-EN-W.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035675"/>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2268538" y="5805488"/>
            <a:ext cx="6799262" cy="336550"/>
          </a:xfrm>
          <a:prstGeom prst="rect">
            <a:avLst/>
          </a:prstGeom>
          <a:noFill/>
          <a:ln w="9525">
            <a:noFill/>
            <a:miter lim="800000"/>
            <a:headEnd/>
            <a:tailEnd/>
          </a:ln>
          <a:effectLst/>
        </p:spPr>
        <p:txBody>
          <a:bodyPr>
            <a:spAutoFit/>
          </a:bodyPr>
          <a:lstStyle/>
          <a:p>
            <a:pPr algn="r">
              <a:spcBef>
                <a:spcPct val="50000"/>
              </a:spcBef>
              <a:defRPr/>
            </a:pPr>
            <a:endParaRPr lang="en-US" sz="1600" i="1">
              <a:solidFill>
                <a:srgbClr val="FFFFFF"/>
              </a:solidFill>
              <a:latin typeface="Helvetica" panose="020B0604020202020204" pitchFamily="34" charset="0"/>
            </a:endParaRPr>
          </a:p>
        </p:txBody>
      </p:sp>
    </p:spTree>
    <p:extLst>
      <p:ext uri="{BB962C8B-B14F-4D97-AF65-F5344CB8AC3E}">
        <p14:creationId xmlns:p14="http://schemas.microsoft.com/office/powerpoint/2010/main" val="5601051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Helvetica" pitchFamily="34" charset="0"/>
        </a:defRPr>
      </a:lvl2pPr>
      <a:lvl3pPr algn="ctr" rtl="0" eaLnBrk="0" fontAlgn="base" hangingPunct="0">
        <a:spcBef>
          <a:spcPct val="0"/>
        </a:spcBef>
        <a:spcAft>
          <a:spcPct val="0"/>
        </a:spcAft>
        <a:defRPr sz="2600">
          <a:solidFill>
            <a:srgbClr val="003399"/>
          </a:solidFill>
          <a:latin typeface="Helvetica" pitchFamily="34" charset="0"/>
        </a:defRPr>
      </a:lvl3pPr>
      <a:lvl4pPr algn="ctr" rtl="0" eaLnBrk="0" fontAlgn="base" hangingPunct="0">
        <a:spcBef>
          <a:spcPct val="0"/>
        </a:spcBef>
        <a:spcAft>
          <a:spcPct val="0"/>
        </a:spcAft>
        <a:defRPr sz="2600">
          <a:solidFill>
            <a:srgbClr val="003399"/>
          </a:solidFill>
          <a:latin typeface="Helvetica" pitchFamily="34" charset="0"/>
        </a:defRPr>
      </a:lvl4pPr>
      <a:lvl5pPr algn="ctr" rtl="0" eaLnBrk="0" fontAlgn="base" hangingPunct="0">
        <a:spcBef>
          <a:spcPct val="0"/>
        </a:spcBef>
        <a:spcAft>
          <a:spcPct val="0"/>
        </a:spcAft>
        <a:defRPr sz="2600">
          <a:solidFill>
            <a:srgbClr val="003399"/>
          </a:solidFill>
          <a:latin typeface="Helvetica" pitchFamily="34" charset="0"/>
        </a:defRPr>
      </a:lvl5pPr>
      <a:lvl6pPr marL="457200" algn="ctr" rtl="0" fontAlgn="base">
        <a:spcBef>
          <a:spcPct val="0"/>
        </a:spcBef>
        <a:spcAft>
          <a:spcPct val="0"/>
        </a:spcAft>
        <a:defRPr sz="2600">
          <a:solidFill>
            <a:srgbClr val="003399"/>
          </a:solidFill>
          <a:latin typeface="Helvetica" pitchFamily="34" charset="0"/>
        </a:defRPr>
      </a:lvl6pPr>
      <a:lvl7pPr marL="914400" algn="ctr" rtl="0" fontAlgn="base">
        <a:spcBef>
          <a:spcPct val="0"/>
        </a:spcBef>
        <a:spcAft>
          <a:spcPct val="0"/>
        </a:spcAft>
        <a:defRPr sz="2600">
          <a:solidFill>
            <a:srgbClr val="003399"/>
          </a:solidFill>
          <a:latin typeface="Helvetica" pitchFamily="34" charset="0"/>
        </a:defRPr>
      </a:lvl7pPr>
      <a:lvl8pPr marL="1371600" algn="ctr" rtl="0" fontAlgn="base">
        <a:spcBef>
          <a:spcPct val="0"/>
        </a:spcBef>
        <a:spcAft>
          <a:spcPct val="0"/>
        </a:spcAft>
        <a:defRPr sz="2600">
          <a:solidFill>
            <a:srgbClr val="003399"/>
          </a:solidFill>
          <a:latin typeface="Helvetica" pitchFamily="34" charset="0"/>
        </a:defRPr>
      </a:lvl8pPr>
      <a:lvl9pPr marL="1828800" algn="ctr" rtl="0" fontAlgn="base">
        <a:spcBef>
          <a:spcPct val="0"/>
        </a:spcBef>
        <a:spcAft>
          <a:spcPct val="0"/>
        </a:spcAft>
        <a:defRPr sz="2600">
          <a:solidFill>
            <a:srgbClr val="003399"/>
          </a:solidFill>
          <a:latin typeface="Helvetica"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6781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cs-CZ" smtClean="0"/>
              <a:t>Social Economic Determinants</a:t>
            </a:r>
            <a:endParaRPr lang="en-GB" altLang="cs-CZ" smtClean="0"/>
          </a:p>
        </p:txBody>
      </p:sp>
      <p:sp>
        <p:nvSpPr>
          <p:cNvPr id="1027" name="Rectangle 3"/>
          <p:cNvSpPr>
            <a:spLocks noGrp="1" noChangeArrowheads="1"/>
          </p:cNvSpPr>
          <p:nvPr>
            <p:ph type="body" idx="1"/>
          </p:nvPr>
        </p:nvSpPr>
        <p:spPr bwMode="auto">
          <a:xfrm>
            <a:off x="1676400" y="17526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cs-CZ" smtClean="0"/>
              <a:t>Action Studies</a:t>
            </a:r>
          </a:p>
          <a:p>
            <a:pPr lvl="0"/>
            <a:r>
              <a:rPr lang="it-IT" altLang="cs-CZ" smtClean="0"/>
              <a:t>Monitoring</a:t>
            </a:r>
          </a:p>
          <a:p>
            <a:pPr lvl="0"/>
            <a:r>
              <a:rPr lang="it-IT" altLang="cs-CZ" smtClean="0"/>
              <a:t>The European reevance of CMH </a:t>
            </a:r>
          </a:p>
          <a:p>
            <a:pPr lvl="0"/>
            <a:r>
              <a:rPr lang="it-IT" altLang="cs-CZ" smtClean="0"/>
              <a:t>Scientific Reviews</a:t>
            </a:r>
          </a:p>
          <a:p>
            <a:pPr lvl="0"/>
            <a:r>
              <a:rPr lang="it-IT" altLang="cs-CZ" smtClean="0"/>
              <a:t>Specific TA as requested by MSs</a:t>
            </a:r>
            <a:endParaRPr lang="en-GB" altLang="cs-CZ" smtClean="0"/>
          </a:p>
        </p:txBody>
      </p:sp>
      <p:sp>
        <p:nvSpPr>
          <p:cNvPr id="1028" name="Rectangle 4"/>
          <p:cNvSpPr>
            <a:spLocks noGrp="1" noChangeArrowheads="1"/>
          </p:cNvSpPr>
          <p:nvPr>
            <p:ph type="dt" sz="half" idx="2"/>
          </p:nvPr>
        </p:nvSpPr>
        <p:spPr bwMode="auto">
          <a:xfrm>
            <a:off x="1676400" y="6248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anose="02020603050405020304" pitchFamily="18" charset="0"/>
              </a:defRPr>
            </a:lvl1pPr>
          </a:lstStyle>
          <a:p>
            <a:fld id="{95D33D40-A9F7-426D-82F2-5513B409A942}" type="slidenum">
              <a:rPr lang="en-GB" altLang="cs-CZ" smtClean="0">
                <a:solidFill>
                  <a:srgbClr val="000000"/>
                </a:solidFill>
              </a:rPr>
              <a:pPr/>
              <a:t>‹#›</a:t>
            </a:fld>
            <a:endParaRPr lang="en-GB" altLang="cs-CZ" smtClean="0">
              <a:solidFill>
                <a:srgbClr val="000000"/>
              </a:solidFill>
            </a:endParaRPr>
          </a:p>
        </p:txBody>
      </p:sp>
      <p:sp>
        <p:nvSpPr>
          <p:cNvPr id="1035" name="Rectangle 11"/>
          <p:cNvSpPr>
            <a:spLocks noChangeArrowheads="1"/>
          </p:cNvSpPr>
          <p:nvPr/>
        </p:nvSpPr>
        <p:spPr bwMode="auto">
          <a:xfrm>
            <a:off x="2246313" y="20605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8" name="Rectangle 14"/>
          <p:cNvSpPr>
            <a:spLocks noChangeArrowheads="1"/>
          </p:cNvSpPr>
          <p:nvPr/>
        </p:nvSpPr>
        <p:spPr bwMode="auto">
          <a:xfrm>
            <a:off x="2165350" y="230822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9" name="Rectangle 15"/>
          <p:cNvSpPr>
            <a:spLocks noChangeArrowheads="1"/>
          </p:cNvSpPr>
          <p:nvPr/>
        </p:nvSpPr>
        <p:spPr bwMode="auto">
          <a:xfrm>
            <a:off x="2209800" y="253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0" name="Rectangle 16"/>
          <p:cNvSpPr>
            <a:spLocks noChangeArrowheads="1"/>
          </p:cNvSpPr>
          <p:nvPr/>
        </p:nvSpPr>
        <p:spPr bwMode="auto">
          <a:xfrm>
            <a:off x="2455863" y="26670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41" name="Rectangle 17"/>
          <p:cNvSpPr>
            <a:spLocks noChangeArrowheads="1"/>
          </p:cNvSpPr>
          <p:nvPr/>
        </p:nvSpPr>
        <p:spPr bwMode="auto">
          <a:xfrm>
            <a:off x="2597150" y="38258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6" name="Rectangle 22"/>
          <p:cNvSpPr>
            <a:spLocks noChangeArrowheads="1"/>
          </p:cNvSpPr>
          <p:nvPr/>
        </p:nvSpPr>
        <p:spPr bwMode="auto">
          <a:xfrm>
            <a:off x="2079625" y="20066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47" name="Rectangle 23"/>
          <p:cNvSpPr>
            <a:spLocks noChangeArrowheads="1"/>
          </p:cNvSpPr>
          <p:nvPr/>
        </p:nvSpPr>
        <p:spPr bwMode="auto">
          <a:xfrm>
            <a:off x="2057400" y="19812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50" name="Rectangle 26"/>
          <p:cNvSpPr>
            <a:spLocks noChangeArrowheads="1"/>
          </p:cNvSpPr>
          <p:nvPr/>
        </p:nvSpPr>
        <p:spPr bwMode="auto">
          <a:xfrm>
            <a:off x="2735263" y="2282825"/>
            <a:ext cx="0" cy="136525"/>
          </a:xfrm>
          <a:prstGeom prst="rect">
            <a:avLst/>
          </a:prstGeom>
          <a:noFill/>
          <a:ln w="9525">
            <a:noFill/>
            <a:miter lim="800000"/>
            <a:headEnd/>
            <a:tailEnd/>
          </a:ln>
        </p:spPr>
        <p:txBody>
          <a:bodyPr wrap="none" lIns="0" tIns="0" rIns="0" bIns="0">
            <a:spAutoFit/>
          </a:bodyPr>
          <a:lstStyle/>
          <a:p>
            <a:pPr algn="ctr">
              <a:defRPr/>
            </a:pPr>
            <a:endParaRPr lang="en-US" sz="900">
              <a:solidFill>
                <a:srgbClr val="000000"/>
              </a:solidFill>
              <a:latin typeface="Times New Roman" pitchFamily="18" charset="0"/>
            </a:endParaRPr>
          </a:p>
        </p:txBody>
      </p:sp>
      <p:sp>
        <p:nvSpPr>
          <p:cNvPr id="1051" name="Rectangle 27"/>
          <p:cNvSpPr>
            <a:spLocks noChangeArrowheads="1"/>
          </p:cNvSpPr>
          <p:nvPr/>
        </p:nvSpPr>
        <p:spPr bwMode="auto">
          <a:xfrm>
            <a:off x="2152650" y="2667000"/>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52" name="Rectangle 28"/>
          <p:cNvSpPr>
            <a:spLocks noChangeArrowheads="1"/>
          </p:cNvSpPr>
          <p:nvPr/>
        </p:nvSpPr>
        <p:spPr bwMode="auto">
          <a:xfrm>
            <a:off x="2398713" y="28448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53" name="Rectangle 29"/>
          <p:cNvSpPr>
            <a:spLocks noChangeArrowheads="1"/>
          </p:cNvSpPr>
          <p:nvPr/>
        </p:nvSpPr>
        <p:spPr bwMode="auto">
          <a:xfrm>
            <a:off x="2573338" y="380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8"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anchor="ctr"/>
          <a:lstStyle/>
          <a:p>
            <a:pPr algn="ctr" defTabSz="457200" fontAlgn="auto">
              <a:spcBef>
                <a:spcPts val="0"/>
              </a:spcBef>
              <a:spcAft>
                <a:spcPts val="0"/>
              </a:spcAft>
              <a:defRPr/>
            </a:pPr>
            <a:r>
              <a:rPr lang="da-DK" sz="1800">
                <a:solidFill>
                  <a:srgbClr val="FFFFFF"/>
                </a:solidFill>
                <a:latin typeface="Helvetica"/>
              </a:rPr>
              <a:t> </a:t>
            </a:r>
          </a:p>
        </p:txBody>
      </p:sp>
      <p:pic>
        <p:nvPicPr>
          <p:cNvPr id="1043" name="Billede 7" descr="WHO-EURO-EN-W.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035675"/>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2268538" y="5805488"/>
            <a:ext cx="6799262" cy="336550"/>
          </a:xfrm>
          <a:prstGeom prst="rect">
            <a:avLst/>
          </a:prstGeom>
          <a:noFill/>
          <a:ln w="9525">
            <a:noFill/>
            <a:miter lim="800000"/>
            <a:headEnd/>
            <a:tailEnd/>
          </a:ln>
          <a:effectLst/>
        </p:spPr>
        <p:txBody>
          <a:bodyPr>
            <a:spAutoFit/>
          </a:bodyPr>
          <a:lstStyle/>
          <a:p>
            <a:pPr algn="r">
              <a:spcBef>
                <a:spcPct val="50000"/>
              </a:spcBef>
              <a:defRPr/>
            </a:pPr>
            <a:endParaRPr lang="en-US" sz="1600" i="1">
              <a:solidFill>
                <a:srgbClr val="FFFFFF"/>
              </a:solidFill>
              <a:latin typeface="Helvetica" panose="020B0604020202020204" pitchFamily="34" charset="0"/>
            </a:endParaRPr>
          </a:p>
        </p:txBody>
      </p:sp>
    </p:spTree>
    <p:extLst>
      <p:ext uri="{BB962C8B-B14F-4D97-AF65-F5344CB8AC3E}">
        <p14:creationId xmlns:p14="http://schemas.microsoft.com/office/powerpoint/2010/main" val="120767084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Helvetica" pitchFamily="34" charset="0"/>
        </a:defRPr>
      </a:lvl2pPr>
      <a:lvl3pPr algn="ctr" rtl="0" eaLnBrk="0" fontAlgn="base" hangingPunct="0">
        <a:spcBef>
          <a:spcPct val="0"/>
        </a:spcBef>
        <a:spcAft>
          <a:spcPct val="0"/>
        </a:spcAft>
        <a:defRPr sz="2600">
          <a:solidFill>
            <a:srgbClr val="003399"/>
          </a:solidFill>
          <a:latin typeface="Helvetica" pitchFamily="34" charset="0"/>
        </a:defRPr>
      </a:lvl3pPr>
      <a:lvl4pPr algn="ctr" rtl="0" eaLnBrk="0" fontAlgn="base" hangingPunct="0">
        <a:spcBef>
          <a:spcPct val="0"/>
        </a:spcBef>
        <a:spcAft>
          <a:spcPct val="0"/>
        </a:spcAft>
        <a:defRPr sz="2600">
          <a:solidFill>
            <a:srgbClr val="003399"/>
          </a:solidFill>
          <a:latin typeface="Helvetica" pitchFamily="34" charset="0"/>
        </a:defRPr>
      </a:lvl4pPr>
      <a:lvl5pPr algn="ctr" rtl="0" eaLnBrk="0" fontAlgn="base" hangingPunct="0">
        <a:spcBef>
          <a:spcPct val="0"/>
        </a:spcBef>
        <a:spcAft>
          <a:spcPct val="0"/>
        </a:spcAft>
        <a:defRPr sz="2600">
          <a:solidFill>
            <a:srgbClr val="003399"/>
          </a:solidFill>
          <a:latin typeface="Helvetica" pitchFamily="34" charset="0"/>
        </a:defRPr>
      </a:lvl5pPr>
      <a:lvl6pPr marL="457200" algn="ctr" rtl="0" fontAlgn="base">
        <a:spcBef>
          <a:spcPct val="0"/>
        </a:spcBef>
        <a:spcAft>
          <a:spcPct val="0"/>
        </a:spcAft>
        <a:defRPr sz="2600">
          <a:solidFill>
            <a:srgbClr val="003399"/>
          </a:solidFill>
          <a:latin typeface="Helvetica" pitchFamily="34" charset="0"/>
        </a:defRPr>
      </a:lvl6pPr>
      <a:lvl7pPr marL="914400" algn="ctr" rtl="0" fontAlgn="base">
        <a:spcBef>
          <a:spcPct val="0"/>
        </a:spcBef>
        <a:spcAft>
          <a:spcPct val="0"/>
        </a:spcAft>
        <a:defRPr sz="2600">
          <a:solidFill>
            <a:srgbClr val="003399"/>
          </a:solidFill>
          <a:latin typeface="Helvetica" pitchFamily="34" charset="0"/>
        </a:defRPr>
      </a:lvl7pPr>
      <a:lvl8pPr marL="1371600" algn="ctr" rtl="0" fontAlgn="base">
        <a:spcBef>
          <a:spcPct val="0"/>
        </a:spcBef>
        <a:spcAft>
          <a:spcPct val="0"/>
        </a:spcAft>
        <a:defRPr sz="2600">
          <a:solidFill>
            <a:srgbClr val="003399"/>
          </a:solidFill>
          <a:latin typeface="Helvetica" pitchFamily="34" charset="0"/>
        </a:defRPr>
      </a:lvl8pPr>
      <a:lvl9pPr marL="1828800" algn="ctr" rtl="0" fontAlgn="base">
        <a:spcBef>
          <a:spcPct val="0"/>
        </a:spcBef>
        <a:spcAft>
          <a:spcPct val="0"/>
        </a:spcAft>
        <a:defRPr sz="2600">
          <a:solidFill>
            <a:srgbClr val="003399"/>
          </a:solidFill>
          <a:latin typeface="Helvetica"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6781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cs-CZ" smtClean="0"/>
              <a:t>Social Economic Determinants</a:t>
            </a:r>
            <a:endParaRPr lang="en-GB" altLang="cs-CZ" smtClean="0"/>
          </a:p>
        </p:txBody>
      </p:sp>
      <p:sp>
        <p:nvSpPr>
          <p:cNvPr id="1027" name="Rectangle 3"/>
          <p:cNvSpPr>
            <a:spLocks noGrp="1" noChangeArrowheads="1"/>
          </p:cNvSpPr>
          <p:nvPr>
            <p:ph type="body" idx="1"/>
          </p:nvPr>
        </p:nvSpPr>
        <p:spPr bwMode="auto">
          <a:xfrm>
            <a:off x="1676400" y="17526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cs-CZ" smtClean="0"/>
              <a:t>Action Studies</a:t>
            </a:r>
          </a:p>
          <a:p>
            <a:pPr lvl="0"/>
            <a:r>
              <a:rPr lang="it-IT" altLang="cs-CZ" smtClean="0"/>
              <a:t>Monitoring</a:t>
            </a:r>
          </a:p>
          <a:p>
            <a:pPr lvl="0"/>
            <a:r>
              <a:rPr lang="it-IT" altLang="cs-CZ" smtClean="0"/>
              <a:t>The European reevance of CMH </a:t>
            </a:r>
          </a:p>
          <a:p>
            <a:pPr lvl="0"/>
            <a:r>
              <a:rPr lang="it-IT" altLang="cs-CZ" smtClean="0"/>
              <a:t>Scientific Reviews</a:t>
            </a:r>
          </a:p>
          <a:p>
            <a:pPr lvl="0"/>
            <a:r>
              <a:rPr lang="it-IT" altLang="cs-CZ" smtClean="0"/>
              <a:t>Specific TA as requested by MSs</a:t>
            </a:r>
            <a:endParaRPr lang="en-GB" altLang="cs-CZ" smtClean="0"/>
          </a:p>
        </p:txBody>
      </p:sp>
      <p:sp>
        <p:nvSpPr>
          <p:cNvPr id="1028" name="Rectangle 4"/>
          <p:cNvSpPr>
            <a:spLocks noGrp="1" noChangeArrowheads="1"/>
          </p:cNvSpPr>
          <p:nvPr>
            <p:ph type="dt" sz="half" idx="2"/>
          </p:nvPr>
        </p:nvSpPr>
        <p:spPr bwMode="auto">
          <a:xfrm>
            <a:off x="1676400" y="6248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anose="02020603050405020304" pitchFamily="18" charset="0"/>
              </a:defRPr>
            </a:lvl1pPr>
          </a:lstStyle>
          <a:p>
            <a:fld id="{95D33D40-A9F7-426D-82F2-5513B409A942}" type="slidenum">
              <a:rPr lang="en-GB" altLang="cs-CZ" smtClean="0">
                <a:solidFill>
                  <a:srgbClr val="000000"/>
                </a:solidFill>
              </a:rPr>
              <a:pPr/>
              <a:t>‹#›</a:t>
            </a:fld>
            <a:endParaRPr lang="en-GB" altLang="cs-CZ" smtClean="0">
              <a:solidFill>
                <a:srgbClr val="000000"/>
              </a:solidFill>
            </a:endParaRPr>
          </a:p>
        </p:txBody>
      </p:sp>
      <p:sp>
        <p:nvSpPr>
          <p:cNvPr id="1035" name="Rectangle 11"/>
          <p:cNvSpPr>
            <a:spLocks noChangeArrowheads="1"/>
          </p:cNvSpPr>
          <p:nvPr/>
        </p:nvSpPr>
        <p:spPr bwMode="auto">
          <a:xfrm>
            <a:off x="2246313" y="20605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8" name="Rectangle 14"/>
          <p:cNvSpPr>
            <a:spLocks noChangeArrowheads="1"/>
          </p:cNvSpPr>
          <p:nvPr/>
        </p:nvSpPr>
        <p:spPr bwMode="auto">
          <a:xfrm>
            <a:off x="2165350" y="230822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39" name="Rectangle 15"/>
          <p:cNvSpPr>
            <a:spLocks noChangeArrowheads="1"/>
          </p:cNvSpPr>
          <p:nvPr/>
        </p:nvSpPr>
        <p:spPr bwMode="auto">
          <a:xfrm>
            <a:off x="2209800" y="253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0" name="Rectangle 16"/>
          <p:cNvSpPr>
            <a:spLocks noChangeArrowheads="1"/>
          </p:cNvSpPr>
          <p:nvPr/>
        </p:nvSpPr>
        <p:spPr bwMode="auto">
          <a:xfrm>
            <a:off x="2455863" y="26670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41" name="Rectangle 17"/>
          <p:cNvSpPr>
            <a:spLocks noChangeArrowheads="1"/>
          </p:cNvSpPr>
          <p:nvPr/>
        </p:nvSpPr>
        <p:spPr bwMode="auto">
          <a:xfrm>
            <a:off x="2597150" y="38258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46" name="Rectangle 22"/>
          <p:cNvSpPr>
            <a:spLocks noChangeArrowheads="1"/>
          </p:cNvSpPr>
          <p:nvPr/>
        </p:nvSpPr>
        <p:spPr bwMode="auto">
          <a:xfrm>
            <a:off x="2079625" y="20066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47" name="Rectangle 23"/>
          <p:cNvSpPr>
            <a:spLocks noChangeArrowheads="1"/>
          </p:cNvSpPr>
          <p:nvPr/>
        </p:nvSpPr>
        <p:spPr bwMode="auto">
          <a:xfrm>
            <a:off x="2057400" y="1981200"/>
            <a:ext cx="1425575" cy="4476750"/>
          </a:xfrm>
          <a:prstGeom prst="rect">
            <a:avLst/>
          </a:prstGeom>
          <a:noFill/>
          <a:ln w="9525">
            <a:noFill/>
            <a:miter lim="800000"/>
            <a:headEnd/>
            <a:tailEnd/>
          </a:ln>
        </p:spPr>
        <p:txBody>
          <a:bodyPr/>
          <a:lstStyle/>
          <a:p>
            <a:pPr algn="ctr">
              <a:defRPr/>
            </a:pPr>
            <a:endParaRPr lang="sv-SE" sz="2800">
              <a:solidFill>
                <a:srgbClr val="2F5D72"/>
              </a:solidFill>
              <a:latin typeface="Helvetica" panose="020B0604020202020204" pitchFamily="34" charset="0"/>
            </a:endParaRPr>
          </a:p>
        </p:txBody>
      </p:sp>
      <p:sp>
        <p:nvSpPr>
          <p:cNvPr id="1050" name="Rectangle 26"/>
          <p:cNvSpPr>
            <a:spLocks noChangeArrowheads="1"/>
          </p:cNvSpPr>
          <p:nvPr/>
        </p:nvSpPr>
        <p:spPr bwMode="auto">
          <a:xfrm>
            <a:off x="2735263" y="2282825"/>
            <a:ext cx="0" cy="136525"/>
          </a:xfrm>
          <a:prstGeom prst="rect">
            <a:avLst/>
          </a:prstGeom>
          <a:noFill/>
          <a:ln w="9525">
            <a:noFill/>
            <a:miter lim="800000"/>
            <a:headEnd/>
            <a:tailEnd/>
          </a:ln>
        </p:spPr>
        <p:txBody>
          <a:bodyPr wrap="none" lIns="0" tIns="0" rIns="0" bIns="0">
            <a:spAutoFit/>
          </a:bodyPr>
          <a:lstStyle/>
          <a:p>
            <a:pPr algn="ctr">
              <a:defRPr/>
            </a:pPr>
            <a:endParaRPr lang="en-US" sz="900">
              <a:solidFill>
                <a:srgbClr val="000000"/>
              </a:solidFill>
              <a:latin typeface="Times New Roman" pitchFamily="18" charset="0"/>
            </a:endParaRPr>
          </a:p>
        </p:txBody>
      </p:sp>
      <p:sp>
        <p:nvSpPr>
          <p:cNvPr id="1051" name="Rectangle 27"/>
          <p:cNvSpPr>
            <a:spLocks noChangeArrowheads="1"/>
          </p:cNvSpPr>
          <p:nvPr/>
        </p:nvSpPr>
        <p:spPr bwMode="auto">
          <a:xfrm>
            <a:off x="2152650" y="2667000"/>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1052" name="Rectangle 28"/>
          <p:cNvSpPr>
            <a:spLocks noChangeArrowheads="1"/>
          </p:cNvSpPr>
          <p:nvPr/>
        </p:nvSpPr>
        <p:spPr bwMode="auto">
          <a:xfrm>
            <a:off x="2398713" y="2844800"/>
            <a:ext cx="0" cy="730250"/>
          </a:xfrm>
          <a:prstGeom prst="rect">
            <a:avLst/>
          </a:prstGeom>
          <a:noFill/>
          <a:ln w="9525">
            <a:noFill/>
            <a:miter lim="800000"/>
            <a:headEnd/>
            <a:tailEnd/>
          </a:ln>
        </p:spPr>
        <p:txBody>
          <a:bodyPr wrap="none" lIns="0" tIns="0" rIns="0" bIns="0">
            <a:spAutoFit/>
          </a:bodyPr>
          <a:lstStyle/>
          <a:p>
            <a:pPr>
              <a:defRPr/>
            </a:pPr>
            <a:endParaRPr lang="it-IT">
              <a:solidFill>
                <a:srgbClr val="000000"/>
              </a:solidFill>
              <a:latin typeface="Times New Roman" pitchFamily="18" charset="0"/>
            </a:endParaRPr>
          </a:p>
          <a:p>
            <a:pPr>
              <a:defRPr/>
            </a:pPr>
            <a:endParaRPr lang="en-GB">
              <a:solidFill>
                <a:srgbClr val="000000"/>
              </a:solidFill>
              <a:latin typeface="Times New Roman" pitchFamily="18" charset="0"/>
            </a:endParaRPr>
          </a:p>
        </p:txBody>
      </p:sp>
      <p:sp>
        <p:nvSpPr>
          <p:cNvPr id="1053" name="Rectangle 29"/>
          <p:cNvSpPr>
            <a:spLocks noChangeArrowheads="1"/>
          </p:cNvSpPr>
          <p:nvPr/>
        </p:nvSpPr>
        <p:spPr bwMode="auto">
          <a:xfrm>
            <a:off x="2573338" y="3800475"/>
            <a:ext cx="0" cy="365125"/>
          </a:xfrm>
          <a:prstGeom prst="rect">
            <a:avLst/>
          </a:prstGeom>
          <a:noFill/>
          <a:ln w="9525">
            <a:noFill/>
            <a:miter lim="800000"/>
            <a:headEnd/>
            <a:tailEnd/>
          </a:ln>
        </p:spPr>
        <p:txBody>
          <a:bodyPr wrap="none" lIns="0" tIns="0" rIns="0" bIns="0">
            <a:spAutoFit/>
          </a:bodyPr>
          <a:lstStyle/>
          <a:p>
            <a:pPr>
              <a:defRPr/>
            </a:pPr>
            <a:endParaRPr lang="en-US">
              <a:solidFill>
                <a:srgbClr val="000000"/>
              </a:solidFill>
              <a:latin typeface="Times New Roman" pitchFamily="18" charset="0"/>
            </a:endParaRPr>
          </a:p>
        </p:txBody>
      </p:sp>
      <p:sp>
        <p:nvSpPr>
          <p:cNvPr id="8" name="Rektangel 6"/>
          <p:cNvSpPr>
            <a:spLocks noChangeArrowheads="1"/>
          </p:cNvSpPr>
          <p:nvPr userDrawn="1"/>
        </p:nvSpPr>
        <p:spPr bwMode="auto">
          <a:xfrm>
            <a:off x="0" y="5867400"/>
            <a:ext cx="9144000" cy="990600"/>
          </a:xfrm>
          <a:prstGeom prst="rect">
            <a:avLst/>
          </a:prstGeom>
          <a:solidFill>
            <a:srgbClr val="006A9C"/>
          </a:solidFill>
          <a:ln w="9525" algn="ctr">
            <a:noFill/>
            <a:miter lim="800000"/>
            <a:headEnd/>
            <a:tailEnd/>
          </a:ln>
        </p:spPr>
        <p:txBody>
          <a:bodyPr anchor="ctr"/>
          <a:lstStyle/>
          <a:p>
            <a:pPr algn="ctr" defTabSz="457200" fontAlgn="auto">
              <a:spcBef>
                <a:spcPts val="0"/>
              </a:spcBef>
              <a:spcAft>
                <a:spcPts val="0"/>
              </a:spcAft>
              <a:defRPr/>
            </a:pPr>
            <a:r>
              <a:rPr lang="da-DK" sz="1800">
                <a:solidFill>
                  <a:srgbClr val="FFFFFF"/>
                </a:solidFill>
                <a:latin typeface="Helvetica"/>
              </a:rPr>
              <a:t> </a:t>
            </a:r>
          </a:p>
        </p:txBody>
      </p:sp>
      <p:pic>
        <p:nvPicPr>
          <p:cNvPr id="1043" name="Billede 7" descr="WHO-EURO-EN-W.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035675"/>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2268538" y="5805488"/>
            <a:ext cx="6799262" cy="336550"/>
          </a:xfrm>
          <a:prstGeom prst="rect">
            <a:avLst/>
          </a:prstGeom>
          <a:noFill/>
          <a:ln w="9525">
            <a:noFill/>
            <a:miter lim="800000"/>
            <a:headEnd/>
            <a:tailEnd/>
          </a:ln>
          <a:effectLst/>
        </p:spPr>
        <p:txBody>
          <a:bodyPr>
            <a:spAutoFit/>
          </a:bodyPr>
          <a:lstStyle/>
          <a:p>
            <a:pPr algn="r">
              <a:spcBef>
                <a:spcPct val="50000"/>
              </a:spcBef>
              <a:defRPr/>
            </a:pPr>
            <a:endParaRPr lang="en-US" sz="1600" i="1">
              <a:solidFill>
                <a:srgbClr val="FFFFFF"/>
              </a:solidFill>
              <a:latin typeface="Helvetica" panose="020B0604020202020204" pitchFamily="34" charset="0"/>
            </a:endParaRPr>
          </a:p>
        </p:txBody>
      </p:sp>
    </p:spTree>
    <p:extLst>
      <p:ext uri="{BB962C8B-B14F-4D97-AF65-F5344CB8AC3E}">
        <p14:creationId xmlns:p14="http://schemas.microsoft.com/office/powerpoint/2010/main" val="12550905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Helvetica" pitchFamily="34" charset="0"/>
        </a:defRPr>
      </a:lvl2pPr>
      <a:lvl3pPr algn="ctr" rtl="0" eaLnBrk="0" fontAlgn="base" hangingPunct="0">
        <a:spcBef>
          <a:spcPct val="0"/>
        </a:spcBef>
        <a:spcAft>
          <a:spcPct val="0"/>
        </a:spcAft>
        <a:defRPr sz="2600">
          <a:solidFill>
            <a:srgbClr val="003399"/>
          </a:solidFill>
          <a:latin typeface="Helvetica" pitchFamily="34" charset="0"/>
        </a:defRPr>
      </a:lvl3pPr>
      <a:lvl4pPr algn="ctr" rtl="0" eaLnBrk="0" fontAlgn="base" hangingPunct="0">
        <a:spcBef>
          <a:spcPct val="0"/>
        </a:spcBef>
        <a:spcAft>
          <a:spcPct val="0"/>
        </a:spcAft>
        <a:defRPr sz="2600">
          <a:solidFill>
            <a:srgbClr val="003399"/>
          </a:solidFill>
          <a:latin typeface="Helvetica" pitchFamily="34" charset="0"/>
        </a:defRPr>
      </a:lvl4pPr>
      <a:lvl5pPr algn="ctr" rtl="0" eaLnBrk="0" fontAlgn="base" hangingPunct="0">
        <a:spcBef>
          <a:spcPct val="0"/>
        </a:spcBef>
        <a:spcAft>
          <a:spcPct val="0"/>
        </a:spcAft>
        <a:defRPr sz="2600">
          <a:solidFill>
            <a:srgbClr val="003399"/>
          </a:solidFill>
          <a:latin typeface="Helvetica" pitchFamily="34" charset="0"/>
        </a:defRPr>
      </a:lvl5pPr>
      <a:lvl6pPr marL="457200" algn="ctr" rtl="0" fontAlgn="base">
        <a:spcBef>
          <a:spcPct val="0"/>
        </a:spcBef>
        <a:spcAft>
          <a:spcPct val="0"/>
        </a:spcAft>
        <a:defRPr sz="2600">
          <a:solidFill>
            <a:srgbClr val="003399"/>
          </a:solidFill>
          <a:latin typeface="Helvetica" pitchFamily="34" charset="0"/>
        </a:defRPr>
      </a:lvl6pPr>
      <a:lvl7pPr marL="914400" algn="ctr" rtl="0" fontAlgn="base">
        <a:spcBef>
          <a:spcPct val="0"/>
        </a:spcBef>
        <a:spcAft>
          <a:spcPct val="0"/>
        </a:spcAft>
        <a:defRPr sz="2600">
          <a:solidFill>
            <a:srgbClr val="003399"/>
          </a:solidFill>
          <a:latin typeface="Helvetica" pitchFamily="34" charset="0"/>
        </a:defRPr>
      </a:lvl7pPr>
      <a:lvl8pPr marL="1371600" algn="ctr" rtl="0" fontAlgn="base">
        <a:spcBef>
          <a:spcPct val="0"/>
        </a:spcBef>
        <a:spcAft>
          <a:spcPct val="0"/>
        </a:spcAft>
        <a:defRPr sz="2600">
          <a:solidFill>
            <a:srgbClr val="003399"/>
          </a:solidFill>
          <a:latin typeface="Helvetica" pitchFamily="34" charset="0"/>
        </a:defRPr>
      </a:lvl8pPr>
      <a:lvl9pPr marL="1828800" algn="ctr" rtl="0" fontAlgn="base">
        <a:spcBef>
          <a:spcPct val="0"/>
        </a:spcBef>
        <a:spcAft>
          <a:spcPct val="0"/>
        </a:spcAft>
        <a:defRPr sz="2600">
          <a:solidFill>
            <a:srgbClr val="003399"/>
          </a:solidFill>
          <a:latin typeface="Helvetica"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zu.cz/" TargetMode="External"/><Relationship Id="rId7" Type="http://schemas.openxmlformats.org/officeDocument/2006/relationships/hyperlink" Target="http://www.mzcr.cz/verejne/dokumenty/zdravi-2020-narodni-strategie-ochrany-a%20podpory-zdravi-a-prevence-nemoci_8690_3016_5.html" TargetMode="External"/><Relationship Id="rId2" Type="http://schemas.openxmlformats.org/officeDocument/2006/relationships/hyperlink" Target="http://www.uzis.cz/" TargetMode="External"/><Relationship Id="rId1" Type="http://schemas.openxmlformats.org/officeDocument/2006/relationships/slideLayout" Target="../slideLayouts/slideLayout2.xml"/><Relationship Id="rId6" Type="http://schemas.openxmlformats.org/officeDocument/2006/relationships/hyperlink" Target="http://hbsc.upol.cz/" TargetMode="External"/><Relationship Id="rId5" Type="http://schemas.openxmlformats.org/officeDocument/2006/relationships/hyperlink" Target="http://www.ec.europa.eu/health-eu" TargetMode="External"/><Relationship Id="rId4" Type="http://schemas.openxmlformats.org/officeDocument/2006/relationships/hyperlink" Target="http://www.who.int/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zcr.cz/verejne/dokumenty/zdravi-2020-narodni-strategie-ochrany-a%20podpory-zdravi-a-prevence-nemoci_8690_3016_5.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zcr.cz/verejne/dokumenty/zdravi-2020-narodni-strategie-ochrany-a%20podpory-zdravi-a-prevence-nemoci_8690_3016_5.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122238"/>
            <a:ext cx="7543800" cy="3666802"/>
          </a:xfrm>
        </p:spPr>
        <p:txBody>
          <a:bodyPr/>
          <a:lstStyle/>
          <a:p>
            <a:pPr eaLnBrk="1" hangingPunct="1"/>
            <a:r>
              <a:rPr lang="cs-CZ" sz="4000" dirty="0" smtClean="0"/>
              <a:t>Zdravotní stav obyvatel ČR - výzkumy, studie</a:t>
            </a:r>
            <a:br>
              <a:rPr lang="cs-CZ" sz="4000" dirty="0" smtClean="0"/>
            </a:br>
            <a:r>
              <a:rPr lang="cs-CZ" sz="4000" dirty="0" smtClean="0"/>
              <a:t>Aktuální dokumenty podpory zdraví, programy podpory zdraví</a:t>
            </a:r>
          </a:p>
        </p:txBody>
      </p:sp>
      <p:sp>
        <p:nvSpPr>
          <p:cNvPr id="15362" name="Rectangle 3"/>
          <p:cNvSpPr>
            <a:spLocks noGrp="1" noChangeArrowheads="1"/>
          </p:cNvSpPr>
          <p:nvPr>
            <p:ph type="body" idx="1"/>
          </p:nvPr>
        </p:nvSpPr>
        <p:spPr>
          <a:xfrm>
            <a:off x="457200" y="3861048"/>
            <a:ext cx="8579296" cy="2996952"/>
          </a:xfrm>
        </p:spPr>
        <p:txBody>
          <a:bodyPr/>
          <a:lstStyle/>
          <a:p>
            <a:pPr eaLnBrk="1" hangingPunct="1">
              <a:lnSpc>
                <a:spcPct val="80000"/>
              </a:lnSpc>
              <a:buFont typeface="Wingdings" pitchFamily="2" charset="2"/>
              <a:buNone/>
            </a:pPr>
            <a:endParaRPr lang="cs-CZ" sz="2000" i="1" dirty="0" smtClean="0">
              <a:solidFill>
                <a:schemeClr val="tx2"/>
              </a:solidFill>
            </a:endParaRPr>
          </a:p>
          <a:p>
            <a:pPr eaLnBrk="1" hangingPunct="1">
              <a:lnSpc>
                <a:spcPct val="80000"/>
              </a:lnSpc>
              <a:buFont typeface="Wingdings" pitchFamily="2" charset="2"/>
              <a:buNone/>
            </a:pPr>
            <a:r>
              <a:rPr lang="cs-CZ" sz="2000" i="1" dirty="0" smtClean="0">
                <a:solidFill>
                  <a:schemeClr val="tx2"/>
                </a:solidFill>
              </a:rPr>
              <a:t>zdroj: 	</a:t>
            </a:r>
          </a:p>
          <a:p>
            <a:pPr eaLnBrk="1" hangingPunct="1">
              <a:lnSpc>
                <a:spcPct val="80000"/>
              </a:lnSpc>
              <a:buFont typeface="Wingdings" pitchFamily="2" charset="2"/>
              <a:buNone/>
            </a:pPr>
            <a:r>
              <a:rPr lang="cs-CZ" sz="1800" i="1" dirty="0" smtClean="0">
                <a:solidFill>
                  <a:schemeClr val="tx2"/>
                </a:solidFill>
                <a:hlinkClick r:id="rId2"/>
              </a:rPr>
              <a:t>www.uzis.cz</a:t>
            </a:r>
            <a:endParaRPr lang="cs-CZ" sz="1800" i="1" dirty="0" smtClean="0">
              <a:solidFill>
                <a:schemeClr val="tx2"/>
              </a:solidFill>
            </a:endParaRPr>
          </a:p>
          <a:p>
            <a:pPr eaLnBrk="1" hangingPunct="1">
              <a:lnSpc>
                <a:spcPct val="80000"/>
              </a:lnSpc>
              <a:buFont typeface="Wingdings" pitchFamily="2" charset="2"/>
              <a:buNone/>
            </a:pPr>
            <a:r>
              <a:rPr lang="cs-CZ" sz="1800" i="1" dirty="0" smtClean="0">
                <a:solidFill>
                  <a:schemeClr val="tx2"/>
                </a:solidFill>
                <a:hlinkClick r:id="rId3"/>
              </a:rPr>
              <a:t>www.szu.cz</a:t>
            </a:r>
            <a:endParaRPr lang="cs-CZ" sz="1800" i="1" dirty="0" smtClean="0">
              <a:solidFill>
                <a:schemeClr val="tx2"/>
              </a:solidFill>
            </a:endParaRPr>
          </a:p>
          <a:p>
            <a:pPr eaLnBrk="1" hangingPunct="1">
              <a:lnSpc>
                <a:spcPct val="80000"/>
              </a:lnSpc>
              <a:buNone/>
            </a:pPr>
            <a:r>
              <a:rPr lang="cs-CZ" sz="1800" i="1" dirty="0">
                <a:solidFill>
                  <a:schemeClr val="tx2"/>
                </a:solidFill>
                <a:hlinkClick r:id="rId4"/>
              </a:rPr>
              <a:t>http://www.who.int/en</a:t>
            </a:r>
            <a:r>
              <a:rPr lang="cs-CZ" sz="1800" i="1" dirty="0" smtClean="0">
                <a:solidFill>
                  <a:schemeClr val="tx2"/>
                </a:solidFill>
                <a:hlinkClick r:id="rId4"/>
              </a:rPr>
              <a:t>/</a:t>
            </a:r>
            <a:endParaRPr lang="cs-CZ" sz="1800" i="1" dirty="0" smtClean="0">
              <a:solidFill>
                <a:schemeClr val="tx2"/>
              </a:solidFill>
            </a:endParaRPr>
          </a:p>
          <a:p>
            <a:pPr eaLnBrk="1" hangingPunct="1">
              <a:lnSpc>
                <a:spcPct val="80000"/>
              </a:lnSpc>
              <a:buFont typeface="Wingdings" pitchFamily="2" charset="2"/>
              <a:buNone/>
            </a:pPr>
            <a:r>
              <a:rPr lang="cs-CZ" sz="1800" i="1" dirty="0" smtClean="0">
                <a:solidFill>
                  <a:schemeClr val="tx2"/>
                </a:solidFill>
                <a:hlinkClick r:id="rId5"/>
              </a:rPr>
              <a:t>www.ec.europa.eu/health-eu</a:t>
            </a:r>
            <a:endParaRPr lang="cs-CZ" sz="1800" i="1" dirty="0" smtClean="0">
              <a:solidFill>
                <a:schemeClr val="tx2"/>
              </a:solidFill>
            </a:endParaRPr>
          </a:p>
          <a:p>
            <a:pPr eaLnBrk="1" hangingPunct="1">
              <a:lnSpc>
                <a:spcPct val="80000"/>
              </a:lnSpc>
              <a:buFont typeface="Wingdings" pitchFamily="2" charset="2"/>
              <a:buNone/>
            </a:pPr>
            <a:r>
              <a:rPr lang="cs-CZ" sz="1800" i="1" dirty="0" smtClean="0">
                <a:solidFill>
                  <a:schemeClr val="tx2"/>
                </a:solidFill>
                <a:hlinkClick r:id="rId6"/>
              </a:rPr>
              <a:t>http://hbsc.upol.cz/</a:t>
            </a:r>
            <a:endParaRPr lang="cs-CZ" sz="1800" i="1" dirty="0" smtClean="0">
              <a:solidFill>
                <a:schemeClr val="tx2"/>
              </a:solidFill>
            </a:endParaRPr>
          </a:p>
          <a:p>
            <a:pPr eaLnBrk="1" hangingPunct="1">
              <a:lnSpc>
                <a:spcPct val="80000"/>
              </a:lnSpc>
              <a:buNone/>
            </a:pPr>
            <a:r>
              <a:rPr lang="cs-CZ" sz="1800" i="1" dirty="0" smtClean="0">
                <a:solidFill>
                  <a:schemeClr val="tx2"/>
                </a:solidFill>
                <a:hlinkClick r:id="rId7"/>
              </a:rPr>
              <a:t>http</a:t>
            </a:r>
            <a:r>
              <a:rPr lang="cs-CZ" sz="1800" i="1" dirty="0">
                <a:solidFill>
                  <a:schemeClr val="tx2"/>
                </a:solidFill>
                <a:hlinkClick r:id="rId7"/>
              </a:rPr>
              <a:t>://</a:t>
            </a:r>
            <a:r>
              <a:rPr lang="cs-CZ" sz="1800" i="1" dirty="0" smtClean="0">
                <a:solidFill>
                  <a:schemeClr val="tx2"/>
                </a:solidFill>
                <a:hlinkClick r:id="rId7"/>
              </a:rPr>
              <a:t>www.mzcr.cz/verejne/dokumenty/zdravi-2020-narodni-strategie-ochrany-a podpory-zdravi-a-prevence-nemoci_8690_3016_5.html</a:t>
            </a:r>
            <a:endParaRPr lang="cs-CZ" sz="1800" i="1" dirty="0" smtClean="0">
              <a:solidFill>
                <a:schemeClr val="tx2"/>
              </a:solidFill>
            </a:endParaRPr>
          </a:p>
          <a:p>
            <a:pPr eaLnBrk="1" hangingPunct="1">
              <a:lnSpc>
                <a:spcPct val="80000"/>
              </a:lnSpc>
              <a:buNone/>
            </a:pPr>
            <a:endParaRPr lang="cs-CZ" sz="1800" i="1" dirty="0" smtClean="0">
              <a:solidFill>
                <a:schemeClr val="tx2"/>
              </a:solidFill>
            </a:endParaRPr>
          </a:p>
          <a:p>
            <a:pPr eaLnBrk="1" hangingPunct="1">
              <a:lnSpc>
                <a:spcPct val="80000"/>
              </a:lnSpc>
              <a:buNone/>
            </a:pPr>
            <a:endParaRPr lang="cs-CZ" sz="2000" i="1" dirty="0" smtClean="0">
              <a:solidFill>
                <a:schemeClr val="tx2"/>
              </a:solidFill>
            </a:endParaRPr>
          </a:p>
          <a:p>
            <a:pPr eaLnBrk="1" hangingPunct="1">
              <a:lnSpc>
                <a:spcPct val="80000"/>
              </a:lnSpc>
              <a:buFont typeface="Wingdings" pitchFamily="2" charset="2"/>
              <a:buNone/>
            </a:pPr>
            <a:r>
              <a:rPr lang="cs-CZ" sz="2000" i="1" dirty="0" smtClean="0">
                <a:solidFill>
                  <a:schemeClr val="tx2"/>
                </a:solidFill>
              </a:rPr>
              <a:t>		</a:t>
            </a:r>
          </a:p>
          <a:p>
            <a:pPr eaLnBrk="1" hangingPunct="1">
              <a:lnSpc>
                <a:spcPct val="80000"/>
              </a:lnSpc>
              <a:buFont typeface="Wingdings" pitchFamily="2" charset="2"/>
              <a:buNone/>
            </a:pPr>
            <a:endParaRPr lang="cs-CZ" sz="2000" i="1" dirty="0" smtClean="0">
              <a:solidFill>
                <a:schemeClr val="tx2"/>
              </a:solidFill>
            </a:endParaRPr>
          </a:p>
          <a:p>
            <a:pPr eaLnBrk="1" hangingPunct="1">
              <a:lnSpc>
                <a:spcPct val="80000"/>
              </a:lnSpc>
              <a:buFont typeface="Wingdings" pitchFamily="2" charset="2"/>
              <a:buNone/>
            </a:pPr>
            <a:endParaRPr lang="cs-CZ" sz="2000" i="1" dirty="0" smtClean="0">
              <a:solidFill>
                <a:schemeClr val="tx2"/>
              </a:solidFill>
            </a:endParaRPr>
          </a:p>
          <a:p>
            <a:pPr eaLnBrk="1" hangingPunct="1">
              <a:lnSpc>
                <a:spcPct val="80000"/>
              </a:lnSpc>
              <a:buFont typeface="Wingdings" pitchFamily="2" charset="2"/>
              <a:buNone/>
            </a:pPr>
            <a:endParaRPr lang="cs-CZ" sz="2000" i="1" dirty="0" smtClean="0">
              <a:solidFill>
                <a:schemeClr val="hlink"/>
              </a:solidFill>
            </a:endParaRPr>
          </a:p>
          <a:p>
            <a:pPr eaLnBrk="1" hangingPunct="1">
              <a:lnSpc>
                <a:spcPct val="80000"/>
              </a:lnSpc>
              <a:buFont typeface="Wingdings" pitchFamily="2" charset="2"/>
              <a:buNone/>
            </a:pPr>
            <a:r>
              <a:rPr lang="cs-CZ" sz="2000" i="1" dirty="0" smtClean="0">
                <a:solidFill>
                  <a:schemeClr val="tx2"/>
                </a:solidFill>
              </a:rPr>
              <a:t>		</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cs-CZ" smtClean="0"/>
              <a:t>Nejčastější příčiny úmrtí</a:t>
            </a:r>
          </a:p>
        </p:txBody>
      </p:sp>
      <p:sp>
        <p:nvSpPr>
          <p:cNvPr id="32770" name="Rectangle 3"/>
          <p:cNvSpPr>
            <a:spLocks noGrp="1" noChangeArrowheads="1"/>
          </p:cNvSpPr>
          <p:nvPr>
            <p:ph type="body" idx="1"/>
          </p:nvPr>
        </p:nvSpPr>
        <p:spPr/>
        <p:txBody>
          <a:bodyPr/>
          <a:lstStyle/>
          <a:p>
            <a:pPr eaLnBrk="1" hangingPunct="1"/>
            <a:r>
              <a:rPr lang="cs-CZ" smtClean="0">
                <a:solidFill>
                  <a:schemeClr val="tx2"/>
                </a:solidFill>
              </a:rPr>
              <a:t>kardiovaskulární onemocnění</a:t>
            </a:r>
          </a:p>
          <a:p>
            <a:pPr eaLnBrk="1" hangingPunct="1">
              <a:buFont typeface="Wingdings" pitchFamily="2" charset="2"/>
              <a:buNone/>
            </a:pPr>
            <a:r>
              <a:rPr lang="cs-CZ" smtClean="0">
                <a:solidFill>
                  <a:schemeClr val="tx2"/>
                </a:solidFill>
              </a:rPr>
              <a:t>		</a:t>
            </a:r>
            <a:r>
              <a:rPr lang="cs-CZ" smtClean="0"/>
              <a:t>r. 2012: 46 % M, 49 % Ž</a:t>
            </a:r>
          </a:p>
          <a:p>
            <a:pPr eaLnBrk="1" hangingPunct="1"/>
            <a:r>
              <a:rPr lang="cs-CZ" smtClean="0">
                <a:solidFill>
                  <a:schemeClr val="tx2"/>
                </a:solidFill>
              </a:rPr>
              <a:t>novotvary (rakovina)</a:t>
            </a:r>
          </a:p>
          <a:p>
            <a:pPr eaLnBrk="1" hangingPunct="1">
              <a:buFont typeface="Wingdings" pitchFamily="2" charset="2"/>
              <a:buNone/>
            </a:pPr>
            <a:r>
              <a:rPr lang="cs-CZ" smtClean="0">
                <a:solidFill>
                  <a:schemeClr val="tx2"/>
                </a:solidFill>
              </a:rPr>
              <a:t>		</a:t>
            </a:r>
            <a:r>
              <a:rPr lang="cs-CZ" smtClean="0"/>
              <a:t>r. 2012: 27 % M, 26,7%  Ž</a:t>
            </a:r>
          </a:p>
          <a:p>
            <a:pPr eaLnBrk="1" hangingPunct="1"/>
            <a:r>
              <a:rPr lang="cs-CZ" smtClean="0">
                <a:solidFill>
                  <a:schemeClr val="tx2"/>
                </a:solidFill>
              </a:rPr>
              <a:t>úrazy a otravy</a:t>
            </a:r>
          </a:p>
          <a:p>
            <a:pPr eaLnBrk="1" hangingPunct="1">
              <a:buFont typeface="Wingdings" pitchFamily="2" charset="2"/>
              <a:buNone/>
            </a:pPr>
            <a:r>
              <a:rPr lang="cs-CZ" smtClean="0">
                <a:solidFill>
                  <a:schemeClr val="tx2"/>
                </a:solidFill>
              </a:rPr>
              <a:t>		</a:t>
            </a:r>
            <a:r>
              <a:rPr lang="cs-CZ" smtClean="0"/>
              <a:t>r. 2012: 8 % M, 4,3% Ž </a:t>
            </a:r>
            <a:r>
              <a:rPr lang="cs-CZ" sz="1800" smtClean="0"/>
              <a:t>(do 40 let nejčastější příčina!)</a:t>
            </a:r>
          </a:p>
          <a:p>
            <a:pPr eaLnBrk="1" hangingPunct="1"/>
            <a:r>
              <a:rPr lang="cs-CZ" smtClean="0">
                <a:solidFill>
                  <a:schemeClr val="tx2"/>
                </a:solidFill>
              </a:rPr>
              <a:t>nemoci dýchací a trávicí soustavy</a:t>
            </a:r>
          </a:p>
          <a:p>
            <a:pPr eaLnBrk="1" hangingPunct="1"/>
            <a:endParaRPr lang="cs-CZ" smtClean="0">
              <a:solidFill>
                <a:schemeClr val="tx2"/>
              </a:solidFill>
            </a:endParaRP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mtClean="0"/>
              <a:t>Nemoci dětí</a:t>
            </a:r>
          </a:p>
        </p:txBody>
      </p:sp>
      <p:sp>
        <p:nvSpPr>
          <p:cNvPr id="32771" name="Rectangle 3"/>
          <p:cNvSpPr>
            <a:spLocks noGrp="1" noChangeArrowheads="1"/>
          </p:cNvSpPr>
          <p:nvPr>
            <p:ph type="body" idx="1"/>
          </p:nvPr>
        </p:nvSpPr>
        <p:spPr>
          <a:xfrm>
            <a:off x="457200" y="1719262"/>
            <a:ext cx="8229600" cy="5022105"/>
          </a:xfrm>
        </p:spPr>
        <p:txBody>
          <a:bodyPr/>
          <a:lstStyle/>
          <a:p>
            <a:pPr eaLnBrk="1" hangingPunct="1">
              <a:lnSpc>
                <a:spcPct val="80000"/>
              </a:lnSpc>
            </a:pPr>
            <a:r>
              <a:rPr lang="cs-CZ" altLang="cs-CZ" sz="2600" dirty="0" smtClean="0">
                <a:solidFill>
                  <a:schemeClr val="tx2"/>
                </a:solidFill>
              </a:rPr>
              <a:t>následky úrazů !!!</a:t>
            </a:r>
          </a:p>
          <a:p>
            <a:pPr eaLnBrk="1" hangingPunct="1">
              <a:lnSpc>
                <a:spcPct val="80000"/>
              </a:lnSpc>
            </a:pPr>
            <a:r>
              <a:rPr lang="cs-CZ" altLang="cs-CZ" sz="2600" dirty="0" smtClean="0"/>
              <a:t>akutní respirační onemocnění a jejich komplikace (viróza, chřipka)</a:t>
            </a:r>
          </a:p>
          <a:p>
            <a:pPr eaLnBrk="1" hangingPunct="1">
              <a:lnSpc>
                <a:spcPct val="80000"/>
              </a:lnSpc>
            </a:pPr>
            <a:r>
              <a:rPr lang="cs-CZ" altLang="cs-CZ" sz="2600" dirty="0" smtClean="0"/>
              <a:t>nemoci trávicí soustavy (salmonelózy, </a:t>
            </a:r>
            <a:r>
              <a:rPr lang="cs-CZ" altLang="cs-CZ" sz="2600" dirty="0" err="1" smtClean="0"/>
              <a:t>kampylobakteriozy</a:t>
            </a:r>
            <a:r>
              <a:rPr lang="cs-CZ" altLang="cs-CZ" sz="2600" dirty="0" smtClean="0"/>
              <a:t>, virové hepatitidy typu A)</a:t>
            </a:r>
          </a:p>
          <a:p>
            <a:pPr eaLnBrk="1" hangingPunct="1">
              <a:lnSpc>
                <a:spcPct val="80000"/>
              </a:lnSpc>
            </a:pPr>
            <a:r>
              <a:rPr lang="cs-CZ" altLang="cs-CZ" sz="2600" dirty="0" smtClean="0"/>
              <a:t>plané neštovice, infekční mononukleózy</a:t>
            </a:r>
          </a:p>
          <a:p>
            <a:pPr eaLnBrk="1" hangingPunct="1">
              <a:lnSpc>
                <a:spcPct val="80000"/>
              </a:lnSpc>
            </a:pPr>
            <a:r>
              <a:rPr lang="cs-CZ" altLang="cs-CZ" sz="2600" b="1" dirty="0" smtClean="0">
                <a:solidFill>
                  <a:srgbClr val="7030A0"/>
                </a:solidFill>
              </a:rPr>
              <a:t>chronické nemoci, astma, alergie, ortopedické nemoci, cukrovka</a:t>
            </a:r>
          </a:p>
          <a:p>
            <a:pPr eaLnBrk="1" hangingPunct="1">
              <a:lnSpc>
                <a:spcPct val="80000"/>
              </a:lnSpc>
              <a:buFont typeface="Wingdings" panose="05000000000000000000" pitchFamily="2" charset="2"/>
              <a:buNone/>
            </a:pPr>
            <a:r>
              <a:rPr lang="cs-CZ" altLang="cs-CZ" sz="2200" dirty="0" smtClean="0"/>
              <a:t>	- asi 20 % dětí Evropy má chronickou chorobu, </a:t>
            </a:r>
          </a:p>
          <a:p>
            <a:pPr eaLnBrk="1" hangingPunct="1">
              <a:lnSpc>
                <a:spcPct val="80000"/>
              </a:lnSpc>
              <a:buFont typeface="Wingdings" panose="05000000000000000000" pitchFamily="2" charset="2"/>
              <a:buNone/>
            </a:pPr>
            <a:r>
              <a:rPr lang="cs-CZ" altLang="cs-CZ" sz="2200" dirty="0" smtClean="0"/>
              <a:t>	v ČR asi 30 % dětí alergie, 50 - 70 % dětí vadné držení těla</a:t>
            </a:r>
          </a:p>
          <a:p>
            <a:pPr eaLnBrk="1" hangingPunct="1">
              <a:lnSpc>
                <a:spcPct val="80000"/>
              </a:lnSpc>
              <a:buFont typeface="Wingdings" panose="05000000000000000000" pitchFamily="2" charset="2"/>
              <a:buNone/>
            </a:pPr>
            <a:endParaRPr lang="cs-CZ" altLang="cs-CZ" sz="2200" dirty="0" smtClean="0"/>
          </a:p>
          <a:p>
            <a:pPr eaLnBrk="1" hangingPunct="1">
              <a:lnSpc>
                <a:spcPct val="80000"/>
              </a:lnSpc>
              <a:buFont typeface="Wingdings" panose="05000000000000000000" pitchFamily="2" charset="2"/>
              <a:buNone/>
            </a:pPr>
            <a:r>
              <a:rPr lang="cs-CZ" altLang="cs-CZ" sz="2400" b="1" dirty="0" smtClean="0">
                <a:solidFill>
                  <a:schemeClr val="tx2"/>
                </a:solidFill>
              </a:rPr>
              <a:t>Asi 80 % českých dětí je zdravotně oslabených!!!</a:t>
            </a:r>
          </a:p>
          <a:p>
            <a:pPr eaLnBrk="1" hangingPunct="1">
              <a:lnSpc>
                <a:spcPct val="80000"/>
              </a:lnSpc>
              <a:buFont typeface="Wingdings" panose="05000000000000000000" pitchFamily="2" charset="2"/>
              <a:buNone/>
            </a:pPr>
            <a:endParaRPr lang="cs-CZ" altLang="cs-CZ" sz="2400" b="1" dirty="0" smtClean="0">
              <a:solidFill>
                <a:schemeClr val="tx2"/>
              </a:solidFill>
            </a:endParaRPr>
          </a:p>
        </p:txBody>
      </p:sp>
    </p:spTree>
    <p:extLst>
      <p:ext uri="{BB962C8B-B14F-4D97-AF65-F5344CB8AC3E}">
        <p14:creationId xmlns:p14="http://schemas.microsoft.com/office/powerpoint/2010/main" val="65795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p:txBody>
          <a:bodyPr/>
          <a:lstStyle/>
          <a:p>
            <a:pPr marL="0" indent="0">
              <a:buNone/>
            </a:pPr>
            <a:r>
              <a:rPr lang="cs-CZ" altLang="cs-CZ" sz="2800" dirty="0">
                <a:solidFill>
                  <a:schemeClr val="tx2"/>
                </a:solidFill>
              </a:rPr>
              <a:t>P</a:t>
            </a:r>
            <a:r>
              <a:rPr lang="cs-CZ" altLang="cs-CZ" sz="2800" dirty="0" smtClean="0">
                <a:solidFill>
                  <a:schemeClr val="tx2"/>
                </a:solidFill>
              </a:rPr>
              <a:t>rojekty </a:t>
            </a:r>
            <a:r>
              <a:rPr lang="cs-CZ" altLang="cs-CZ" sz="2800" dirty="0">
                <a:solidFill>
                  <a:schemeClr val="tx2"/>
                </a:solidFill>
              </a:rPr>
              <a:t>podpory zdraví pro dětskou populaci by měly reflektovat </a:t>
            </a:r>
            <a:r>
              <a:rPr lang="cs-CZ" altLang="cs-CZ" sz="2800" dirty="0" smtClean="0">
                <a:solidFill>
                  <a:schemeClr val="tx2"/>
                </a:solidFill>
              </a:rPr>
              <a:t>výskyt nejčastějších chronických neinfekčních nemocí, příčiny úmrtí i prevenci nejčastějších infekčních nemocí v populaci. </a:t>
            </a:r>
            <a:endParaRPr lang="cs-CZ" altLang="cs-CZ" sz="2800" dirty="0">
              <a:solidFill>
                <a:schemeClr val="tx2"/>
              </a:solidFill>
            </a:endParaRPr>
          </a:p>
          <a:p>
            <a:pPr lvl="1"/>
            <a:r>
              <a:rPr lang="cs-CZ" dirty="0" smtClean="0"/>
              <a:t>chronické neinfekční nemoci </a:t>
            </a:r>
            <a:r>
              <a:rPr lang="cs-CZ" sz="1400" dirty="0" smtClean="0"/>
              <a:t>např. prevence obezity, zubní zdraví</a:t>
            </a:r>
          </a:p>
          <a:p>
            <a:pPr lvl="1"/>
            <a:r>
              <a:rPr lang="cs-CZ" dirty="0" smtClean="0"/>
              <a:t>příčiny úmrtí </a:t>
            </a:r>
            <a:r>
              <a:rPr lang="cs-CZ" sz="1400" dirty="0" smtClean="0"/>
              <a:t>- úrazy</a:t>
            </a:r>
          </a:p>
          <a:p>
            <a:pPr lvl="1"/>
            <a:r>
              <a:rPr lang="cs-CZ" dirty="0" smtClean="0"/>
              <a:t>infekční nemoci – </a:t>
            </a:r>
            <a:r>
              <a:rPr lang="cs-CZ" sz="1600" dirty="0" smtClean="0"/>
              <a:t>např. </a:t>
            </a:r>
            <a:r>
              <a:rPr lang="cs-CZ" sz="1600" dirty="0" err="1" smtClean="0"/>
              <a:t>kampylobakterioza</a:t>
            </a:r>
            <a:r>
              <a:rPr lang="cs-CZ" sz="1600" dirty="0" smtClean="0"/>
              <a:t>, žloutenka, HIV/AIDS</a:t>
            </a:r>
            <a:endParaRPr lang="cs-CZ" sz="1600" dirty="0"/>
          </a:p>
        </p:txBody>
      </p:sp>
    </p:spTree>
    <p:extLst>
      <p:ext uri="{BB962C8B-B14F-4D97-AF65-F5344CB8AC3E}">
        <p14:creationId xmlns:p14="http://schemas.microsoft.com/office/powerpoint/2010/main" val="83722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cs-CZ" smtClean="0"/>
              <a:t>Prevence chronických neinfekčních onemocnění</a:t>
            </a:r>
          </a:p>
        </p:txBody>
      </p:sp>
      <p:sp>
        <p:nvSpPr>
          <p:cNvPr id="34818" name="Rectangle 3"/>
          <p:cNvSpPr>
            <a:spLocks noGrp="1" noChangeArrowheads="1"/>
          </p:cNvSpPr>
          <p:nvPr>
            <p:ph type="body" idx="1"/>
          </p:nvPr>
        </p:nvSpPr>
        <p:spPr/>
        <p:txBody>
          <a:bodyPr/>
          <a:lstStyle/>
          <a:p>
            <a:pPr eaLnBrk="1" hangingPunct="1">
              <a:lnSpc>
                <a:spcPct val="80000"/>
              </a:lnSpc>
            </a:pPr>
            <a:r>
              <a:rPr lang="cs-CZ" sz="2100" smtClean="0"/>
              <a:t>Hlavní zásady a zaměření prevence chronicky neinfekčních onemocnění vycházejí z rozboru zdravotního stavu populace. Vycházejí tedy nejen z příčin úmrtí, ale také z nemocnosti dané populace.</a:t>
            </a:r>
          </a:p>
          <a:p>
            <a:pPr eaLnBrk="1" hangingPunct="1">
              <a:lnSpc>
                <a:spcPct val="80000"/>
              </a:lnSpc>
            </a:pPr>
            <a:r>
              <a:rPr lang="cs-CZ" sz="2100" smtClean="0"/>
              <a:t>Mezi hlavní chronické neinfekční onemocnění v ČR řadíme: </a:t>
            </a:r>
            <a:r>
              <a:rPr lang="cs-CZ" sz="2100" b="1" smtClean="0"/>
              <a:t>kardiovaskulární choroby</a:t>
            </a:r>
            <a:r>
              <a:rPr lang="cs-CZ" sz="2100" smtClean="0"/>
              <a:t> (ateroskleróza, vysoký krevní tlak a jejich komplikace v oblasti srdce, cév a mozku), </a:t>
            </a:r>
            <a:r>
              <a:rPr lang="cs-CZ" sz="2100" b="1" smtClean="0"/>
              <a:t>nádorová onemocnění, cukrovku, obezitu, vředovou chorobu žaludku a dvanáctníku, chronický zánět průdušek, osteoporózu, onemocnění dutiny ústní a zubů</a:t>
            </a:r>
            <a:r>
              <a:rPr lang="cs-CZ" sz="2100" smtClean="0"/>
              <a:t> (zubní kaz), </a:t>
            </a:r>
            <a:r>
              <a:rPr lang="cs-CZ" sz="2100" b="1" smtClean="0"/>
              <a:t>nemoci svalové a kosterní soustavy, alergické choroby a následky úrazů</a:t>
            </a:r>
            <a:r>
              <a:rPr lang="cs-CZ" sz="2100" smtClean="0"/>
              <a:t>. </a:t>
            </a:r>
          </a:p>
          <a:p>
            <a:pPr eaLnBrk="1" hangingPunct="1">
              <a:lnSpc>
                <a:spcPct val="80000"/>
              </a:lnSpc>
            </a:pPr>
            <a:r>
              <a:rPr lang="cs-CZ" sz="2100" smtClean="0"/>
              <a:t>U dětí se nejčastěji setkáváme s chronickým onemocněním následkem úrazu, ortopedickým onemocněním, alergií, cukrovkou, obezitou. Alarmující je zjištění WHO, že 20 % dětí Evropy trpí chronickou chorobu.</a:t>
            </a: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cs-CZ" smtClean="0"/>
              <a:t>Prevence chronických neinfekčních onemocnění</a:t>
            </a:r>
          </a:p>
        </p:txBody>
      </p:sp>
      <p:sp>
        <p:nvSpPr>
          <p:cNvPr id="35842" name="Rectangle 3"/>
          <p:cNvSpPr>
            <a:spLocks noGrp="1" noChangeArrowheads="1"/>
          </p:cNvSpPr>
          <p:nvPr>
            <p:ph type="body" idx="1"/>
          </p:nvPr>
        </p:nvSpPr>
        <p:spPr/>
        <p:txBody>
          <a:bodyPr/>
          <a:lstStyle/>
          <a:p>
            <a:pPr eaLnBrk="1" hangingPunct="1">
              <a:lnSpc>
                <a:spcPct val="80000"/>
              </a:lnSpc>
            </a:pPr>
            <a:r>
              <a:rPr lang="cs-CZ" sz="2100" smtClean="0"/>
              <a:t>Vznik a rozvoj těchto nemocí je podmíněn nebo výrazně ovlivněn způsobem života obyvatel vyspělých zemí, technickým pokrokem, stresem, znečištěním životního prostředí apod. Proto tyto nemoci byly dříve označovány jako </a:t>
            </a:r>
            <a:r>
              <a:rPr lang="cs-CZ" sz="2100" b="1" smtClean="0"/>
              <a:t>civilizační</a:t>
            </a:r>
            <a:r>
              <a:rPr lang="cs-CZ" sz="2100" smtClean="0"/>
              <a:t> a někdy také pro jejich značné rozšíření jako </a:t>
            </a:r>
            <a:r>
              <a:rPr lang="cs-CZ" sz="2100" b="1" smtClean="0"/>
              <a:t>choroby hromadného výskytu</a:t>
            </a:r>
            <a:r>
              <a:rPr lang="cs-CZ" sz="2100" smtClean="0"/>
              <a:t>. Tyto nemoci se obvykle rozvíjejí poměrně dlouhou dobu od několika let až po desítky let a jejich hlavní příčinou jsou rizikové faktory životního stylu. </a:t>
            </a:r>
          </a:p>
          <a:p>
            <a:pPr eaLnBrk="1" hangingPunct="1">
              <a:lnSpc>
                <a:spcPct val="80000"/>
              </a:lnSpc>
              <a:buFont typeface="Wingdings" pitchFamily="2" charset="2"/>
              <a:buNone/>
            </a:pPr>
            <a:endParaRPr lang="cs-CZ" sz="2100" smtClean="0"/>
          </a:p>
          <a:p>
            <a:pPr eaLnBrk="1" hangingPunct="1">
              <a:lnSpc>
                <a:spcPct val="80000"/>
              </a:lnSpc>
            </a:pPr>
            <a:r>
              <a:rPr lang="cs-CZ" sz="2100" smtClean="0"/>
              <a:t>Pozitivní změny zdravotního stavu populace, tedy snížení výskytu chronicky neinfekčních nemocí a růst střední délky života, lze docílit důslednou </a:t>
            </a:r>
            <a:r>
              <a:rPr lang="cs-CZ" sz="2100" b="1" smtClean="0"/>
              <a:t>prevencí</a:t>
            </a:r>
            <a:r>
              <a:rPr lang="cs-CZ" sz="2100" smtClean="0"/>
              <a:t>. Prevence se provádí buď na úrovni jedince, nebo na úrovni celé společnosti (celoplošná prevence). Podle způsobu jak je prevence uplatňována rozeznáváme </a:t>
            </a:r>
            <a:r>
              <a:rPr lang="cs-CZ" sz="2100" b="1" smtClean="0"/>
              <a:t>tři druhy prevence</a:t>
            </a:r>
            <a:r>
              <a:rPr lang="cs-CZ" sz="2100" smtClean="0"/>
              <a:t>: </a:t>
            </a:r>
            <a:r>
              <a:rPr lang="cs-CZ" sz="2100" b="1" smtClean="0"/>
              <a:t>primární, sekundární a terciální.</a:t>
            </a:r>
            <a:r>
              <a:rPr lang="cs-CZ" sz="2100" smtClean="0"/>
              <a:t> </a:t>
            </a: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4294967295"/>
          </p:nvPr>
        </p:nvSpPr>
        <p:spPr>
          <a:xfrm>
            <a:off x="0" y="404813"/>
            <a:ext cx="8229600" cy="6192837"/>
          </a:xfrm>
        </p:spPr>
        <p:txBody>
          <a:bodyPr/>
          <a:lstStyle/>
          <a:p>
            <a:pPr eaLnBrk="1" hangingPunct="1">
              <a:lnSpc>
                <a:spcPct val="80000"/>
              </a:lnSpc>
            </a:pPr>
            <a:r>
              <a:rPr lang="cs-CZ" sz="2000" b="1" dirty="0" smtClean="0"/>
              <a:t>Primární prevence </a:t>
            </a:r>
            <a:r>
              <a:rPr lang="cs-CZ" sz="1900" dirty="0" smtClean="0"/>
              <a:t>je souhrn činností, které mají za cíl snížit počet nových onemocnění, tj. snížit incidenci nemocí. Týká se období, kdy ještě nemoc nevznikla a jejím účelem je zabránit vzniku nemoci. Primární prevence je </a:t>
            </a:r>
            <a:r>
              <a:rPr lang="cs-CZ" sz="1900" b="1" dirty="0" smtClean="0"/>
              <a:t>specifická </a:t>
            </a:r>
            <a:r>
              <a:rPr lang="cs-CZ" sz="1900" dirty="0" smtClean="0"/>
              <a:t>a </a:t>
            </a:r>
            <a:r>
              <a:rPr lang="cs-CZ" sz="1900" b="1" dirty="0" smtClean="0"/>
              <a:t>nespecifická</a:t>
            </a:r>
            <a:r>
              <a:rPr lang="cs-CZ" sz="1900" dirty="0" smtClean="0"/>
              <a:t>.</a:t>
            </a:r>
          </a:p>
          <a:p>
            <a:pPr eaLnBrk="1" hangingPunct="1">
              <a:lnSpc>
                <a:spcPct val="80000"/>
              </a:lnSpc>
              <a:buFont typeface="Wingdings" pitchFamily="2" charset="2"/>
              <a:buNone/>
            </a:pPr>
            <a:r>
              <a:rPr lang="cs-CZ" sz="1900" dirty="0" smtClean="0"/>
              <a:t>	Specifická je zaměřená proti určitým nemocem nebo rizikům (např. kuřáctví, obezitě, opatření proti znečišťování ovzduší) a nespecifická znamená aktivity k celkovému posílení zdraví a zlepšení životního stylu.</a:t>
            </a:r>
          </a:p>
          <a:p>
            <a:pPr eaLnBrk="1" hangingPunct="1">
              <a:lnSpc>
                <a:spcPct val="80000"/>
              </a:lnSpc>
              <a:buFont typeface="Wingdings" pitchFamily="2" charset="2"/>
              <a:buNone/>
            </a:pPr>
            <a:r>
              <a:rPr lang="cs-CZ" sz="1900" dirty="0" smtClean="0"/>
              <a:t> 	</a:t>
            </a:r>
          </a:p>
          <a:p>
            <a:pPr eaLnBrk="1" hangingPunct="1">
              <a:lnSpc>
                <a:spcPct val="80000"/>
              </a:lnSpc>
              <a:buFont typeface="Wingdings" pitchFamily="2" charset="2"/>
              <a:buNone/>
            </a:pPr>
            <a:r>
              <a:rPr lang="cs-CZ" sz="1900" b="1" dirty="0" smtClean="0"/>
              <a:t>	</a:t>
            </a:r>
            <a:r>
              <a:rPr lang="cs-CZ" sz="1900" b="1" dirty="0" smtClean="0">
                <a:solidFill>
                  <a:srgbClr val="0000FF"/>
                </a:solidFill>
              </a:rPr>
              <a:t>Ve škole by měla převažovat zejména nespecifická primární prevence. A to formou komplexně pojaté výchovy ke zdraví, zajištěním škol podporujících zdraví a vytvářením celkového zdravého školního prostředí.</a:t>
            </a:r>
          </a:p>
          <a:p>
            <a:pPr eaLnBrk="1" hangingPunct="1">
              <a:lnSpc>
                <a:spcPct val="80000"/>
              </a:lnSpc>
              <a:buFont typeface="Wingdings" pitchFamily="2" charset="2"/>
              <a:buNone/>
            </a:pPr>
            <a:endParaRPr lang="cs-CZ" sz="1900" dirty="0" smtClean="0">
              <a:solidFill>
                <a:srgbClr val="0000FF"/>
              </a:solidFill>
            </a:endParaRPr>
          </a:p>
          <a:p>
            <a:pPr>
              <a:lnSpc>
                <a:spcPct val="80000"/>
              </a:lnSpc>
              <a:buFont typeface="Wingdings" pitchFamily="2" charset="2"/>
              <a:buNone/>
            </a:pPr>
            <a:r>
              <a:rPr lang="cs-CZ" sz="1900" b="1" dirty="0" smtClean="0">
                <a:solidFill>
                  <a:srgbClr val="0000FF"/>
                </a:solidFill>
              </a:rPr>
              <a:t>	</a:t>
            </a:r>
            <a:r>
              <a:rPr lang="cs-CZ" sz="2000" b="1" dirty="0" smtClean="0"/>
              <a:t>Sekundární prevence </a:t>
            </a:r>
            <a:r>
              <a:rPr lang="cs-CZ" sz="1900" dirty="0" smtClean="0"/>
              <a:t>se zaměřuje na vyhledávání časných stádiích onemocnění, vyhledávání rizikových faktorů vedoucích k onemocnění a vhodné léčbě těchto časných stádií. Jde o snahu předejít nežádoucímu průběhu nemoci a zabránit komplikacím. Řadíme sem lékařské preventivní prohlídky, jejichž smyslem je zjistit rané stádium nemocí.</a:t>
            </a:r>
          </a:p>
          <a:p>
            <a:pPr eaLnBrk="1" hangingPunct="1">
              <a:lnSpc>
                <a:spcPct val="80000"/>
              </a:lnSpc>
              <a:buFont typeface="Wingdings" pitchFamily="2" charset="2"/>
              <a:buNone/>
            </a:pPr>
            <a:r>
              <a:rPr lang="cs-CZ" sz="1900" dirty="0" smtClean="0"/>
              <a:t>	V prostředí školy se sekundární prevence uplatňuje například při výskytu infekčního onemocnění (salmonela, žloutenka, paraziti). </a:t>
            </a:r>
          </a:p>
          <a:p>
            <a:pPr eaLnBrk="1" hangingPunct="1">
              <a:lnSpc>
                <a:spcPct val="80000"/>
              </a:lnSpc>
              <a:buFont typeface="Wingdings" pitchFamily="2" charset="2"/>
              <a:buNone/>
            </a:pPr>
            <a:endParaRPr lang="cs-CZ" sz="1900" b="1" dirty="0" smtClean="0"/>
          </a:p>
          <a:p>
            <a:pPr eaLnBrk="1" hangingPunct="1">
              <a:lnSpc>
                <a:spcPct val="80000"/>
              </a:lnSpc>
            </a:pPr>
            <a:r>
              <a:rPr lang="cs-CZ" sz="1900" b="1" dirty="0" smtClean="0"/>
              <a:t>Terciální prevence </a:t>
            </a:r>
            <a:r>
              <a:rPr lang="cs-CZ" sz="1900" dirty="0" smtClean="0"/>
              <a:t>má za cíl minimalizovat škody na zdraví v případě již vzniklého onemocnění. Je záležitostí zdravotnickou.</a:t>
            </a: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cs-CZ" smtClean="0"/>
              <a:t>Podpora zdraví</a:t>
            </a:r>
          </a:p>
        </p:txBody>
      </p:sp>
      <p:sp>
        <p:nvSpPr>
          <p:cNvPr id="37890" name="Rectangle 3"/>
          <p:cNvSpPr>
            <a:spLocks noGrp="1" noChangeArrowheads="1"/>
          </p:cNvSpPr>
          <p:nvPr>
            <p:ph type="body" idx="1"/>
          </p:nvPr>
        </p:nvSpPr>
        <p:spPr/>
        <p:txBody>
          <a:bodyPr/>
          <a:lstStyle/>
          <a:p>
            <a:pPr eaLnBrk="1" hangingPunct="1">
              <a:lnSpc>
                <a:spcPct val="90000"/>
              </a:lnSpc>
            </a:pPr>
            <a:r>
              <a:rPr lang="cs-CZ" sz="2100" smtClean="0"/>
              <a:t>S prevencí úzce souvisí </a:t>
            </a:r>
            <a:r>
              <a:rPr lang="cs-CZ" sz="2100" b="1" smtClean="0"/>
              <a:t>podpora zdraví.</a:t>
            </a:r>
          </a:p>
          <a:p>
            <a:pPr eaLnBrk="1" hangingPunct="1">
              <a:lnSpc>
                <a:spcPct val="90000"/>
              </a:lnSpc>
            </a:pPr>
            <a:r>
              <a:rPr lang="cs-CZ" sz="2100" smtClean="0"/>
              <a:t>Podpora zdraví je chápána jako souhrn činností (politických, ekonomických, technologických, výchovných a dalších), které usilují o upevňování, posilování, podporu, ochranu a rozvoj zdraví za aktivní účasti jednotlivců, skupin, organizací a společnosti.</a:t>
            </a:r>
          </a:p>
          <a:p>
            <a:pPr eaLnBrk="1" hangingPunct="1">
              <a:lnSpc>
                <a:spcPct val="90000"/>
              </a:lnSpc>
            </a:pPr>
            <a:r>
              <a:rPr lang="cs-CZ" sz="2100" smtClean="0"/>
              <a:t>Hlavním smyslem podpory zdraví je </a:t>
            </a:r>
            <a:r>
              <a:rPr lang="cs-CZ" sz="2100" b="1" smtClean="0"/>
              <a:t>rozšířit možnosti lidí podílet se na ochraně a posilování svého zdraví, realizovat a rozvíjet zdravý životní styl.</a:t>
            </a:r>
            <a:r>
              <a:rPr lang="cs-CZ" sz="2100" smtClean="0"/>
              <a:t> </a:t>
            </a:r>
          </a:p>
          <a:p>
            <a:pPr eaLnBrk="1" hangingPunct="1">
              <a:lnSpc>
                <a:spcPct val="90000"/>
              </a:lnSpc>
            </a:pPr>
            <a:r>
              <a:rPr lang="cs-CZ" sz="2100" smtClean="0"/>
              <a:t>Podpora zdraví je tedy koncipována jako aktivita pro zdraví (nikoli aktivita proti nemocem) a zahrnuje prevenci, výchovu ke zdraví, komunitní aktivity (např. Zdravé město, Škola podporující zdraví, MŠ podporující zdraví) a tvorbu celkově příznivého prostředí.</a:t>
            </a: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434554"/>
          </a:xfrm>
        </p:spPr>
        <p:txBody>
          <a:bodyPr/>
          <a:lstStyle/>
          <a:p>
            <a:r>
              <a:rPr lang="cs-CZ" sz="3600" dirty="0"/>
              <a:t>HBSC – Národní zpráva o zdraví a životním stylu dětí a </a:t>
            </a:r>
            <a:r>
              <a:rPr lang="cs-CZ" sz="3600" dirty="0" smtClean="0"/>
              <a:t>školáku </a:t>
            </a:r>
            <a:endParaRPr lang="cs-CZ" sz="3600" dirty="0"/>
          </a:p>
        </p:txBody>
      </p:sp>
      <p:sp>
        <p:nvSpPr>
          <p:cNvPr id="3" name="Zástupný symbol pro obsah 2"/>
          <p:cNvSpPr>
            <a:spLocks noGrp="1"/>
          </p:cNvSpPr>
          <p:nvPr>
            <p:ph idx="1"/>
          </p:nvPr>
        </p:nvSpPr>
        <p:spPr>
          <a:xfrm>
            <a:off x="457200" y="1719262"/>
            <a:ext cx="8229600" cy="4806081"/>
          </a:xfrm>
        </p:spPr>
        <p:txBody>
          <a:bodyPr/>
          <a:lstStyle/>
          <a:p>
            <a:r>
              <a:rPr lang="cs-CZ" sz="3200" dirty="0"/>
              <a:t>Reprezentativní soubor českých dětí (11-15 let), 94 škol ve všech krajích ČR (5.,7.,9, třídy) – celkem 4404 </a:t>
            </a:r>
            <a:r>
              <a:rPr lang="cs-CZ" sz="3200" dirty="0" smtClean="0"/>
              <a:t>dětí</a:t>
            </a:r>
          </a:p>
          <a:p>
            <a:r>
              <a:rPr lang="cs-CZ" sz="3200" dirty="0" smtClean="0"/>
              <a:t>Studie probíhá od roku 1994, poslední sběr dat v roce 2013 (vyhodnocuje se, rekordní počet respondentů)</a:t>
            </a:r>
            <a:endParaRPr lang="cs-CZ" sz="3200" dirty="0"/>
          </a:p>
          <a:p>
            <a:pPr marL="0" indent="0">
              <a:buNone/>
            </a:pPr>
            <a:endParaRPr lang="cs-CZ" sz="1800" dirty="0" smtClean="0"/>
          </a:p>
          <a:p>
            <a:pPr lvl="1"/>
            <a:r>
              <a:rPr lang="cs-CZ" dirty="0" smtClean="0"/>
              <a:t>http</a:t>
            </a:r>
            <a:r>
              <a:rPr lang="cs-CZ" dirty="0"/>
              <a:t>://hbsc.upol.cz/1-cestina/42-hbsc_studie/?</a:t>
            </a:r>
          </a:p>
          <a:p>
            <a:pPr lvl="1"/>
            <a:r>
              <a:rPr lang="cs-CZ" dirty="0" smtClean="0"/>
              <a:t>http</a:t>
            </a:r>
            <a:r>
              <a:rPr lang="cs-CZ" dirty="0"/>
              <a:t>://hbsc.upol.cz/1-cestina/68-novinky/3-texty/49-novy_videoklip_hbsc/?</a:t>
            </a:r>
          </a:p>
        </p:txBody>
      </p:sp>
    </p:spTree>
    <p:extLst>
      <p:ext uri="{BB962C8B-B14F-4D97-AF65-F5344CB8AC3E}">
        <p14:creationId xmlns:p14="http://schemas.microsoft.com/office/powerpoint/2010/main" val="3028643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cs-CZ" sz="3500" dirty="0" smtClean="0"/>
              <a:t>HBSC – Národní zpráva o zdraví a životním stylu dětí a školáku </a:t>
            </a:r>
            <a:r>
              <a:rPr lang="cs-CZ" sz="2000" b="0" dirty="0" smtClean="0"/>
              <a:t>(2010)</a:t>
            </a:r>
          </a:p>
        </p:txBody>
      </p:sp>
      <p:sp>
        <p:nvSpPr>
          <p:cNvPr id="30722" name="Rectangle 3"/>
          <p:cNvSpPr>
            <a:spLocks noGrp="1" noChangeArrowheads="1"/>
          </p:cNvSpPr>
          <p:nvPr>
            <p:ph type="body" idx="1"/>
          </p:nvPr>
        </p:nvSpPr>
        <p:spPr/>
        <p:txBody>
          <a:bodyPr/>
          <a:lstStyle/>
          <a:p>
            <a:pPr eaLnBrk="1" hangingPunct="1">
              <a:lnSpc>
                <a:spcPct val="80000"/>
              </a:lnSpc>
            </a:pPr>
            <a:r>
              <a:rPr lang="cs-CZ" sz="2600" dirty="0" smtClean="0"/>
              <a:t>Reprezentativní soubor českých dětí (11-15 let), 94 škol ve všech krajích ČR (5.,7.,9, třídy) – celkem 4404 dětí</a:t>
            </a:r>
          </a:p>
          <a:p>
            <a:pPr eaLnBrk="1" hangingPunct="1">
              <a:lnSpc>
                <a:spcPct val="80000"/>
              </a:lnSpc>
            </a:pPr>
            <a:endParaRPr lang="cs-CZ" sz="2600" dirty="0" smtClean="0"/>
          </a:p>
          <a:p>
            <a:pPr eaLnBrk="1" hangingPunct="1">
              <a:lnSpc>
                <a:spcPct val="80000"/>
              </a:lnSpc>
            </a:pPr>
            <a:r>
              <a:rPr lang="cs-CZ" sz="2600" b="1" dirty="0" smtClean="0"/>
              <a:t>Výsledky:</a:t>
            </a:r>
          </a:p>
          <a:p>
            <a:pPr lvl="1" eaLnBrk="1" hangingPunct="1">
              <a:lnSpc>
                <a:spcPct val="80000"/>
              </a:lnSpc>
            </a:pPr>
            <a:r>
              <a:rPr lang="cs-CZ" sz="2200" dirty="0" smtClean="0"/>
              <a:t>Pozitivně hodnotilo své zdraví zhruba 9 z 10 školáků</a:t>
            </a:r>
          </a:p>
          <a:p>
            <a:pPr lvl="1" eaLnBrk="1" hangingPunct="1">
              <a:lnSpc>
                <a:spcPct val="80000"/>
              </a:lnSpc>
            </a:pPr>
            <a:r>
              <a:rPr lang="cs-CZ" sz="2200" dirty="0" smtClean="0"/>
              <a:t>8 % chlapců a 11 % dívek ve věku 11 let hodnotilo svůj zdravotní stav jako „ne moc dobrý“ nebo „ špatný“</a:t>
            </a:r>
          </a:p>
          <a:p>
            <a:pPr lvl="1" eaLnBrk="1" hangingPunct="1">
              <a:lnSpc>
                <a:spcPct val="80000"/>
              </a:lnSpc>
            </a:pPr>
            <a:r>
              <a:rPr lang="cs-CZ" sz="2200" dirty="0" smtClean="0"/>
              <a:t>Přibližně 33 % 11letých dětí odpovídalo, že se u nich vyskytují zdravotní potíže (bolest hlavy, žaludku, zad, pocity skleslosti, podrážděnost, špatná nálada, nervozita, poruchy spánku, únava, vyčerpání,…) – 2 a více symptomů a to alespoň dvakrát týdně</a:t>
            </a:r>
          </a:p>
          <a:p>
            <a:pPr lvl="1" eaLnBrk="1" hangingPunct="1">
              <a:lnSpc>
                <a:spcPct val="80000"/>
              </a:lnSpc>
            </a:pPr>
            <a:r>
              <a:rPr lang="cs-CZ" sz="2200" dirty="0" smtClean="0"/>
              <a:t>Výskyt úrazů za rok – 43 - 46 % dívek, 45 – 54 % chlapců</a:t>
            </a:r>
          </a:p>
          <a:p>
            <a:pPr lvl="1" eaLnBrk="1" hangingPunct="1">
              <a:lnSpc>
                <a:spcPct val="80000"/>
              </a:lnSpc>
              <a:buFont typeface="Wingdings" pitchFamily="2" charset="2"/>
              <a:buNone/>
            </a:pPr>
            <a:endParaRPr lang="cs-CZ" sz="2200" dirty="0" smtClean="0"/>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cs-CZ" sz="3500" smtClean="0"/>
              <a:t>HBSC – Národní zpráva o zdraví a životním stylu dětí a školáku </a:t>
            </a:r>
            <a:r>
              <a:rPr lang="cs-CZ" sz="2000" b="0" smtClean="0"/>
              <a:t>(2010)</a:t>
            </a:r>
          </a:p>
        </p:txBody>
      </p:sp>
      <p:sp>
        <p:nvSpPr>
          <p:cNvPr id="31746" name="Rectangle 3"/>
          <p:cNvSpPr>
            <a:spLocks noGrp="1" noChangeArrowheads="1"/>
          </p:cNvSpPr>
          <p:nvPr>
            <p:ph type="body" idx="1"/>
          </p:nvPr>
        </p:nvSpPr>
        <p:spPr>
          <a:xfrm>
            <a:off x="0" y="1412875"/>
            <a:ext cx="9144000" cy="5761038"/>
          </a:xfrm>
        </p:spPr>
        <p:txBody>
          <a:bodyPr/>
          <a:lstStyle/>
          <a:p>
            <a:pPr lvl="1" eaLnBrk="1" hangingPunct="1">
              <a:lnSpc>
                <a:spcPct val="80000"/>
              </a:lnSpc>
            </a:pPr>
            <a:endParaRPr lang="cs-CZ" sz="1700" dirty="0" smtClean="0"/>
          </a:p>
          <a:p>
            <a:pPr lvl="1" eaLnBrk="1" hangingPunct="1">
              <a:lnSpc>
                <a:spcPct val="80000"/>
              </a:lnSpc>
            </a:pPr>
            <a:r>
              <a:rPr lang="cs-CZ" sz="1700" dirty="0" smtClean="0"/>
              <a:t>Výskyt nadváhy a obezity – u 11letých chlapců 16,1%, u dívek 9,8%</a:t>
            </a:r>
          </a:p>
          <a:p>
            <a:pPr lvl="1" eaLnBrk="1" hangingPunct="1">
              <a:lnSpc>
                <a:spcPct val="80000"/>
              </a:lnSpc>
            </a:pPr>
            <a:r>
              <a:rPr lang="cs-CZ" sz="1700" dirty="0" smtClean="0"/>
              <a:t>Podíl dívek s nadváhou nepřekračuje 10 %, přesto se svou postavou není spokojena každá 3 – 4 dívka (15letých až 38 % dívek)</a:t>
            </a:r>
          </a:p>
          <a:p>
            <a:pPr lvl="1" eaLnBrk="1" hangingPunct="1">
              <a:lnSpc>
                <a:spcPct val="80000"/>
              </a:lnSpc>
            </a:pPr>
            <a:r>
              <a:rPr lang="cs-CZ" sz="1700" dirty="0" smtClean="0"/>
              <a:t>Pravidelně snídá 69 % 11letých chlapců, 61 % 11letých dívek (věkem klesá na 42 %)</a:t>
            </a:r>
          </a:p>
          <a:p>
            <a:pPr lvl="1" eaLnBrk="1" hangingPunct="1">
              <a:lnSpc>
                <a:spcPct val="80000"/>
              </a:lnSpc>
            </a:pPr>
            <a:r>
              <a:rPr lang="cs-CZ" sz="1700" dirty="0" smtClean="0"/>
              <a:t>11letí chlapci konzumují jen 30 % doporučené dávky zeleniny, dívky 43 % (věkem ještě klesá až na 21 % u chlapců); u ovoce je to méně než polovina</a:t>
            </a:r>
          </a:p>
          <a:p>
            <a:pPr lvl="1" eaLnBrk="1" hangingPunct="1">
              <a:lnSpc>
                <a:spcPct val="80000"/>
              </a:lnSpc>
            </a:pPr>
            <a:r>
              <a:rPr lang="cs-CZ" sz="1700" dirty="0" smtClean="0"/>
              <a:t>1/3 dětí konzumuje denně sladkosti, asi 20 % sladké nápoje</a:t>
            </a:r>
          </a:p>
          <a:p>
            <a:pPr lvl="1" eaLnBrk="1" hangingPunct="1">
              <a:lnSpc>
                <a:spcPct val="80000"/>
              </a:lnSpc>
            </a:pPr>
            <a:r>
              <a:rPr lang="cs-CZ" sz="1700" dirty="0" smtClean="0"/>
              <a:t>18 % 11letých drží dietu nebo se snaží redukovat hmotnost (chlapci i dívky) </a:t>
            </a:r>
          </a:p>
          <a:p>
            <a:pPr lvl="1" eaLnBrk="1" hangingPunct="1">
              <a:lnSpc>
                <a:spcPct val="80000"/>
              </a:lnSpc>
            </a:pPr>
            <a:r>
              <a:rPr lang="cs-CZ" sz="1700" dirty="0" smtClean="0"/>
              <a:t>Velká část školáků je nedostatečně pohybově aktivní </a:t>
            </a:r>
          </a:p>
          <a:p>
            <a:pPr lvl="1" eaLnBrk="1" hangingPunct="1">
              <a:lnSpc>
                <a:spcPct val="80000"/>
              </a:lnSpc>
            </a:pPr>
            <a:r>
              <a:rPr lang="cs-CZ" sz="1700" dirty="0" smtClean="0"/>
              <a:t>Více než polovina dětí tráví před obrazovkou více než 2 hodiny denně v pracovních dnech </a:t>
            </a:r>
          </a:p>
          <a:p>
            <a:pPr lvl="1" eaLnBrk="1" hangingPunct="1">
              <a:lnSpc>
                <a:spcPct val="80000"/>
              </a:lnSpc>
            </a:pPr>
            <a:r>
              <a:rPr lang="cs-CZ" sz="1700" dirty="0" smtClean="0"/>
              <a:t>Více než polovina dětí tráví u PC denně více než 2 hodiny (v pracovních dnech)</a:t>
            </a:r>
          </a:p>
          <a:p>
            <a:pPr lvl="1" eaLnBrk="1" hangingPunct="1">
              <a:lnSpc>
                <a:spcPct val="80000"/>
              </a:lnSpc>
            </a:pPr>
            <a:r>
              <a:rPr lang="cs-CZ" sz="1700" dirty="0" smtClean="0"/>
              <a:t>V 11 letech kouřil 1 ze 4 chlapců, 1 ze 7 dívek (ve 13 letech - polovina, v 15 letech - ¾ dětí, v 15 letech kouří více dívek)</a:t>
            </a:r>
          </a:p>
          <a:p>
            <a:pPr lvl="1" eaLnBrk="1" hangingPunct="1">
              <a:lnSpc>
                <a:spcPct val="80000"/>
              </a:lnSpc>
            </a:pPr>
            <a:r>
              <a:rPr lang="cs-CZ" sz="1700" dirty="0" smtClean="0"/>
              <a:t>Každý týden pije alkohol 10 % chlapců, 5 % dívek (opilých v 11 letech 5 % chlapců, </a:t>
            </a:r>
          </a:p>
          <a:p>
            <a:pPr lvl="1" eaLnBrk="1" hangingPunct="1">
              <a:lnSpc>
                <a:spcPct val="80000"/>
              </a:lnSpc>
              <a:buFont typeface="Wingdings" pitchFamily="2" charset="2"/>
              <a:buNone/>
            </a:pPr>
            <a:r>
              <a:rPr lang="cs-CZ" sz="1700" dirty="0" smtClean="0"/>
              <a:t>	1 % dívek)</a:t>
            </a:r>
          </a:p>
          <a:p>
            <a:pPr lvl="1" eaLnBrk="1" hangingPunct="1">
              <a:lnSpc>
                <a:spcPct val="80000"/>
              </a:lnSpc>
            </a:pPr>
            <a:r>
              <a:rPr lang="cs-CZ" sz="1700" dirty="0" smtClean="0"/>
              <a:t>Více jak 60 % dětí (66 % ch., 62 % d.) požily alkohol před 13 rokem</a:t>
            </a:r>
          </a:p>
          <a:p>
            <a:pPr lvl="1" eaLnBrk="1" hangingPunct="1">
              <a:lnSpc>
                <a:spcPct val="80000"/>
              </a:lnSpc>
            </a:pPr>
            <a:r>
              <a:rPr lang="cs-CZ" sz="1700" dirty="0" smtClean="0"/>
              <a:t>Více než pětina chlapců a čtvrtina dívek v 9 třídách (převážně 15letých) má zkušenost s </a:t>
            </a:r>
            <a:r>
              <a:rPr lang="cs-CZ" sz="1700" dirty="0" err="1" smtClean="0"/>
              <a:t>pohl</a:t>
            </a:r>
            <a:r>
              <a:rPr lang="cs-CZ" sz="1700" dirty="0" smtClean="0"/>
              <a:t>. stykem</a:t>
            </a: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404813"/>
            <a:ext cx="7543800" cy="1223962"/>
          </a:xfrm>
        </p:spPr>
        <p:txBody>
          <a:bodyPr/>
          <a:lstStyle/>
          <a:p>
            <a:pPr eaLnBrk="1" hangingPunct="1"/>
            <a:r>
              <a:rPr lang="cs-CZ" sz="4000" b="0" smtClean="0"/>
              <a:t>Demografické údaje</a:t>
            </a:r>
            <a:r>
              <a:rPr lang="cs-CZ" sz="4000" smtClean="0"/>
              <a:t/>
            </a:r>
            <a:br>
              <a:rPr lang="cs-CZ" sz="4000" smtClean="0"/>
            </a:br>
            <a:r>
              <a:rPr lang="cs-CZ" sz="3200" smtClean="0"/>
              <a:t>- </a:t>
            </a:r>
            <a:r>
              <a:rPr lang="cs-CZ" sz="3200" b="0" smtClean="0"/>
              <a:t>trendy ve vývoji světové populace</a:t>
            </a:r>
            <a:endParaRPr lang="cs-CZ" sz="4000" b="0" smtClean="0"/>
          </a:p>
        </p:txBody>
      </p:sp>
      <p:sp>
        <p:nvSpPr>
          <p:cNvPr id="17410" name="Rectangle 3"/>
          <p:cNvSpPr>
            <a:spLocks noGrp="1" noChangeArrowheads="1"/>
          </p:cNvSpPr>
          <p:nvPr>
            <p:ph type="body" idx="1"/>
          </p:nvPr>
        </p:nvSpPr>
        <p:spPr>
          <a:xfrm>
            <a:off x="179388" y="1719263"/>
            <a:ext cx="8964612" cy="5138737"/>
          </a:xfrm>
        </p:spPr>
        <p:txBody>
          <a:bodyPr/>
          <a:lstStyle/>
          <a:p>
            <a:pPr eaLnBrk="1" hangingPunct="1">
              <a:lnSpc>
                <a:spcPct val="80000"/>
              </a:lnSpc>
            </a:pPr>
            <a:endParaRPr lang="cs-CZ" sz="2400" dirty="0" smtClean="0"/>
          </a:p>
          <a:p>
            <a:pPr eaLnBrk="1" hangingPunct="1">
              <a:lnSpc>
                <a:spcPct val="80000"/>
              </a:lnSpc>
            </a:pPr>
            <a:r>
              <a:rPr lang="cs-CZ" sz="2400" dirty="0" smtClean="0"/>
              <a:t>7 miliard lidí na světě (odhad 2013), každý rok přibývá asi 80 milionů (95% z rozvojových zemí)</a:t>
            </a:r>
          </a:p>
          <a:p>
            <a:pPr eaLnBrk="1" hangingPunct="1">
              <a:lnSpc>
                <a:spcPct val="80000"/>
              </a:lnSpc>
            </a:pPr>
            <a:r>
              <a:rPr lang="cs-CZ" sz="2400" dirty="0" smtClean="0"/>
              <a:t>únosnost planety 14 miliard</a:t>
            </a:r>
          </a:p>
          <a:p>
            <a:pPr eaLnBrk="1" hangingPunct="1">
              <a:lnSpc>
                <a:spcPct val="80000"/>
              </a:lnSpc>
            </a:pPr>
            <a:r>
              <a:rPr lang="cs-CZ" sz="2400" dirty="0" smtClean="0"/>
              <a:t>demografická přeměna: mladá populace → stárnoucí populace </a:t>
            </a:r>
          </a:p>
          <a:p>
            <a:pPr eaLnBrk="1" hangingPunct="1">
              <a:lnSpc>
                <a:spcPct val="80000"/>
              </a:lnSpc>
            </a:pPr>
            <a:r>
              <a:rPr lang="cs-CZ" sz="2400" dirty="0" smtClean="0"/>
              <a:t>stabilní vývoj populace → úhrnná míra plodnosti (fertility) - 2,1  </a:t>
            </a:r>
          </a:p>
          <a:p>
            <a:pPr eaLnBrk="1" hangingPunct="1">
              <a:lnSpc>
                <a:spcPct val="80000"/>
              </a:lnSpc>
            </a:pPr>
            <a:r>
              <a:rPr lang="cs-CZ" sz="2400" dirty="0" smtClean="0"/>
              <a:t>1995 - 2000 - svět 2,83 (2011 – 2,7)  - očekává se celosvětový pokles, (Evropa - 1,4; Amerika - 2,01; rozvojové země - 3)</a:t>
            </a:r>
          </a:p>
          <a:p>
            <a:pPr eaLnBrk="1" hangingPunct="1">
              <a:lnSpc>
                <a:spcPct val="80000"/>
              </a:lnSpc>
            </a:pPr>
            <a:r>
              <a:rPr lang="cs-CZ" sz="2400" dirty="0" smtClean="0"/>
              <a:t>střední délka života (r. 2000 - 2010) - 65 let</a:t>
            </a:r>
          </a:p>
          <a:p>
            <a:pPr eaLnBrk="1" hangingPunct="1">
              <a:lnSpc>
                <a:spcPct val="80000"/>
              </a:lnSpc>
              <a:buFont typeface="Wingdings" pitchFamily="2" charset="2"/>
              <a:buNone/>
            </a:pPr>
            <a:r>
              <a:rPr lang="cs-CZ" sz="2400" dirty="0" smtClean="0"/>
              <a:t>	(Afrika - 49 a klesá;  Evropa a USA - 77; Japonsko - 81)</a:t>
            </a:r>
          </a:p>
          <a:p>
            <a:pPr eaLnBrk="1" hangingPunct="1">
              <a:lnSpc>
                <a:spcPct val="80000"/>
              </a:lnSpc>
            </a:pPr>
            <a:r>
              <a:rPr lang="cs-CZ" sz="2400" dirty="0" smtClean="0"/>
              <a:t>ženy se dožívají o 5 - 8 let více</a:t>
            </a:r>
          </a:p>
          <a:p>
            <a:pPr eaLnBrk="1" hangingPunct="1">
              <a:lnSpc>
                <a:spcPct val="80000"/>
              </a:lnSpc>
            </a:pPr>
            <a:r>
              <a:rPr lang="cs-CZ" sz="2400" dirty="0" smtClean="0"/>
              <a:t>věková struktura obyvatelstva - mění se struktura tzv. závislého obyvatelstva (-15, 60+)</a:t>
            </a: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lvl="0">
              <a:spcBef>
                <a:spcPct val="20000"/>
              </a:spcBef>
            </a:pPr>
            <a:r>
              <a:rPr lang="cs-CZ" altLang="cs-CZ" dirty="0" smtClean="0"/>
              <a:t>Zdraví 2020 (</a:t>
            </a:r>
            <a:r>
              <a:rPr lang="en-US" altLang="cs-CZ" sz="3200" dirty="0">
                <a:solidFill>
                  <a:srgbClr val="2D2DB9">
                    <a:lumMod val="50000"/>
                  </a:srgbClr>
                </a:solidFill>
                <a:latin typeface="Helvetica"/>
                <a:ea typeface="+mn-ea"/>
                <a:cs typeface="+mn-cs"/>
              </a:rPr>
              <a:t>Health</a:t>
            </a:r>
            <a:r>
              <a:rPr lang="cs-CZ" altLang="cs-CZ" sz="3200" dirty="0">
                <a:solidFill>
                  <a:srgbClr val="2D2DB9">
                    <a:lumMod val="50000"/>
                  </a:srgbClr>
                </a:solidFill>
                <a:latin typeface="Helvetica"/>
                <a:ea typeface="+mn-ea"/>
                <a:cs typeface="+mn-cs"/>
              </a:rPr>
              <a:t> </a:t>
            </a:r>
            <a:r>
              <a:rPr lang="en-US" altLang="cs-CZ" sz="3200" dirty="0" smtClean="0">
                <a:solidFill>
                  <a:srgbClr val="2D2DB9">
                    <a:lumMod val="50000"/>
                  </a:srgbClr>
                </a:solidFill>
                <a:latin typeface="Helvetica"/>
                <a:ea typeface="+mn-ea"/>
                <a:cs typeface="+mn-cs"/>
              </a:rPr>
              <a:t>2020</a:t>
            </a:r>
            <a:r>
              <a:rPr lang="cs-CZ" altLang="cs-CZ" sz="3200" dirty="0" smtClean="0">
                <a:solidFill>
                  <a:srgbClr val="2D2DB9">
                    <a:lumMod val="50000"/>
                  </a:srgbClr>
                </a:solidFill>
                <a:latin typeface="Helvetica"/>
                <a:ea typeface="+mn-ea"/>
                <a:cs typeface="+mn-cs"/>
              </a:rPr>
              <a:t>)</a:t>
            </a:r>
            <a:r>
              <a:rPr lang="en-US" altLang="cs-CZ" sz="3200" dirty="0">
                <a:solidFill>
                  <a:srgbClr val="2D2DB9">
                    <a:lumMod val="50000"/>
                  </a:srgbClr>
                </a:solidFill>
                <a:latin typeface="Helvetica"/>
                <a:ea typeface="+mn-ea"/>
                <a:cs typeface="+mn-cs"/>
              </a:rPr>
              <a:t/>
            </a:r>
            <a:br>
              <a:rPr lang="en-US" altLang="cs-CZ" sz="3200" dirty="0">
                <a:solidFill>
                  <a:srgbClr val="2D2DB9">
                    <a:lumMod val="50000"/>
                  </a:srgbClr>
                </a:solidFill>
                <a:latin typeface="Helvetica"/>
                <a:ea typeface="+mn-ea"/>
                <a:cs typeface="+mn-cs"/>
              </a:rPr>
            </a:br>
            <a:endParaRPr lang="cs-CZ" altLang="cs-CZ" dirty="0" smtClean="0"/>
          </a:p>
        </p:txBody>
      </p:sp>
      <p:sp>
        <p:nvSpPr>
          <p:cNvPr id="12291" name="Rectangle 3"/>
          <p:cNvSpPr>
            <a:spLocks noGrp="1" noChangeArrowheads="1"/>
          </p:cNvSpPr>
          <p:nvPr>
            <p:ph type="body" idx="1"/>
          </p:nvPr>
        </p:nvSpPr>
        <p:spPr>
          <a:xfrm>
            <a:off x="107504" y="1417638"/>
            <a:ext cx="8656638" cy="5445125"/>
          </a:xfrm>
        </p:spPr>
        <p:txBody>
          <a:bodyPr/>
          <a:lstStyle/>
          <a:p>
            <a:pPr eaLnBrk="1" hangingPunct="1"/>
            <a:r>
              <a:rPr lang="cs-CZ" altLang="cs-CZ" sz="2200" dirty="0" smtClean="0"/>
              <a:t>WHO (Světová zdravotnická organizace)</a:t>
            </a:r>
          </a:p>
          <a:p>
            <a:pPr lvl="1" eaLnBrk="1" hangingPunct="1"/>
            <a:r>
              <a:rPr lang="en-GB" altLang="cs-CZ" sz="2000" b="1" dirty="0"/>
              <a:t>Vi</a:t>
            </a:r>
            <a:r>
              <a:rPr lang="cs-CZ" altLang="cs-CZ" sz="2000" b="1" dirty="0"/>
              <a:t>ze pro Zdraví </a:t>
            </a:r>
            <a:r>
              <a:rPr lang="en-GB" altLang="cs-CZ" sz="2000" b="1" dirty="0"/>
              <a:t>2020</a:t>
            </a:r>
            <a:r>
              <a:rPr lang="cs-CZ" altLang="cs-CZ" sz="2000" b="1" dirty="0">
                <a:latin typeface="Arial" panose="020B0604020202020204" pitchFamily="34" charset="0"/>
              </a:rPr>
              <a:t> </a:t>
            </a:r>
            <a:r>
              <a:rPr lang="cs-CZ" altLang="cs-CZ" sz="2000" b="1" dirty="0"/>
              <a:t>v r. </a:t>
            </a:r>
            <a:r>
              <a:rPr lang="cs-CZ" altLang="cs-CZ" sz="2000" b="1" dirty="0" smtClean="0"/>
              <a:t>2010</a:t>
            </a:r>
          </a:p>
          <a:p>
            <a:pPr lvl="2" eaLnBrk="1" hangingPunct="1"/>
            <a:r>
              <a:rPr lang="cs-CZ" altLang="cs-CZ" sz="2100" dirty="0" smtClean="0">
                <a:latin typeface="Calibri" panose="020F0502020204030204" pitchFamily="34" charset="0"/>
              </a:rPr>
              <a:t>Návrh </a:t>
            </a:r>
            <a:r>
              <a:rPr lang="cs-CZ" altLang="cs-CZ" sz="2100" dirty="0">
                <a:latin typeface="Calibri" panose="020F0502020204030204" pitchFamily="34" charset="0"/>
              </a:rPr>
              <a:t>na vytvoření nové evropské zdravotní politiky Zdraví 2020 představující politický rámec pro zdravotní politiku v Evropském regionu WHO na desetileté období	</a:t>
            </a:r>
          </a:p>
          <a:p>
            <a:pPr lvl="2" eaLnBrk="1" hangingPunct="1"/>
            <a:r>
              <a:rPr lang="cs-CZ" altLang="cs-CZ" sz="2100" dirty="0">
                <a:latin typeface="Calibri" panose="020F0502020204030204" pitchFamily="34" charset="0"/>
              </a:rPr>
              <a:t>Nové výzvy: </a:t>
            </a:r>
            <a:endParaRPr lang="cs-CZ" altLang="cs-CZ" sz="2100" dirty="0" smtClean="0">
              <a:latin typeface="Calibri" panose="020F0502020204030204" pitchFamily="34" charset="0"/>
            </a:endParaRPr>
          </a:p>
          <a:p>
            <a:pPr marL="693737" lvl="2" indent="0" eaLnBrk="1" hangingPunct="1">
              <a:buNone/>
            </a:pPr>
            <a:r>
              <a:rPr lang="cs-CZ" altLang="cs-CZ" sz="2100" dirty="0">
                <a:latin typeface="Calibri" panose="020F0502020204030204" pitchFamily="34" charset="0"/>
              </a:rPr>
              <a:t>	</a:t>
            </a:r>
            <a:r>
              <a:rPr lang="cs-CZ" altLang="cs-CZ" sz="2100" dirty="0" smtClean="0">
                <a:latin typeface="Calibri" panose="020F0502020204030204" pitchFamily="34" charset="0"/>
              </a:rPr>
              <a:t>enormní </a:t>
            </a:r>
            <a:r>
              <a:rPr lang="cs-CZ" altLang="cs-CZ" sz="2100" dirty="0">
                <a:latin typeface="Calibri" panose="020F0502020204030204" pitchFamily="34" charset="0"/>
              </a:rPr>
              <a:t>nárůst NCD, problematika stárnutí, nutnost reagovat na </a:t>
            </a:r>
            <a:r>
              <a:rPr lang="cs-CZ" altLang="cs-CZ" sz="2100" dirty="0" smtClean="0">
                <a:latin typeface="Calibri" panose="020F0502020204030204" pitchFamily="34" charset="0"/>
              </a:rPr>
              <a:t>	nové </a:t>
            </a:r>
            <a:r>
              <a:rPr lang="cs-CZ" altLang="cs-CZ" sz="2100" dirty="0">
                <a:latin typeface="Calibri" panose="020F0502020204030204" pitchFamily="34" charset="0"/>
              </a:rPr>
              <a:t>nenadálé hrozby , limitace zdrojů do zdravotnictví, finanční </a:t>
            </a:r>
            <a:r>
              <a:rPr lang="cs-CZ" altLang="cs-CZ" sz="2100" dirty="0" smtClean="0">
                <a:latin typeface="Calibri" panose="020F0502020204030204" pitchFamily="34" charset="0"/>
              </a:rPr>
              <a:t>	krize  </a:t>
            </a:r>
            <a:r>
              <a:rPr lang="cs-CZ" altLang="cs-CZ" sz="2100" dirty="0">
                <a:latin typeface="Calibri" panose="020F0502020204030204" pitchFamily="34" charset="0"/>
              </a:rPr>
              <a:t>a  nové  evidence </a:t>
            </a:r>
            <a:r>
              <a:rPr lang="cs-CZ" altLang="cs-CZ" sz="2100" dirty="0" err="1">
                <a:latin typeface="Calibri" panose="020F0502020204030204" pitchFamily="34" charset="0"/>
              </a:rPr>
              <a:t>based</a:t>
            </a:r>
            <a:r>
              <a:rPr lang="cs-CZ" altLang="cs-CZ" sz="2100" dirty="0">
                <a:latin typeface="Calibri" panose="020F0502020204030204" pitchFamily="34" charset="0"/>
              </a:rPr>
              <a:t> přístupy  (socioekonomické </a:t>
            </a:r>
            <a:r>
              <a:rPr lang="cs-CZ" altLang="cs-CZ" sz="2100" dirty="0" smtClean="0">
                <a:latin typeface="Calibri" panose="020F0502020204030204" pitchFamily="34" charset="0"/>
              </a:rPr>
              <a:t>návrh </a:t>
            </a:r>
            <a:r>
              <a:rPr lang="cs-CZ" altLang="cs-CZ" sz="2100" dirty="0">
                <a:latin typeface="Calibri" panose="020F0502020204030204" pitchFamily="34" charset="0"/>
              </a:rPr>
              <a:t>na </a:t>
            </a:r>
            <a:r>
              <a:rPr lang="cs-CZ" altLang="cs-CZ" sz="2100" dirty="0" smtClean="0">
                <a:latin typeface="Calibri" panose="020F0502020204030204" pitchFamily="34" charset="0"/>
              </a:rPr>
              <a:t>	vytvoření </a:t>
            </a:r>
            <a:r>
              <a:rPr lang="cs-CZ" altLang="cs-CZ" sz="2100" dirty="0">
                <a:latin typeface="Calibri" panose="020F0502020204030204" pitchFamily="34" charset="0"/>
              </a:rPr>
              <a:t>nové evropské zdravotní politiky Zdraví 2020 představující </a:t>
            </a:r>
            <a:r>
              <a:rPr lang="cs-CZ" altLang="cs-CZ" sz="2100" dirty="0" smtClean="0">
                <a:latin typeface="Calibri" panose="020F0502020204030204" pitchFamily="34" charset="0"/>
              </a:rPr>
              <a:t>	politický </a:t>
            </a:r>
            <a:r>
              <a:rPr lang="cs-CZ" altLang="cs-CZ" sz="2100" dirty="0">
                <a:latin typeface="Calibri" panose="020F0502020204030204" pitchFamily="34" charset="0"/>
              </a:rPr>
              <a:t>rámec pro zdravotní politiku v Evropském regionu WHO na </a:t>
            </a:r>
            <a:r>
              <a:rPr lang="cs-CZ" altLang="cs-CZ" sz="2100" dirty="0" smtClean="0">
                <a:latin typeface="Calibri" panose="020F0502020204030204" pitchFamily="34" charset="0"/>
              </a:rPr>
              <a:t>	desetileté období</a:t>
            </a:r>
          </a:p>
          <a:p>
            <a:pPr marL="49212" indent="0" eaLnBrk="1" hangingPunct="1">
              <a:buNone/>
            </a:pPr>
            <a:r>
              <a:rPr lang="cs-CZ" altLang="cs-CZ" sz="1800" dirty="0" smtClean="0">
                <a:solidFill>
                  <a:srgbClr val="7030A0"/>
                </a:solidFill>
                <a:latin typeface="Calibri" panose="020F0502020204030204" pitchFamily="34" charset="0"/>
              </a:rPr>
              <a:t>WHO nově poukazuje na nespravedlivé zdravotní rozdíly, které nejsou biologicky odůvodnitelné:</a:t>
            </a:r>
          </a:p>
          <a:p>
            <a:pPr marL="0" indent="0" eaLnBrk="1" hangingPunct="1">
              <a:lnSpc>
                <a:spcPct val="80000"/>
              </a:lnSpc>
              <a:buNone/>
            </a:pPr>
            <a:r>
              <a:rPr lang="cs-CZ" altLang="cs-CZ" sz="1400" dirty="0" smtClean="0">
                <a:solidFill>
                  <a:srgbClr val="7030A0"/>
                </a:solidFill>
              </a:rPr>
              <a:t>Střední </a:t>
            </a:r>
            <a:r>
              <a:rPr lang="cs-CZ" altLang="cs-CZ" sz="1400" dirty="0">
                <a:solidFill>
                  <a:srgbClr val="7030A0"/>
                </a:solidFill>
              </a:rPr>
              <a:t>délka života ženy v Botswaně je 43 </a:t>
            </a:r>
            <a:r>
              <a:rPr lang="cs-CZ" altLang="cs-CZ" sz="1400" dirty="0" smtClean="0">
                <a:solidFill>
                  <a:srgbClr val="7030A0"/>
                </a:solidFill>
              </a:rPr>
              <a:t>roků. Střední </a:t>
            </a:r>
            <a:r>
              <a:rPr lang="cs-CZ" altLang="cs-CZ" sz="1400" dirty="0">
                <a:solidFill>
                  <a:srgbClr val="7030A0"/>
                </a:solidFill>
              </a:rPr>
              <a:t>délka života ženy v Japonsku je 86 let. </a:t>
            </a:r>
            <a:r>
              <a:rPr lang="cs-CZ" altLang="cs-CZ" sz="1400" dirty="0" smtClean="0">
                <a:solidFill>
                  <a:srgbClr val="7030A0"/>
                </a:solidFill>
              </a:rPr>
              <a:t>Rozdíl </a:t>
            </a:r>
            <a:r>
              <a:rPr lang="cs-CZ" altLang="cs-CZ" sz="1400" dirty="0">
                <a:solidFill>
                  <a:srgbClr val="7030A0"/>
                </a:solidFill>
              </a:rPr>
              <a:t>ve střední délce života obyvatel rozdílných čtvrtí města Glasgow (vzdálených od sebe jen 12 kilometrů), je 25 let. </a:t>
            </a:r>
          </a:p>
          <a:p>
            <a:pPr marL="693737" lvl="2" indent="0" eaLnBrk="1" hangingPunct="1">
              <a:buNone/>
            </a:pPr>
            <a:endParaRPr lang="cs-CZ" altLang="cs-CZ" sz="2100" dirty="0">
              <a:latin typeface="Calibri" panose="020F0502020204030204" pitchFamily="34" charset="0"/>
            </a:endParaRPr>
          </a:p>
          <a:p>
            <a:pPr marL="344487" lvl="1" indent="0" eaLnBrk="1" hangingPunct="1">
              <a:buNone/>
            </a:pPr>
            <a:endParaRPr lang="cs-CZ" altLang="cs-CZ" sz="2000" dirty="0" smtClean="0"/>
          </a:p>
        </p:txBody>
      </p:sp>
      <p:pic>
        <p:nvPicPr>
          <p:cNvPr id="1229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225" y="19050"/>
            <a:ext cx="17256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71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1196975"/>
            <a:ext cx="8204200" cy="4392613"/>
          </a:xfrm>
        </p:spPr>
        <p:txBody>
          <a:bodyPr anchor="t"/>
          <a:lstStyle/>
          <a:p>
            <a:pPr algn="l"/>
            <a:r>
              <a:rPr lang="cs-CZ" altLang="cs-CZ" sz="2000" dirty="0" smtClean="0">
                <a:solidFill>
                  <a:srgbClr val="000000"/>
                </a:solidFill>
                <a:latin typeface="Arial" panose="020B0604020202020204" pitchFamily="34" charset="0"/>
              </a:rPr>
              <a:t>Stanovuje strategické směřování a 4 prioritní oblasti pro politická opatření</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Investování do zdraví v průběhu celého životního cyklu a vytváření  možností pro posilování zodpovědnosti občanů ke zdraví</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Řešení největších zdravotních výzev v regionu – přenosné a nepřenosné nemoci</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Posilování zdravotnických systémů, v jejichž centru jsou lidé, posilování kapacit veřejného zdravotnictví a připravenosti a schopnosti reagovat na nenadálé hrozby</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Vytváření zdravých komunit a podpůrného prostředí pro zdraví občanů</a:t>
            </a:r>
            <a:br>
              <a:rPr lang="cs-CZ" altLang="cs-CZ" sz="2000" dirty="0" smtClean="0">
                <a:solidFill>
                  <a:srgbClr val="000000"/>
                </a:solidFill>
                <a:latin typeface="Arial" panose="020B0604020202020204" pitchFamily="34" charset="0"/>
              </a:rPr>
            </a:br>
            <a:endParaRPr lang="da-DK" altLang="cs-CZ" sz="2000" dirty="0" smtClean="0">
              <a:solidFill>
                <a:srgbClr val="FF0000"/>
              </a:solidFill>
            </a:endParaRPr>
          </a:p>
        </p:txBody>
      </p:sp>
      <p:sp>
        <p:nvSpPr>
          <p:cNvPr id="49155" name="Text Placeholder 2"/>
          <p:cNvSpPr>
            <a:spLocks noGrp="1"/>
          </p:cNvSpPr>
          <p:nvPr>
            <p:ph type="body" idx="4294967295"/>
          </p:nvPr>
        </p:nvSpPr>
        <p:spPr>
          <a:xfrm>
            <a:off x="971550" y="260350"/>
            <a:ext cx="7772400" cy="765175"/>
          </a:xfrm>
        </p:spPr>
        <p:txBody>
          <a:bodyPr anchor="b"/>
          <a:lstStyle/>
          <a:p>
            <a:pPr marL="0" indent="0">
              <a:buFontTx/>
              <a:buNone/>
            </a:pPr>
            <a:r>
              <a:rPr lang="en-US" altLang="cs-CZ" sz="3200" b="1" dirty="0" smtClean="0">
                <a:solidFill>
                  <a:schemeClr val="accent6">
                    <a:lumMod val="50000"/>
                  </a:schemeClr>
                </a:solidFill>
              </a:rPr>
              <a:t>Health</a:t>
            </a:r>
            <a:r>
              <a:rPr lang="cs-CZ" altLang="cs-CZ" sz="3200" b="1" dirty="0" smtClean="0">
                <a:solidFill>
                  <a:schemeClr val="accent6">
                    <a:lumMod val="50000"/>
                  </a:schemeClr>
                </a:solidFill>
              </a:rPr>
              <a:t> </a:t>
            </a:r>
            <a:r>
              <a:rPr lang="en-US" altLang="cs-CZ" sz="3200" b="1" dirty="0" smtClean="0">
                <a:solidFill>
                  <a:schemeClr val="accent6">
                    <a:lumMod val="50000"/>
                  </a:schemeClr>
                </a:solidFill>
              </a:rPr>
              <a:t>2020</a:t>
            </a:r>
          </a:p>
        </p:txBody>
      </p:sp>
    </p:spTree>
    <p:extLst>
      <p:ext uri="{BB962C8B-B14F-4D97-AF65-F5344CB8AC3E}">
        <p14:creationId xmlns:p14="http://schemas.microsoft.com/office/powerpoint/2010/main" val="2306840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1774825"/>
            <a:ext cx="8421688" cy="4391025"/>
          </a:xfrm>
        </p:spPr>
        <p:txBody>
          <a:bodyPr anchor="t"/>
          <a:lstStyle/>
          <a:p>
            <a:pPr algn="l"/>
            <a:r>
              <a:rPr lang="cs-CZ" altLang="cs-CZ" sz="2000" smtClean="0">
                <a:solidFill>
                  <a:srgbClr val="000000"/>
                </a:solidFill>
                <a:latin typeface="Arial" panose="020B0604020202020204" pitchFamily="34" charset="0"/>
              </a:rPr>
              <a:t>Programy podpory zdraví založené na principech aktivního zapojení a posilování zodpovědnosti občanů ke zdraví:</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zlepšování zdravotní gramotnosti</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propagace volby zdravějšího životního stylu namísto laciných alternativ</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ochrana zdraví dětí a mládeže </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podpora zdraví na pracovišti</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zdravé stárnutí</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zabezpečení zdravých potravin a skladby stravování jako odpověď na epidemii obezity</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významná pozornost musí být věnována sociálním determinantám zdraví a zdravotním rozdílům mezi sociálními skupinami</a:t>
            </a:r>
            <a:endParaRPr lang="da-DK" altLang="cs-CZ" sz="2000" b="1" smtClean="0">
              <a:solidFill>
                <a:srgbClr val="2F5F8F"/>
              </a:solidFill>
            </a:endParaRPr>
          </a:p>
        </p:txBody>
      </p:sp>
      <p:sp>
        <p:nvSpPr>
          <p:cNvPr id="50179" name="Text Placeholder 2"/>
          <p:cNvSpPr>
            <a:spLocks noGrp="1"/>
          </p:cNvSpPr>
          <p:nvPr>
            <p:ph type="body" idx="4294967295"/>
          </p:nvPr>
        </p:nvSpPr>
        <p:spPr>
          <a:xfrm>
            <a:off x="323528" y="593725"/>
            <a:ext cx="8604572" cy="1250950"/>
          </a:xfrm>
        </p:spPr>
        <p:txBody>
          <a:bodyPr anchor="b"/>
          <a:lstStyle/>
          <a:p>
            <a:pPr marL="0" indent="0">
              <a:buFontTx/>
              <a:buNone/>
            </a:pPr>
            <a:endParaRPr lang="cs-CZ" altLang="cs-CZ" sz="2800" dirty="0" smtClean="0">
              <a:solidFill>
                <a:srgbClr val="000000"/>
              </a:solidFill>
              <a:latin typeface="Arial" panose="020B0604020202020204" pitchFamily="34" charset="0"/>
            </a:endParaRPr>
          </a:p>
          <a:p>
            <a:pPr marL="0" indent="0">
              <a:buFontTx/>
              <a:buNone/>
            </a:pPr>
            <a:endParaRPr lang="cs-CZ" altLang="cs-CZ" sz="2800" dirty="0" smtClean="0">
              <a:solidFill>
                <a:srgbClr val="000000"/>
              </a:solidFill>
              <a:latin typeface="Arial" panose="020B0604020202020204" pitchFamily="34" charset="0"/>
            </a:endParaRPr>
          </a:p>
          <a:p>
            <a:pPr marL="0" indent="0">
              <a:buFontTx/>
              <a:buNone/>
            </a:pPr>
            <a:endParaRPr lang="cs-CZ" altLang="cs-CZ" sz="2800" dirty="0" smtClean="0">
              <a:solidFill>
                <a:srgbClr val="000000"/>
              </a:solidFill>
              <a:latin typeface="Arial" panose="020B0604020202020204" pitchFamily="34" charset="0"/>
            </a:endParaRPr>
          </a:p>
          <a:p>
            <a:pPr marL="0" indent="0">
              <a:buFontTx/>
              <a:buNone/>
            </a:pPr>
            <a:endParaRPr lang="cs-CZ" altLang="cs-CZ" sz="2800" dirty="0" smtClean="0">
              <a:solidFill>
                <a:srgbClr val="000000"/>
              </a:solidFill>
              <a:latin typeface="Arial" panose="020B0604020202020204" pitchFamily="34" charset="0"/>
            </a:endParaRPr>
          </a:p>
          <a:p>
            <a:pPr marL="0" indent="0">
              <a:buFontTx/>
              <a:buNone/>
            </a:pPr>
            <a:r>
              <a:rPr lang="cs-CZ" altLang="cs-CZ" sz="3200" b="1" dirty="0" smtClean="0">
                <a:solidFill>
                  <a:schemeClr val="accent6">
                    <a:lumMod val="50000"/>
                  </a:schemeClr>
                </a:solidFill>
              </a:rPr>
              <a:t>Investování do zdraví v průběhu celého životního cyklu </a:t>
            </a:r>
            <a:br>
              <a:rPr lang="cs-CZ" altLang="cs-CZ" sz="3200" b="1" dirty="0" smtClean="0">
                <a:solidFill>
                  <a:schemeClr val="accent6">
                    <a:lumMod val="50000"/>
                  </a:schemeClr>
                </a:solidFill>
              </a:rPr>
            </a:br>
            <a:endParaRPr lang="en-US" altLang="cs-CZ" sz="3200" b="1" dirty="0" smtClean="0">
              <a:solidFill>
                <a:schemeClr val="accent6">
                  <a:lumMod val="50000"/>
                </a:schemeClr>
              </a:solidFill>
            </a:endParaRPr>
          </a:p>
        </p:txBody>
      </p:sp>
    </p:spTree>
    <p:extLst>
      <p:ext uri="{BB962C8B-B14F-4D97-AF65-F5344CB8AC3E}">
        <p14:creationId xmlns:p14="http://schemas.microsoft.com/office/powerpoint/2010/main" val="678758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750" y="1557338"/>
            <a:ext cx="8132763" cy="3959225"/>
          </a:xfrm>
        </p:spPr>
        <p:txBody>
          <a:bodyPr anchor="t"/>
          <a:lstStyle/>
          <a:p>
            <a:pPr algn="l"/>
            <a:r>
              <a:rPr lang="cs-CZ" altLang="cs-CZ" sz="2400" smtClean="0">
                <a:solidFill>
                  <a:srgbClr val="000000"/>
                </a:solidFill>
                <a:latin typeface="Arial" panose="020B0604020202020204" pitchFamily="34" charset="0"/>
              </a:rPr>
              <a:t/>
            </a:r>
            <a:br>
              <a:rPr lang="cs-CZ" altLang="cs-CZ" sz="24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Vytváření zdravých komunit a podpůrného prostředí pro zdraví občanů</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Zdravé komunity reagují aktivněji na nové nebo nepříznivé situace, jsou lépe připraveny na změny či krize ekonomické, sociální nebo životního prostředí</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Oživení WHO komunitních přístupů zaměřených na města, školy, pracoviště</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
            </a:r>
            <a:br>
              <a:rPr lang="cs-CZ" altLang="cs-CZ" sz="2000" smtClean="0">
                <a:solidFill>
                  <a:srgbClr val="000000"/>
                </a:solidFill>
                <a:latin typeface="Arial" panose="020B0604020202020204" pitchFamily="34" charset="0"/>
              </a:rPr>
            </a:br>
            <a:r>
              <a:rPr lang="cs-CZ" altLang="cs-CZ" sz="2000" smtClean="0">
                <a:solidFill>
                  <a:srgbClr val="000000"/>
                </a:solidFill>
                <a:latin typeface="Arial" panose="020B0604020202020204" pitchFamily="34" charset="0"/>
              </a:rPr>
              <a:t>Poznámka: stávající sítě zdravých měst využívány jak v přípravě dokumentu tak jeho implementaci na lokální úrovni</a:t>
            </a:r>
            <a:endParaRPr lang="da-DK" altLang="cs-CZ" sz="2000" smtClean="0">
              <a:solidFill>
                <a:srgbClr val="FF0000"/>
              </a:solidFill>
            </a:endParaRPr>
          </a:p>
        </p:txBody>
      </p:sp>
      <p:sp>
        <p:nvSpPr>
          <p:cNvPr id="51203" name="Text Placeholder 2"/>
          <p:cNvSpPr>
            <a:spLocks noGrp="1"/>
          </p:cNvSpPr>
          <p:nvPr>
            <p:ph type="body" idx="4294967295"/>
          </p:nvPr>
        </p:nvSpPr>
        <p:spPr>
          <a:xfrm>
            <a:off x="971550" y="620713"/>
            <a:ext cx="7772400" cy="1655762"/>
          </a:xfrm>
        </p:spPr>
        <p:txBody>
          <a:bodyPr anchor="b"/>
          <a:lstStyle/>
          <a:p>
            <a:pPr marL="0" indent="0">
              <a:buFontTx/>
              <a:buNone/>
            </a:pPr>
            <a:r>
              <a:rPr lang="cs-CZ" altLang="cs-CZ" sz="3200" b="1" dirty="0" smtClean="0">
                <a:solidFill>
                  <a:schemeClr val="accent6">
                    <a:lumMod val="50000"/>
                  </a:schemeClr>
                </a:solidFill>
              </a:rPr>
              <a:t>Vytváření zdravých komunit a podpůrného prostředí pro zdraví občanů</a:t>
            </a:r>
            <a:r>
              <a:rPr lang="cs-CZ" altLang="cs-CZ" sz="3200" dirty="0" smtClean="0">
                <a:solidFill>
                  <a:schemeClr val="accent6">
                    <a:lumMod val="50000"/>
                  </a:schemeClr>
                </a:solidFill>
              </a:rPr>
              <a:t/>
            </a:r>
            <a:br>
              <a:rPr lang="cs-CZ" altLang="cs-CZ" sz="3200" dirty="0" smtClean="0">
                <a:solidFill>
                  <a:schemeClr val="accent6">
                    <a:lumMod val="50000"/>
                  </a:schemeClr>
                </a:solidFill>
              </a:rPr>
            </a:br>
            <a:endParaRPr lang="en-US" altLang="cs-CZ" sz="3200" dirty="0" smtClean="0">
              <a:solidFill>
                <a:schemeClr val="accent6">
                  <a:lumMod val="50000"/>
                </a:schemeClr>
              </a:solidFill>
            </a:endParaRPr>
          </a:p>
        </p:txBody>
      </p:sp>
    </p:spTree>
    <p:extLst>
      <p:ext uri="{BB962C8B-B14F-4D97-AF65-F5344CB8AC3E}">
        <p14:creationId xmlns:p14="http://schemas.microsoft.com/office/powerpoint/2010/main" val="1713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052737"/>
            <a:ext cx="8964487" cy="4824536"/>
          </a:xfrm>
        </p:spPr>
        <p:txBody>
          <a:bodyPr anchor="t"/>
          <a:lstStyle/>
          <a:p>
            <a:pPr lvl="1" algn="l"/>
            <a:r>
              <a:rPr lang="en-US" altLang="cs-CZ" sz="2000" dirty="0" smtClean="0">
                <a:solidFill>
                  <a:srgbClr val="000000"/>
                </a:solidFill>
                <a:latin typeface="Arial" panose="020B0604020202020204" pitchFamily="34" charset="0"/>
              </a:rPr>
              <a:t>Pro </a:t>
            </a:r>
            <a:r>
              <a:rPr lang="en-US" altLang="cs-CZ" sz="2000" dirty="0" err="1" smtClean="0">
                <a:solidFill>
                  <a:srgbClr val="000000"/>
                </a:solidFill>
                <a:latin typeface="Arial" panose="020B0604020202020204" pitchFamily="34" charset="0"/>
              </a:rPr>
              <a:t>stanoven</a:t>
            </a:r>
            <a:r>
              <a:rPr lang="cs-CZ" altLang="cs-CZ" sz="2000" dirty="0" smtClean="0">
                <a:solidFill>
                  <a:srgbClr val="000000"/>
                </a:solidFill>
                <a:latin typeface="Arial" panose="020B0604020202020204" pitchFamily="34" charset="0"/>
              </a:rPr>
              <a:t>é 4 prioritní oblasti  je navrženo 6 klíčových cílů v rámci WHO EURO pro monitoring realizace:</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snížit předčasnou úmrtnost do r.2020</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zvýšit očekávanou délku života</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snížit nerovnosti ve zdraví</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zvýšit duševní pohodu obyvatel</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zajistit univerzální pokrytí systémem zdravotní péče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stanovení národních cílů v oblasti zdraví</a:t>
            </a:r>
            <a:br>
              <a:rPr lang="cs-CZ" altLang="cs-CZ" sz="2000" dirty="0" smtClean="0">
                <a:solidFill>
                  <a:srgbClr val="000000"/>
                </a:solidFill>
                <a:latin typeface="Arial" panose="020B0604020202020204" pitchFamily="34" charset="0"/>
              </a:rPr>
            </a:br>
            <a:r>
              <a:rPr lang="cs-CZ" altLang="cs-CZ" sz="2000" dirty="0">
                <a:solidFill>
                  <a:srgbClr val="000000"/>
                </a:solidFill>
                <a:latin typeface="Arial" panose="020B0604020202020204" pitchFamily="34" charset="0"/>
              </a:rPr>
              <a:t/>
            </a:r>
            <a:br>
              <a:rPr lang="cs-CZ" altLang="cs-CZ" sz="2000" dirty="0">
                <a:solidFill>
                  <a:srgbClr val="000000"/>
                </a:solidFill>
                <a:latin typeface="Arial" panose="020B0604020202020204" pitchFamily="34" charset="0"/>
              </a:rPr>
            </a:br>
            <a:r>
              <a:rPr lang="cs-CZ" altLang="cs-CZ" sz="2000" dirty="0" smtClean="0"/>
              <a:t>53 zemí evropského regionu schválilo v září 2012 nový program </a:t>
            </a:r>
            <a:r>
              <a:rPr lang="cs-CZ" altLang="cs-CZ" sz="2000" b="1" dirty="0" smtClean="0">
                <a:solidFill>
                  <a:schemeClr val="tx2"/>
                </a:solidFill>
              </a:rPr>
              <a:t>Zdraví 2020 (</a:t>
            </a:r>
            <a:r>
              <a:rPr lang="en-US" altLang="cs-CZ" sz="2000" b="1" dirty="0" smtClean="0">
                <a:solidFill>
                  <a:schemeClr val="accent6">
                    <a:lumMod val="50000"/>
                  </a:schemeClr>
                </a:solidFill>
              </a:rPr>
              <a:t>Health</a:t>
            </a:r>
            <a:r>
              <a:rPr lang="cs-CZ" altLang="cs-CZ" sz="2000" b="1" dirty="0" smtClean="0">
                <a:solidFill>
                  <a:schemeClr val="accent6">
                    <a:lumMod val="50000"/>
                  </a:schemeClr>
                </a:solidFill>
              </a:rPr>
              <a:t> </a:t>
            </a:r>
            <a:r>
              <a:rPr lang="en-US" altLang="cs-CZ" sz="2000" b="1" dirty="0" smtClean="0">
                <a:solidFill>
                  <a:schemeClr val="accent6">
                    <a:lumMod val="50000"/>
                  </a:schemeClr>
                </a:solidFill>
              </a:rPr>
              <a:t>2020</a:t>
            </a:r>
            <a:r>
              <a:rPr lang="cs-CZ" altLang="cs-CZ" sz="2000" b="1" dirty="0" smtClean="0">
                <a:solidFill>
                  <a:schemeClr val="accent6">
                    <a:lumMod val="50000"/>
                  </a:schemeClr>
                </a:solidFill>
              </a:rPr>
              <a:t>)</a:t>
            </a:r>
            <a:r>
              <a:rPr lang="cs-CZ" altLang="cs-CZ" sz="2000" dirty="0" smtClean="0"/>
              <a:t> - hlavní cíl - zlepšit zdraví obyvatel s snížit nerovnost v oblasti zdraví cestou lepšího vedení a řízení v oblasti zdraví</a:t>
            </a:r>
            <a:br>
              <a:rPr lang="cs-CZ" altLang="cs-CZ" sz="2000" dirty="0" smtClean="0"/>
            </a:br>
            <a:r>
              <a:rPr lang="cs-CZ" altLang="cs-CZ" sz="2000" dirty="0"/>
              <a:t/>
            </a:r>
            <a:br>
              <a:rPr lang="cs-CZ" altLang="cs-CZ" sz="2000" dirty="0"/>
            </a:br>
            <a:r>
              <a:rPr lang="cs-CZ" altLang="cs-CZ" sz="1600" dirty="0">
                <a:solidFill>
                  <a:schemeClr val="tx1"/>
                </a:solidFill>
              </a:rPr>
              <a:t>http://www.szu.cz/tema/podpora-zdravi/nova-strategie-zdravi-2020-health-2020?highlightWords=zdrav%C3%AD</a:t>
            </a:r>
            <a:br>
              <a:rPr lang="cs-CZ" altLang="cs-CZ" sz="1600" dirty="0">
                <a:solidFill>
                  <a:schemeClr val="tx1"/>
                </a:solidFill>
              </a:rPr>
            </a:br>
            <a:r>
              <a:rPr lang="cs-CZ" altLang="cs-CZ" sz="2000" dirty="0" smtClean="0"/>
              <a:t/>
            </a:r>
            <a:br>
              <a:rPr lang="cs-CZ" altLang="cs-CZ" sz="2000" dirty="0" smtClean="0"/>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r>
              <a:rPr lang="cs-CZ" altLang="cs-CZ" sz="2000" dirty="0" smtClean="0">
                <a:solidFill>
                  <a:srgbClr val="000000"/>
                </a:solidFill>
                <a:latin typeface="Arial" panose="020B0604020202020204" pitchFamily="34" charset="0"/>
              </a:rPr>
              <a:t/>
            </a:r>
            <a:br>
              <a:rPr lang="cs-CZ" altLang="cs-CZ" sz="2000" dirty="0" smtClean="0">
                <a:solidFill>
                  <a:srgbClr val="000000"/>
                </a:solidFill>
                <a:latin typeface="Arial" panose="020B0604020202020204" pitchFamily="34" charset="0"/>
              </a:rPr>
            </a:br>
            <a:endParaRPr lang="da-DK" altLang="cs-CZ" sz="2000" dirty="0" smtClean="0">
              <a:solidFill>
                <a:srgbClr val="FF0000"/>
              </a:solidFill>
            </a:endParaRPr>
          </a:p>
        </p:txBody>
      </p:sp>
      <p:sp>
        <p:nvSpPr>
          <p:cNvPr id="78851" name="Text Placeholder 2"/>
          <p:cNvSpPr>
            <a:spLocks noGrp="1"/>
          </p:cNvSpPr>
          <p:nvPr>
            <p:ph type="body" idx="4294967295"/>
          </p:nvPr>
        </p:nvSpPr>
        <p:spPr>
          <a:xfrm>
            <a:off x="971550" y="260350"/>
            <a:ext cx="7772400" cy="765175"/>
          </a:xfrm>
        </p:spPr>
        <p:txBody>
          <a:bodyPr anchor="b"/>
          <a:lstStyle/>
          <a:p>
            <a:pPr marL="0" indent="0">
              <a:buFontTx/>
              <a:buNone/>
            </a:pPr>
            <a:r>
              <a:rPr lang="en-US" altLang="cs-CZ" sz="3200" b="1" dirty="0" smtClean="0">
                <a:solidFill>
                  <a:schemeClr val="accent6">
                    <a:lumMod val="50000"/>
                  </a:schemeClr>
                </a:solidFill>
              </a:rPr>
              <a:t>Health</a:t>
            </a:r>
            <a:r>
              <a:rPr lang="cs-CZ" altLang="cs-CZ" sz="3200" b="1" dirty="0" smtClean="0">
                <a:solidFill>
                  <a:schemeClr val="accent6">
                    <a:lumMod val="50000"/>
                  </a:schemeClr>
                </a:solidFill>
              </a:rPr>
              <a:t> </a:t>
            </a:r>
            <a:r>
              <a:rPr lang="en-US" altLang="cs-CZ" sz="3200" b="1" dirty="0" smtClean="0">
                <a:solidFill>
                  <a:schemeClr val="accent6">
                    <a:lumMod val="50000"/>
                  </a:schemeClr>
                </a:solidFill>
              </a:rPr>
              <a:t>2020</a:t>
            </a:r>
            <a:r>
              <a:rPr lang="cs-CZ" altLang="cs-CZ" sz="3200" b="1" dirty="0" smtClean="0">
                <a:solidFill>
                  <a:schemeClr val="accent6">
                    <a:lumMod val="50000"/>
                  </a:schemeClr>
                </a:solidFill>
                <a:latin typeface="Arial" panose="020B0604020202020204" pitchFamily="34" charset="0"/>
              </a:rPr>
              <a:t> – 6 klíčových cílů</a:t>
            </a:r>
            <a:endParaRPr lang="en-US" altLang="cs-CZ" sz="3200" b="1" dirty="0" smtClean="0">
              <a:solidFill>
                <a:schemeClr val="accent6">
                  <a:lumMod val="50000"/>
                </a:schemeClr>
              </a:solidFill>
              <a:latin typeface="Arial" panose="020B0604020202020204" pitchFamily="34" charset="0"/>
            </a:endParaRPr>
          </a:p>
        </p:txBody>
      </p:sp>
    </p:spTree>
    <p:extLst>
      <p:ext uri="{BB962C8B-B14F-4D97-AF65-F5344CB8AC3E}">
        <p14:creationId xmlns:p14="http://schemas.microsoft.com/office/powerpoint/2010/main" val="3120878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sz="4000" dirty="0">
                <a:solidFill>
                  <a:schemeClr val="accent6">
                    <a:lumMod val="50000"/>
                  </a:schemeClr>
                </a:solidFill>
              </a:rPr>
              <a:t>Health</a:t>
            </a:r>
            <a:r>
              <a:rPr lang="cs-CZ" altLang="cs-CZ" sz="4000" dirty="0">
                <a:solidFill>
                  <a:schemeClr val="accent6">
                    <a:lumMod val="50000"/>
                  </a:schemeClr>
                </a:solidFill>
              </a:rPr>
              <a:t> </a:t>
            </a:r>
            <a:r>
              <a:rPr lang="en-US" altLang="cs-CZ" sz="4000" dirty="0">
                <a:solidFill>
                  <a:schemeClr val="accent6">
                    <a:lumMod val="50000"/>
                  </a:schemeClr>
                </a:solidFill>
              </a:rPr>
              <a:t>2020</a:t>
            </a:r>
            <a:endParaRPr lang="cs-CZ" dirty="0">
              <a:solidFill>
                <a:schemeClr val="accent6">
                  <a:lumMod val="50000"/>
                </a:schemeClr>
              </a:solidFill>
            </a:endParaRPr>
          </a:p>
        </p:txBody>
      </p:sp>
      <p:pic>
        <p:nvPicPr>
          <p:cNvPr id="4" name="Zástupný symbol pro obsah 3"/>
          <p:cNvPicPr>
            <a:picLocks noGrp="1" noChangeAspect="1"/>
          </p:cNvPicPr>
          <p:nvPr>
            <p:ph idx="1"/>
          </p:nvPr>
        </p:nvPicPr>
        <p:blipFill>
          <a:blip r:embed="rId2"/>
          <a:stretch>
            <a:fillRect/>
          </a:stretch>
        </p:blipFill>
        <p:spPr>
          <a:xfrm>
            <a:off x="107504" y="1551570"/>
            <a:ext cx="9198269" cy="5281508"/>
          </a:xfrm>
          <a:prstGeom prst="rect">
            <a:avLst/>
          </a:prstGeom>
        </p:spPr>
      </p:pic>
    </p:spTree>
    <p:extLst>
      <p:ext uri="{BB962C8B-B14F-4D97-AF65-F5344CB8AC3E}">
        <p14:creationId xmlns:p14="http://schemas.microsoft.com/office/powerpoint/2010/main" val="334706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ČR - </a:t>
            </a:r>
            <a:r>
              <a:rPr lang="cs-CZ" altLang="cs-CZ" sz="4000" dirty="0" smtClean="0"/>
              <a:t>Zdraví </a:t>
            </a:r>
            <a:r>
              <a:rPr lang="cs-CZ" altLang="cs-CZ" sz="4000" dirty="0"/>
              <a:t>2020 </a:t>
            </a:r>
            <a:endParaRPr lang="cs-CZ" dirty="0"/>
          </a:p>
        </p:txBody>
      </p:sp>
      <p:sp>
        <p:nvSpPr>
          <p:cNvPr id="3" name="Zástupný symbol pro obsah 2"/>
          <p:cNvSpPr>
            <a:spLocks noGrp="1"/>
          </p:cNvSpPr>
          <p:nvPr>
            <p:ph idx="1"/>
          </p:nvPr>
        </p:nvSpPr>
        <p:spPr>
          <a:xfrm>
            <a:off x="107504" y="1419867"/>
            <a:ext cx="8686800" cy="5138737"/>
          </a:xfrm>
        </p:spPr>
        <p:txBody>
          <a:bodyPr/>
          <a:lstStyle/>
          <a:p>
            <a:pPr eaLnBrk="1" hangingPunct="1"/>
            <a:r>
              <a:rPr lang="cs-CZ" altLang="cs-CZ" sz="2200" dirty="0" smtClean="0">
                <a:solidFill>
                  <a:schemeClr val="tx2"/>
                </a:solidFill>
              </a:rPr>
              <a:t>Národní </a:t>
            </a:r>
            <a:r>
              <a:rPr lang="cs-CZ" altLang="cs-CZ" sz="2200" dirty="0">
                <a:solidFill>
                  <a:schemeClr val="tx2"/>
                </a:solidFill>
              </a:rPr>
              <a:t>strategie ochrany a podpory zdraví a prevence nemocí</a:t>
            </a:r>
          </a:p>
          <a:p>
            <a:pPr lvl="2" eaLnBrk="1" hangingPunct="1"/>
            <a:r>
              <a:rPr lang="cs-CZ" altLang="cs-CZ" sz="1900" dirty="0"/>
              <a:t>přijato vládou ČR (8.1.2014), Poslaneckou sněmovnou (20.3.2014)</a:t>
            </a:r>
          </a:p>
          <a:p>
            <a:pPr lvl="2" eaLnBrk="1" hangingPunct="1"/>
            <a:r>
              <a:rPr lang="cs-CZ" altLang="cs-CZ" sz="1900" dirty="0" smtClean="0"/>
              <a:t>Vychází z dokumentu Zdraví 2020 – Osnova evropské zdravotní politiky pro 21. století.</a:t>
            </a:r>
          </a:p>
          <a:p>
            <a:pPr lvl="1" eaLnBrk="1" hangingPunct="1"/>
            <a:r>
              <a:rPr lang="cs-CZ" altLang="cs-CZ" sz="2200" b="1" dirty="0" smtClean="0"/>
              <a:t>Hlavní cíl:</a:t>
            </a:r>
          </a:p>
          <a:p>
            <a:pPr lvl="2" eaLnBrk="1" hangingPunct="1"/>
            <a:r>
              <a:rPr lang="cs-CZ" altLang="cs-CZ" sz="1900" b="1" dirty="0" smtClean="0"/>
              <a:t>Zlepšit zdravotní stav populace a snižovat výskyt nemocí a předčasných úmrtí, kterým lze předcházet.</a:t>
            </a:r>
          </a:p>
          <a:p>
            <a:pPr lvl="2" eaLnBrk="1" hangingPunct="1"/>
            <a:r>
              <a:rPr lang="cs-CZ" altLang="cs-CZ" sz="1900" b="1" dirty="0" smtClean="0"/>
              <a:t>Strategický cíl 1</a:t>
            </a:r>
          </a:p>
          <a:p>
            <a:pPr lvl="3" eaLnBrk="1" hangingPunct="1"/>
            <a:r>
              <a:rPr lang="cs-CZ" altLang="cs-CZ" sz="1600" b="1" dirty="0" smtClean="0"/>
              <a:t>Zlepšit zdraví obyvatel a snížit nerovnosti v oblasti zdraví.</a:t>
            </a:r>
          </a:p>
          <a:p>
            <a:pPr lvl="2" eaLnBrk="1" hangingPunct="1"/>
            <a:r>
              <a:rPr lang="cs-CZ" altLang="cs-CZ" sz="1900" b="1" dirty="0"/>
              <a:t>Strategický cíl </a:t>
            </a:r>
            <a:r>
              <a:rPr lang="cs-CZ" altLang="cs-CZ" sz="1900" b="1" dirty="0" smtClean="0"/>
              <a:t>2</a:t>
            </a:r>
          </a:p>
          <a:p>
            <a:pPr lvl="3" eaLnBrk="1" hangingPunct="1"/>
            <a:r>
              <a:rPr lang="cs-CZ" altLang="cs-CZ" sz="1600" b="1" dirty="0" smtClean="0"/>
              <a:t>Posílit roli veřejné správy v oblasti zdraví a přizvat k řízení a rozhodování všechny složky společnosti, sociální skupiny i jednotlivce.</a:t>
            </a:r>
          </a:p>
          <a:p>
            <a:pPr marL="989013" lvl="3" indent="0" eaLnBrk="1" hangingPunct="1">
              <a:buNone/>
            </a:pPr>
            <a:endParaRPr lang="cs-CZ" altLang="cs-CZ" sz="1600" b="1" dirty="0" smtClean="0"/>
          </a:p>
          <a:p>
            <a:pPr marL="342900" lvl="2" indent="-342900" eaLnBrk="1" hangingPunct="1">
              <a:buClr>
                <a:schemeClr val="tx2"/>
              </a:buClr>
            </a:pPr>
            <a:r>
              <a:rPr lang="cs-CZ" sz="1600" i="1" dirty="0">
                <a:solidFill>
                  <a:schemeClr val="tx2"/>
                </a:solidFill>
                <a:hlinkClick r:id="rId2"/>
              </a:rPr>
              <a:t>http://www.mzcr.cz/verejne/dokumenty/zdravi-2020-narodni-strategie-ochrany-a podpory-zdravi-a-prevence-nemoci_8690_3016_5.html</a:t>
            </a:r>
            <a:endParaRPr lang="cs-CZ" sz="1600" i="1" dirty="0">
              <a:solidFill>
                <a:schemeClr val="tx2"/>
              </a:solidFill>
            </a:endParaRPr>
          </a:p>
          <a:p>
            <a:pPr eaLnBrk="1" hangingPunct="1"/>
            <a:endParaRPr lang="cs-CZ" altLang="cs-CZ" sz="2400" b="1" dirty="0" smtClean="0"/>
          </a:p>
          <a:p>
            <a:pPr lvl="3" eaLnBrk="1" hangingPunct="1"/>
            <a:endParaRPr lang="cs-CZ" altLang="cs-CZ" sz="1600" b="1" dirty="0"/>
          </a:p>
          <a:p>
            <a:pPr eaLnBrk="1" hangingPunct="1">
              <a:lnSpc>
                <a:spcPct val="80000"/>
              </a:lnSpc>
              <a:buNone/>
            </a:pPr>
            <a:endParaRPr lang="cs-CZ" sz="1800" i="1" dirty="0">
              <a:solidFill>
                <a:schemeClr val="tx2"/>
              </a:solidFill>
            </a:endParaRPr>
          </a:p>
          <a:p>
            <a:pPr lvl="2" eaLnBrk="1" hangingPunct="1"/>
            <a:endParaRPr lang="cs-CZ" altLang="cs-CZ" sz="1900" dirty="0" smtClean="0"/>
          </a:p>
          <a:p>
            <a:pPr lvl="2" eaLnBrk="1" hangingPunct="1"/>
            <a:endParaRPr lang="cs-CZ" altLang="cs-CZ" sz="1900" dirty="0" smtClean="0"/>
          </a:p>
          <a:p>
            <a:pPr lvl="2" eaLnBrk="1" hangingPunct="1"/>
            <a:endParaRPr lang="cs-CZ" altLang="cs-CZ" sz="1900" dirty="0"/>
          </a:p>
          <a:p>
            <a:pPr lvl="1" eaLnBrk="1" hangingPunct="1">
              <a:buNone/>
            </a:pPr>
            <a:endParaRPr lang="cs-CZ" altLang="cs-CZ" sz="2000" dirty="0"/>
          </a:p>
          <a:p>
            <a:endParaRPr lang="cs-CZ" dirty="0"/>
          </a:p>
        </p:txBody>
      </p:sp>
      <p:pic>
        <p:nvPicPr>
          <p:cNvPr id="4" name="Obráze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259" y="346386"/>
            <a:ext cx="10398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100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ČR - </a:t>
            </a:r>
            <a:r>
              <a:rPr lang="cs-CZ" altLang="cs-CZ" sz="3600" dirty="0"/>
              <a:t>Zdraví 2020 </a:t>
            </a:r>
            <a:endParaRPr lang="cs-CZ" dirty="0"/>
          </a:p>
        </p:txBody>
      </p:sp>
      <p:sp>
        <p:nvSpPr>
          <p:cNvPr id="3" name="Zástupný symbol pro obsah 2"/>
          <p:cNvSpPr>
            <a:spLocks noGrp="1"/>
          </p:cNvSpPr>
          <p:nvPr>
            <p:ph idx="1"/>
          </p:nvPr>
        </p:nvSpPr>
        <p:spPr>
          <a:xfrm>
            <a:off x="179512" y="1417638"/>
            <a:ext cx="8507288" cy="5440361"/>
          </a:xfrm>
        </p:spPr>
        <p:txBody>
          <a:bodyPr/>
          <a:lstStyle/>
          <a:p>
            <a:pPr marL="0" lvl="2" indent="0">
              <a:buClr>
                <a:schemeClr val="tx2"/>
              </a:buClr>
              <a:buNone/>
            </a:pPr>
            <a:r>
              <a:rPr lang="cs-CZ" altLang="cs-CZ" sz="1800" b="1" dirty="0">
                <a:solidFill>
                  <a:srgbClr val="7030A0"/>
                </a:solidFill>
              </a:rPr>
              <a:t>T</a:t>
            </a:r>
            <a:r>
              <a:rPr lang="cs-CZ" altLang="cs-CZ" sz="1800" b="1" dirty="0" smtClean="0">
                <a:solidFill>
                  <a:srgbClr val="7030A0"/>
                </a:solidFill>
              </a:rPr>
              <a:t>émata pro rozvoj aktivit v rámci NS Zdraví 2020</a:t>
            </a:r>
            <a:endParaRPr lang="cs-CZ" altLang="cs-CZ" sz="1900" b="1" dirty="0" smtClean="0">
              <a:solidFill>
                <a:srgbClr val="7030A0"/>
              </a:solidFill>
            </a:endParaRPr>
          </a:p>
          <a:p>
            <a:pPr marL="0" lvl="2" indent="0">
              <a:buClr>
                <a:schemeClr val="tx2"/>
              </a:buClr>
              <a:buNone/>
            </a:pPr>
            <a:r>
              <a:rPr lang="cs-CZ" altLang="cs-CZ" sz="1600" b="1" dirty="0" smtClean="0">
                <a:solidFill>
                  <a:srgbClr val="7030A0"/>
                </a:solidFill>
              </a:rPr>
              <a:t>Horizontální</a:t>
            </a:r>
          </a:p>
          <a:p>
            <a:pPr marL="636588" lvl="3" indent="-342900"/>
            <a:r>
              <a:rPr lang="cs-CZ" altLang="cs-CZ" sz="1400" dirty="0" smtClean="0"/>
              <a:t>dostatečná </a:t>
            </a:r>
            <a:r>
              <a:rPr lang="cs-CZ" altLang="cs-CZ" sz="1400" dirty="0"/>
              <a:t>pohybová aktivita </a:t>
            </a:r>
            <a:r>
              <a:rPr lang="cs-CZ" altLang="cs-CZ" sz="1400" dirty="0" smtClean="0"/>
              <a:t>populace</a:t>
            </a:r>
          </a:p>
          <a:p>
            <a:pPr marL="636588" lvl="3" indent="-342900"/>
            <a:r>
              <a:rPr lang="cs-CZ" altLang="cs-CZ" sz="1400" dirty="0" smtClean="0"/>
              <a:t>správná </a:t>
            </a:r>
            <a:r>
              <a:rPr lang="cs-CZ" altLang="cs-CZ" sz="1400" dirty="0"/>
              <a:t>výživa a stravovací návyky </a:t>
            </a:r>
            <a:r>
              <a:rPr lang="cs-CZ" altLang="cs-CZ" sz="1400" dirty="0" smtClean="0"/>
              <a:t>populace</a:t>
            </a:r>
          </a:p>
          <a:p>
            <a:pPr marL="636588" lvl="3" indent="-342900"/>
            <a:r>
              <a:rPr lang="cs-CZ" altLang="cs-CZ" sz="1400" dirty="0"/>
              <a:t>zvládání stresu a duševní </a:t>
            </a:r>
            <a:r>
              <a:rPr lang="cs-CZ" altLang="cs-CZ" sz="1400" dirty="0" smtClean="0"/>
              <a:t>zdraví</a:t>
            </a:r>
          </a:p>
          <a:p>
            <a:pPr marL="636588" lvl="3" indent="-342900"/>
            <a:r>
              <a:rPr lang="cs-CZ" altLang="cs-CZ" sz="1400" dirty="0" smtClean="0"/>
              <a:t>omezení </a:t>
            </a:r>
            <a:r>
              <a:rPr lang="cs-CZ" altLang="cs-CZ" sz="1400" dirty="0"/>
              <a:t>zdravotně rizikového </a:t>
            </a:r>
            <a:r>
              <a:rPr lang="cs-CZ" altLang="cs-CZ" sz="1400" dirty="0" smtClean="0"/>
              <a:t>chování</a:t>
            </a:r>
          </a:p>
          <a:p>
            <a:pPr marL="636588" lvl="3" indent="-342900"/>
            <a:r>
              <a:rPr lang="cs-CZ" altLang="cs-CZ" sz="1400" dirty="0" smtClean="0"/>
              <a:t>snižování </a:t>
            </a:r>
            <a:r>
              <a:rPr lang="cs-CZ" altLang="cs-CZ" sz="1400" dirty="0"/>
              <a:t>rizik ze životního a pracovního </a:t>
            </a:r>
            <a:r>
              <a:rPr lang="cs-CZ" altLang="cs-CZ" sz="1400" dirty="0" smtClean="0"/>
              <a:t>prostředí</a:t>
            </a:r>
          </a:p>
          <a:p>
            <a:pPr marL="636588" lvl="3" indent="-342900"/>
            <a:r>
              <a:rPr lang="cs-CZ" altLang="cs-CZ" sz="1400" dirty="0" smtClean="0"/>
              <a:t>zvládání </a:t>
            </a:r>
            <a:r>
              <a:rPr lang="cs-CZ" altLang="cs-CZ" sz="1400" dirty="0"/>
              <a:t>infekčních </a:t>
            </a:r>
            <a:r>
              <a:rPr lang="cs-CZ" altLang="cs-CZ" sz="1400" dirty="0" smtClean="0"/>
              <a:t>onemocnění</a:t>
            </a:r>
          </a:p>
          <a:p>
            <a:pPr marL="636588" lvl="3" indent="-342900"/>
            <a:r>
              <a:rPr lang="cs-CZ" altLang="cs-CZ" sz="1400" dirty="0" smtClean="0"/>
              <a:t>screeningové programy</a:t>
            </a:r>
          </a:p>
          <a:p>
            <a:pPr marL="636588" lvl="3" indent="-342900"/>
            <a:r>
              <a:rPr lang="cs-CZ" altLang="cs-CZ" sz="1400" dirty="0" smtClean="0"/>
              <a:t>zajištění dostupnosti a kvality zdravotní péče</a:t>
            </a:r>
          </a:p>
          <a:p>
            <a:pPr marL="636588" lvl="3" indent="-342900"/>
            <a:r>
              <a:rPr lang="cs-CZ" altLang="cs-CZ" sz="1400" dirty="0"/>
              <a:t>z</a:t>
            </a:r>
            <a:r>
              <a:rPr lang="cs-CZ" altLang="cs-CZ" sz="1400" dirty="0" smtClean="0"/>
              <a:t>lepšení kvality </a:t>
            </a:r>
            <a:r>
              <a:rPr lang="cs-CZ" altLang="cs-CZ" sz="1400" dirty="0"/>
              <a:t>a bezpečí poskytovaných zdravotnických </a:t>
            </a:r>
            <a:r>
              <a:rPr lang="cs-CZ" altLang="cs-CZ" sz="1400" dirty="0" smtClean="0"/>
              <a:t>služeb</a:t>
            </a:r>
          </a:p>
          <a:p>
            <a:pPr marL="636588" lvl="3" indent="-342900"/>
            <a:r>
              <a:rPr lang="cs-CZ" altLang="cs-CZ" sz="1400" dirty="0"/>
              <a:t>c</a:t>
            </a:r>
            <a:r>
              <a:rPr lang="cs-CZ" altLang="cs-CZ" sz="1400" dirty="0" smtClean="0"/>
              <a:t>eloživotní vzdělávání zdravotnických pracovníků </a:t>
            </a:r>
          </a:p>
          <a:p>
            <a:pPr marL="636588" lvl="3" indent="-342900"/>
            <a:r>
              <a:rPr lang="cs-CZ" altLang="cs-CZ" sz="1400" dirty="0" smtClean="0"/>
              <a:t>elektronizace zdravotnictví</a:t>
            </a:r>
          </a:p>
          <a:p>
            <a:pPr marL="0" lvl="2" indent="0">
              <a:buNone/>
            </a:pPr>
            <a:r>
              <a:rPr lang="cs-CZ" altLang="cs-CZ" sz="1600" b="1" dirty="0" smtClean="0">
                <a:solidFill>
                  <a:srgbClr val="7030A0"/>
                </a:solidFill>
              </a:rPr>
              <a:t>Vertikální</a:t>
            </a:r>
          </a:p>
          <a:p>
            <a:pPr marL="636588" lvl="3" indent="-342900"/>
            <a:r>
              <a:rPr lang="cs-CZ" altLang="cs-CZ" sz="1400" dirty="0" smtClean="0"/>
              <a:t>zdravotní gramotnost</a:t>
            </a:r>
            <a:endParaRPr lang="cs-CZ" altLang="cs-CZ" sz="1400" dirty="0"/>
          </a:p>
          <a:p>
            <a:pPr marL="636588" lvl="3" indent="-342900"/>
            <a:r>
              <a:rPr lang="cs-CZ" altLang="cs-CZ" sz="1400" dirty="0"/>
              <a:t>s</a:t>
            </a:r>
            <a:r>
              <a:rPr lang="cs-CZ" altLang="cs-CZ" sz="1400" dirty="0" smtClean="0"/>
              <a:t>nižování nerovnosti ve zdraví</a:t>
            </a:r>
          </a:p>
          <a:p>
            <a:pPr marL="636588" lvl="3" indent="-342900"/>
            <a:r>
              <a:rPr lang="cs-CZ" altLang="cs-CZ" sz="1400" dirty="0"/>
              <a:t>e</a:t>
            </a:r>
            <a:r>
              <a:rPr lang="cs-CZ" altLang="cs-CZ" sz="1400" dirty="0" smtClean="0"/>
              <a:t>vidence-</a:t>
            </a:r>
            <a:r>
              <a:rPr lang="cs-CZ" altLang="cs-CZ" sz="1400" dirty="0" err="1" smtClean="0"/>
              <a:t>based</a:t>
            </a:r>
            <a:r>
              <a:rPr lang="cs-CZ" altLang="cs-CZ" sz="1400" dirty="0" smtClean="0"/>
              <a:t> přístupy</a:t>
            </a:r>
          </a:p>
          <a:p>
            <a:pPr marL="636588" lvl="3" indent="-342900"/>
            <a:r>
              <a:rPr lang="cs-CZ" altLang="cs-CZ" sz="1400" dirty="0"/>
              <a:t>p</a:t>
            </a:r>
            <a:r>
              <a:rPr lang="cs-CZ" altLang="cs-CZ" sz="1400" dirty="0" smtClean="0"/>
              <a:t>odpora zdraví během celého života</a:t>
            </a:r>
          </a:p>
          <a:p>
            <a:pPr marL="636588" lvl="3" indent="-342900"/>
            <a:r>
              <a:rPr lang="cs-CZ" altLang="cs-CZ" sz="1400" dirty="0"/>
              <a:t>e</a:t>
            </a:r>
            <a:r>
              <a:rPr lang="cs-CZ" altLang="cs-CZ" sz="1400" dirty="0" smtClean="0"/>
              <a:t>konomika zdraví</a:t>
            </a:r>
            <a:endParaRPr lang="cs-CZ" altLang="cs-CZ" sz="1400" dirty="0"/>
          </a:p>
          <a:p>
            <a:pPr marL="342900" lvl="2" indent="-342900">
              <a:buClr>
                <a:schemeClr val="tx2"/>
              </a:buClr>
            </a:pPr>
            <a:endParaRPr lang="cs-CZ" altLang="cs-CZ" sz="1900" dirty="0"/>
          </a:p>
          <a:p>
            <a:pPr marL="342900" lvl="2" indent="-342900">
              <a:buClr>
                <a:schemeClr val="tx2"/>
              </a:buClr>
            </a:pPr>
            <a:endParaRPr lang="cs-CZ" altLang="cs-CZ" sz="1900" dirty="0" smtClean="0"/>
          </a:p>
          <a:p>
            <a:pPr marL="342900" lvl="2" indent="-342900">
              <a:buClr>
                <a:schemeClr val="tx2"/>
              </a:buClr>
            </a:pPr>
            <a:endParaRPr lang="cs-CZ" altLang="cs-CZ" sz="1900" dirty="0"/>
          </a:p>
          <a:p>
            <a:pPr marL="342900" lvl="2" indent="-342900">
              <a:buClr>
                <a:schemeClr val="tx2"/>
              </a:buClr>
            </a:pPr>
            <a:endParaRPr lang="cs-CZ" altLang="cs-CZ" sz="1900" dirty="0" smtClean="0"/>
          </a:p>
          <a:p>
            <a:pPr marL="342900" lvl="2" indent="-342900">
              <a:buClr>
                <a:schemeClr val="tx2"/>
              </a:buClr>
            </a:pPr>
            <a:endParaRPr lang="cs-CZ" altLang="cs-CZ" sz="1900" dirty="0"/>
          </a:p>
          <a:p>
            <a:pPr marL="342900" lvl="2" indent="-342900">
              <a:buClr>
                <a:schemeClr val="tx2"/>
              </a:buClr>
            </a:pPr>
            <a:r>
              <a:rPr lang="cs-CZ" sz="2000" i="1" dirty="0">
                <a:solidFill>
                  <a:schemeClr val="tx2"/>
                </a:solidFill>
                <a:hlinkClick r:id="rId2"/>
              </a:rPr>
              <a:t>http://www.mzcr.cz/verejne/dokumenty/zdravi-2020-narodni-strategie-ochrany-a podpory-zdravi-a-prevence-nemoci_8690_3016_5.html</a:t>
            </a:r>
            <a:endParaRPr lang="cs-CZ" sz="2000" i="1" dirty="0">
              <a:solidFill>
                <a:schemeClr val="tx2"/>
              </a:solidFill>
            </a:endParaRPr>
          </a:p>
          <a:p>
            <a:pPr marL="342900" lvl="2" indent="-342900">
              <a:buClr>
                <a:schemeClr val="tx2"/>
              </a:buClr>
            </a:pPr>
            <a:endParaRPr lang="cs-CZ" altLang="cs-CZ" sz="1900" dirty="0"/>
          </a:p>
          <a:p>
            <a:endParaRPr lang="cs-CZ" dirty="0"/>
          </a:p>
        </p:txBody>
      </p:sp>
    </p:spTree>
    <p:extLst>
      <p:ext uri="{BB962C8B-B14F-4D97-AF65-F5344CB8AC3E}">
        <p14:creationId xmlns:p14="http://schemas.microsoft.com/office/powerpoint/2010/main" val="120791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cs-CZ" sz="3500" smtClean="0"/>
              <a:t>Demografická situace v ČR </a:t>
            </a:r>
            <a:r>
              <a:rPr lang="cs-CZ" sz="2000" smtClean="0"/>
              <a:t>(2012)</a:t>
            </a:r>
            <a:r>
              <a:rPr lang="cs-CZ" sz="3500" smtClean="0"/>
              <a:t/>
            </a:r>
            <a:br>
              <a:rPr lang="cs-CZ" sz="3500" smtClean="0"/>
            </a:br>
            <a:endParaRPr lang="cs-CZ" sz="3500" smtClean="0"/>
          </a:p>
        </p:txBody>
      </p:sp>
      <p:sp>
        <p:nvSpPr>
          <p:cNvPr id="18434" name="Rectangle 3"/>
          <p:cNvSpPr>
            <a:spLocks noGrp="1" noChangeArrowheads="1"/>
          </p:cNvSpPr>
          <p:nvPr>
            <p:ph type="body" idx="1"/>
          </p:nvPr>
        </p:nvSpPr>
        <p:spPr>
          <a:xfrm>
            <a:off x="179388" y="1484313"/>
            <a:ext cx="8785225" cy="5373687"/>
          </a:xfrm>
        </p:spPr>
        <p:txBody>
          <a:bodyPr/>
          <a:lstStyle/>
          <a:p>
            <a:pPr eaLnBrk="1" hangingPunct="1">
              <a:lnSpc>
                <a:spcPct val="90000"/>
              </a:lnSpc>
            </a:pPr>
            <a:r>
              <a:rPr lang="cs-CZ" sz="2400" smtClean="0"/>
              <a:t>v roce 2006 počet narozených převýšil počet zemřelých (poprvé po 13 letech), do 2010 – kladný přirozený přírůstek </a:t>
            </a:r>
          </a:p>
          <a:p>
            <a:pPr marL="742950" lvl="1" indent="-285750" eaLnBrk="1" hangingPunct="1">
              <a:lnSpc>
                <a:spcPct val="90000"/>
              </a:lnSpc>
            </a:pPr>
            <a:r>
              <a:rPr lang="cs-CZ" sz="1600" smtClean="0"/>
              <a:t>Počet obyvatel České republiky se v roce 2012 zvýšil o 10,7 tisíce osob, a to téměř výhradně v důsledku zahraniční migrace. Přirozený přírůstek činil pouze 387 osob. K 31. 12. 2012 měla Česká republika 10 516 125 obyvatel. </a:t>
            </a:r>
          </a:p>
          <a:p>
            <a:pPr eaLnBrk="1" hangingPunct="1">
              <a:lnSpc>
                <a:spcPct val="90000"/>
              </a:lnSpc>
            </a:pPr>
            <a:r>
              <a:rPr lang="cs-CZ" sz="2400" smtClean="0"/>
              <a:t>nízká porodnost (mírné zvýšení - silné ročníky žen kolem 40 let - vrchol 2008, ale 2009, 2010 - opět snížení)</a:t>
            </a:r>
          </a:p>
          <a:p>
            <a:pPr eaLnBrk="1" hangingPunct="1">
              <a:lnSpc>
                <a:spcPct val="90000"/>
              </a:lnSpc>
            </a:pPr>
            <a:r>
              <a:rPr lang="cs-CZ" sz="2400" smtClean="0"/>
              <a:t>úhrnná plodnost 2012 - 1,45 (r. 2002 – 1,13)</a:t>
            </a:r>
          </a:p>
          <a:p>
            <a:pPr eaLnBrk="1" hangingPunct="1">
              <a:lnSpc>
                <a:spcPct val="90000"/>
              </a:lnSpc>
            </a:pPr>
            <a:r>
              <a:rPr lang="cs-CZ" sz="2400" smtClean="0"/>
              <a:t>43% dětí se narodila mimo manželství (zvyšující trend, 2006 asi 1/4)</a:t>
            </a:r>
          </a:p>
          <a:p>
            <a:pPr eaLnBrk="1" hangingPunct="1">
              <a:lnSpc>
                <a:spcPct val="90000"/>
              </a:lnSpc>
            </a:pPr>
            <a:r>
              <a:rPr lang="cs-CZ" sz="2400" smtClean="0"/>
              <a:t>pozitivní trend v počtu umělého přerušení těhotenství (23 tis.)</a:t>
            </a:r>
          </a:p>
          <a:p>
            <a:pPr eaLnBrk="1" hangingPunct="1">
              <a:lnSpc>
                <a:spcPct val="90000"/>
              </a:lnSpc>
            </a:pPr>
            <a:r>
              <a:rPr lang="cs-CZ" sz="2400" smtClean="0"/>
              <a:t>novorozenecká a kojenecká úmrtnost (jedna z nejnižší v EU) </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323850" y="385763"/>
            <a:ext cx="8820150" cy="63182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260350"/>
            <a:ext cx="7543800" cy="1157288"/>
          </a:xfrm>
        </p:spPr>
        <p:txBody>
          <a:bodyPr/>
          <a:lstStyle/>
          <a:p>
            <a:pPr eaLnBrk="1" hangingPunct="1"/>
            <a:r>
              <a:rPr lang="cs-CZ" sz="3600" b="0" smtClean="0"/>
              <a:t>Střední délka života</a:t>
            </a:r>
            <a:r>
              <a:rPr lang="cs-CZ" sz="3600" smtClean="0"/>
              <a:t/>
            </a:r>
            <a:br>
              <a:rPr lang="cs-CZ" sz="3600" smtClean="0"/>
            </a:br>
            <a:endParaRPr lang="cs-CZ" sz="3600" smtClean="0"/>
          </a:p>
        </p:txBody>
      </p:sp>
      <p:sp>
        <p:nvSpPr>
          <p:cNvPr id="20482" name="Rectangle 3"/>
          <p:cNvSpPr>
            <a:spLocks noGrp="1" noChangeArrowheads="1"/>
          </p:cNvSpPr>
          <p:nvPr>
            <p:ph type="body" idx="1"/>
          </p:nvPr>
        </p:nvSpPr>
        <p:spPr>
          <a:xfrm>
            <a:off x="457200" y="1412875"/>
            <a:ext cx="8229600" cy="5445125"/>
          </a:xfrm>
        </p:spPr>
        <p:txBody>
          <a:bodyPr/>
          <a:lstStyle/>
          <a:p>
            <a:pPr eaLnBrk="1" hangingPunct="1">
              <a:lnSpc>
                <a:spcPct val="90000"/>
              </a:lnSpc>
              <a:buFontTx/>
              <a:buChar char="-"/>
            </a:pPr>
            <a:r>
              <a:rPr lang="cs-CZ" sz="2600" smtClean="0">
                <a:solidFill>
                  <a:schemeClr val="tx2"/>
                </a:solidFill>
              </a:rPr>
              <a:t>udává počet let, které má naději prožít osoba právě x -letá při úmrtnosti ve sledovaném období</a:t>
            </a:r>
          </a:p>
          <a:p>
            <a:pPr eaLnBrk="1" hangingPunct="1">
              <a:lnSpc>
                <a:spcPct val="90000"/>
              </a:lnSpc>
              <a:buFontTx/>
              <a:buChar char="-"/>
            </a:pPr>
            <a:endParaRPr lang="cs-CZ" sz="2600" smtClean="0">
              <a:solidFill>
                <a:schemeClr val="tx2"/>
              </a:solidFill>
            </a:endParaRPr>
          </a:p>
          <a:p>
            <a:pPr eaLnBrk="1" hangingPunct="1">
              <a:lnSpc>
                <a:spcPct val="90000"/>
              </a:lnSpc>
            </a:pPr>
            <a:r>
              <a:rPr lang="cs-CZ" sz="2600" smtClean="0"/>
              <a:t>v roce 2012 dosáhla v ČR střední délka při narození u mužů 75,0 let, u žen 80,1 let</a:t>
            </a:r>
          </a:p>
          <a:p>
            <a:pPr eaLnBrk="1" hangingPunct="1">
              <a:lnSpc>
                <a:spcPct val="90000"/>
              </a:lnSpc>
            </a:pPr>
            <a:r>
              <a:rPr lang="cs-CZ" sz="2600" smtClean="0"/>
              <a:t>střední délka života v ČR rostla (</a:t>
            </a:r>
            <a:r>
              <a:rPr lang="cs-CZ" sz="2600" smtClean="0">
                <a:solidFill>
                  <a:schemeClr val="tx2"/>
                </a:solidFill>
              </a:rPr>
              <a:t>do roku 2012</a:t>
            </a:r>
            <a:r>
              <a:rPr lang="cs-CZ" sz="2600" smtClean="0"/>
              <a:t>)</a:t>
            </a:r>
          </a:p>
          <a:p>
            <a:pPr eaLnBrk="1" hangingPunct="1">
              <a:lnSpc>
                <a:spcPct val="90000"/>
              </a:lnSpc>
            </a:pPr>
            <a:r>
              <a:rPr lang="cs-CZ" sz="2600" smtClean="0">
                <a:solidFill>
                  <a:schemeClr val="tx2"/>
                </a:solidFill>
              </a:rPr>
              <a:t>ale</a:t>
            </a:r>
            <a:r>
              <a:rPr lang="cs-CZ" sz="2600" smtClean="0"/>
              <a:t> je stále nižší než nejnižší hodnota v původních zemích  EU (Portugalsko)</a:t>
            </a:r>
          </a:p>
          <a:p>
            <a:pPr eaLnBrk="1" hangingPunct="1">
              <a:lnSpc>
                <a:spcPct val="90000"/>
              </a:lnSpc>
            </a:pPr>
            <a:r>
              <a:rPr lang="cs-CZ" sz="2600" smtClean="0"/>
              <a:t>za Evropskými zeměmi s nejvyšší střední délkou života zaostávají muži o 5-6 let, ženy o 4-5 let </a:t>
            </a:r>
            <a:r>
              <a:rPr lang="cs-CZ" sz="2400" smtClean="0"/>
              <a:t>(zastavení růstu střední délky života – trend v celé EU)</a:t>
            </a:r>
          </a:p>
          <a:p>
            <a:pPr eaLnBrk="1" hangingPunct="1">
              <a:lnSpc>
                <a:spcPct val="90000"/>
              </a:lnSpc>
            </a:pPr>
            <a:r>
              <a:rPr lang="cs-CZ" sz="2600" smtClean="0"/>
              <a:t>ze zemí střední a východní Evropy - 2. místo (po Slovinsku) </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395288" y="150813"/>
            <a:ext cx="8353425" cy="65563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cs-CZ" sz="3600" b="0" smtClean="0"/>
              <a:t>Střední délka života</a:t>
            </a:r>
            <a:r>
              <a:rPr lang="cs-CZ" sz="3600" smtClean="0"/>
              <a:t/>
            </a:r>
            <a:br>
              <a:rPr lang="cs-CZ" sz="3600" smtClean="0"/>
            </a:br>
            <a:r>
              <a:rPr lang="cs-CZ" sz="3600" smtClean="0"/>
              <a:t>v ČR</a:t>
            </a:r>
          </a:p>
        </p:txBody>
      </p:sp>
      <p:sp>
        <p:nvSpPr>
          <p:cNvPr id="22530" name="Rectangle 3"/>
          <p:cNvSpPr>
            <a:spLocks noGrp="1" noChangeArrowheads="1"/>
          </p:cNvSpPr>
          <p:nvPr>
            <p:ph type="body" sz="half" idx="1"/>
          </p:nvPr>
        </p:nvSpPr>
        <p:spPr>
          <a:xfrm>
            <a:off x="457200" y="1719263"/>
            <a:ext cx="8229600" cy="1638300"/>
          </a:xfrm>
        </p:spPr>
        <p:txBody>
          <a:bodyPr/>
          <a:lstStyle/>
          <a:p>
            <a:pPr eaLnBrk="1" hangingPunct="1">
              <a:lnSpc>
                <a:spcPct val="80000"/>
              </a:lnSpc>
            </a:pPr>
            <a:r>
              <a:rPr lang="cs-CZ" sz="2200" smtClean="0"/>
              <a:t>Střední délka života při narození (zdroj UZIS)</a:t>
            </a:r>
          </a:p>
          <a:p>
            <a:pPr eaLnBrk="1" hangingPunct="1">
              <a:lnSpc>
                <a:spcPct val="80000"/>
              </a:lnSpc>
            </a:pPr>
            <a:endParaRPr lang="cs-CZ" sz="2200" smtClean="0"/>
          </a:p>
          <a:p>
            <a:pPr lvl="1" eaLnBrk="1" hangingPunct="1">
              <a:lnSpc>
                <a:spcPct val="80000"/>
              </a:lnSpc>
            </a:pPr>
            <a:r>
              <a:rPr lang="cs-CZ" sz="2000" smtClean="0">
                <a:solidFill>
                  <a:schemeClr val="tx2"/>
                </a:solidFill>
              </a:rPr>
              <a:t>V roce 2012 se zastavit růst střední délky života a děti narozené po tomto roce se </a:t>
            </a:r>
            <a:r>
              <a:rPr lang="cs-CZ" sz="2000" b="1" smtClean="0">
                <a:solidFill>
                  <a:schemeClr val="tx2"/>
                </a:solidFill>
              </a:rPr>
              <a:t>poprvé</a:t>
            </a:r>
            <a:r>
              <a:rPr lang="cs-CZ" sz="2000" smtClean="0">
                <a:solidFill>
                  <a:schemeClr val="tx2"/>
                </a:solidFill>
              </a:rPr>
              <a:t> dle předpokladu budou dožívat nižšího věku než jejich rodiče !</a:t>
            </a:r>
          </a:p>
        </p:txBody>
      </p:sp>
      <p:graphicFrame>
        <p:nvGraphicFramePr>
          <p:cNvPr id="111650" name="Group 34"/>
          <p:cNvGraphicFramePr>
            <a:graphicFrameLocks noGrp="1"/>
          </p:cNvGraphicFramePr>
          <p:nvPr>
            <p:ph sz="half" idx="2"/>
          </p:nvPr>
        </p:nvGraphicFramePr>
        <p:xfrm>
          <a:off x="457200" y="3644900"/>
          <a:ext cx="8229600" cy="3024190"/>
        </p:xfrm>
        <a:graphic>
          <a:graphicData uri="http://schemas.openxmlformats.org/drawingml/2006/table">
            <a:tbl>
              <a:tblPr/>
              <a:tblGrid>
                <a:gridCol w="2743200"/>
                <a:gridCol w="2743200"/>
                <a:gridCol w="2743200"/>
              </a:tblGrid>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smtClean="0">
                          <a:ln>
                            <a:noFill/>
                          </a:ln>
                          <a:solidFill>
                            <a:schemeClr val="tx1"/>
                          </a:solidFill>
                          <a:effectLst/>
                          <a:latin typeface="Arial" charset="0"/>
                        </a:rPr>
                        <a:t>Rok narození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smtClean="0">
                          <a:ln>
                            <a:noFill/>
                          </a:ln>
                          <a:solidFill>
                            <a:schemeClr val="tx1"/>
                          </a:solidFill>
                          <a:effectLst/>
                          <a:latin typeface="Arial" charset="0"/>
                        </a:rPr>
                        <a:t>Muži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smtClean="0">
                          <a:ln>
                            <a:noFill/>
                          </a:ln>
                          <a:solidFill>
                            <a:schemeClr val="tx1"/>
                          </a:solidFill>
                          <a:effectLst/>
                          <a:latin typeface="Arial" charset="0"/>
                        </a:rPr>
                        <a:t>Ženy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66,1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73,0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75,4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78,4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74,7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smtClean="0">
                          <a:ln>
                            <a:noFill/>
                          </a:ln>
                          <a:solidFill>
                            <a:schemeClr val="tx1"/>
                          </a:solidFill>
                          <a:effectLst/>
                          <a:latin typeface="Arial" charset="0"/>
                        </a:rPr>
                        <a:t>80,7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900113" y="415925"/>
            <a:ext cx="7848600" cy="644048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srcRect/>
          <a:stretch>
            <a:fillRect/>
          </a:stretch>
        </p:blipFill>
        <p:spPr bwMode="auto">
          <a:xfrm>
            <a:off x="1692275" y="0"/>
            <a:ext cx="5365750"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Síť">
  <a:themeElements>
    <a:clrScheme name="Síť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íť">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íť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íť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íť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íť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íť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íť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íť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íť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íť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íť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2F5D72"/>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1605</TotalTime>
  <Words>1346</Words>
  <Application>Microsoft Office PowerPoint</Application>
  <PresentationFormat>Předvádění na obrazovce (4:3)</PresentationFormat>
  <Paragraphs>202</Paragraphs>
  <Slides>27</Slides>
  <Notes>0</Notes>
  <HiddenSlides>0</HiddenSlides>
  <MMClips>0</MMClips>
  <ScaleCrop>false</ScaleCrop>
  <HeadingPairs>
    <vt:vector size="6" baseType="variant">
      <vt:variant>
        <vt:lpstr>Použitá písma</vt:lpstr>
      </vt:variant>
      <vt:variant>
        <vt:i4>5</vt:i4>
      </vt:variant>
      <vt:variant>
        <vt:lpstr>Motiv</vt:lpstr>
      </vt:variant>
      <vt:variant>
        <vt:i4>5</vt:i4>
      </vt:variant>
      <vt:variant>
        <vt:lpstr>Nadpisy snímků</vt:lpstr>
      </vt:variant>
      <vt:variant>
        <vt:i4>27</vt:i4>
      </vt:variant>
    </vt:vector>
  </HeadingPairs>
  <TitlesOfParts>
    <vt:vector size="37" baseType="lpstr">
      <vt:lpstr>Arial</vt:lpstr>
      <vt:lpstr>Calibri</vt:lpstr>
      <vt:lpstr>Helvetica</vt:lpstr>
      <vt:lpstr>Times New Roman</vt:lpstr>
      <vt:lpstr>Wingdings</vt:lpstr>
      <vt:lpstr>Síť</vt:lpstr>
      <vt:lpstr>Default Design</vt:lpstr>
      <vt:lpstr>1_Default Design</vt:lpstr>
      <vt:lpstr>2_Default Design</vt:lpstr>
      <vt:lpstr>3_Default Design</vt:lpstr>
      <vt:lpstr>Zdravotní stav obyvatel ČR - výzkumy, studie Aktuální dokumenty podpory zdraví, programy podpory zdraví</vt:lpstr>
      <vt:lpstr>Demografické údaje - trendy ve vývoji světové populace</vt:lpstr>
      <vt:lpstr>Demografická situace v ČR (2012) </vt:lpstr>
      <vt:lpstr>Prezentace aplikace PowerPoint</vt:lpstr>
      <vt:lpstr>Střední délka života </vt:lpstr>
      <vt:lpstr>Prezentace aplikace PowerPoint</vt:lpstr>
      <vt:lpstr>Střední délka života v ČR</vt:lpstr>
      <vt:lpstr>Prezentace aplikace PowerPoint</vt:lpstr>
      <vt:lpstr>Prezentace aplikace PowerPoint</vt:lpstr>
      <vt:lpstr>Nejčastější příčiny úmrtí</vt:lpstr>
      <vt:lpstr>Nemoci dětí</vt:lpstr>
      <vt:lpstr>Shrnutí</vt:lpstr>
      <vt:lpstr>Prevence chronických neinfekčních onemocnění</vt:lpstr>
      <vt:lpstr>Prevence chronických neinfekčních onemocnění</vt:lpstr>
      <vt:lpstr>Prezentace aplikace PowerPoint</vt:lpstr>
      <vt:lpstr>Podpora zdraví</vt:lpstr>
      <vt:lpstr>HBSC – Národní zpráva o zdraví a životním stylu dětí a školáku </vt:lpstr>
      <vt:lpstr>HBSC – Národní zpráva o zdraví a životním stylu dětí a školáku (2010)</vt:lpstr>
      <vt:lpstr>HBSC – Národní zpráva o zdraví a životním stylu dětí a školáku (2010)</vt:lpstr>
      <vt:lpstr>Zdraví 2020 (Health 2020) </vt:lpstr>
      <vt:lpstr>Stanovuje strategické směřování a 4 prioritní oblasti pro politická opatření  - Investování do zdraví v průběhu celého životního cyklu a vytváření  možností pro posilování zodpovědnosti občanů ke zdraví  - Řešení největších zdravotních výzev v regionu – přenosné a nepřenosné nemoci  - Posilování zdravotnických systémů, v jejichž centru jsou lidé, posilování kapacit veřejného zdravotnictví a připravenosti a schopnosti reagovat na nenadálé hrozby  - Vytváření zdravých komunit a podpůrného prostředí pro zdraví občanů </vt:lpstr>
      <vt:lpstr>Programy podpory zdraví založené na principech aktivního zapojení a posilování zodpovědnosti občanů ke zdraví:  - zlepšování zdravotní gramotnosti - propagace volby zdravějšího životního stylu namísto laciných alternativ - ochrana zdraví dětí a mládeže  - podpora zdraví na pracovišti - zdravé stárnutí - zabezpečení zdravých potravin a skladby stravování jako odpověď na epidemii obezity - významná pozornost musí být věnována sociálním determinantám zdraví a zdravotním rozdílům mezi sociálními skupinami</vt:lpstr>
      <vt:lpstr> Vytváření zdravých komunit a podpůrného prostředí pro zdraví občanů  Zdravé komunity reagují aktivněji na nové nebo nepříznivé situace, jsou lépe připraveny na změny či krize ekonomické, sociální nebo životního prostředí  Oživení WHO komunitních přístupů zaměřených na města, školy, pracoviště  Poznámka: stávající sítě zdravých měst využívány jak v přípravě dokumentu tak jeho implementaci na lokální úrovni</vt:lpstr>
      <vt:lpstr>Pro stanovené 4 prioritní oblasti  je navrženo 6 klíčových cílů v rámci WHO EURO pro monitoring realizace:  - snížit předčasnou úmrtnost do r.2020 - zvýšit očekávanou délku života - snížit nerovnosti ve zdraví - zvýšit duševní pohodu obyvatel - zajistit univerzální pokrytí systémem zdravotní péče  - stanovení národních cílů v oblasti zdraví  53 zemí evropského regionu schválilo v září 2012 nový program Zdraví 2020 (Health 2020) - hlavní cíl - zlepšit zdraví obyvatel s snížit nerovnost v oblasti zdraví cestou lepšího vedení a řízení v oblasti zdraví  http://www.szu.cz/tema/podpora-zdravi/nova-strategie-zdravi-2020-health-2020?highlightWords=zdrav%C3%AD    </vt:lpstr>
      <vt:lpstr>Health 2020</vt:lpstr>
      <vt:lpstr>ČR - Zdraví 2020 </vt:lpstr>
      <vt:lpstr>ČR - Zdraví 2020 </vt:lpstr>
    </vt:vector>
  </TitlesOfParts>
  <Company>PedF 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a didaktika výchovy ke zdraví 1</dc:title>
  <dc:creator>Leona Mužíková</dc:creator>
  <cp:lastModifiedBy>Muzikova</cp:lastModifiedBy>
  <cp:revision>83</cp:revision>
  <dcterms:created xsi:type="dcterms:W3CDTF">2008-02-27T14:43:05Z</dcterms:created>
  <dcterms:modified xsi:type="dcterms:W3CDTF">2016-03-09T15:49:51Z</dcterms:modified>
</cp:coreProperties>
</file>