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 6" descr="Čára kardiogramu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1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4630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973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6092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části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53997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0423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9137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8970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597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217363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xmlns="" val="143505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376CC64-4B8A-439E-957E-0C7D38F65232}" type="datetimeFigureOut">
              <a:rPr lang="cs-CZ" smtClean="0"/>
              <a:pPr/>
              <a:t>16.8.2016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C6A8F1E-1BFE-4436-BA56-5F60CFC3C67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534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rD2EHdZ-ZM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dNxlXGMgD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290309" y="140044"/>
            <a:ext cx="5700584" cy="4555523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Tepelná poranění a neúrazové urgentní stavy -epilepsie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1800" dirty="0" smtClean="0"/>
              <a:t>Bc. Alena Štěpánková</a:t>
            </a:r>
          </a:p>
          <a:p>
            <a:r>
              <a:rPr lang="cs-CZ" sz="1800" dirty="0" smtClean="0"/>
              <a:t>BC. HANA POKORNÁ</a:t>
            </a:r>
          </a:p>
          <a:p>
            <a:r>
              <a:rPr lang="cs-CZ" sz="1800" dirty="0" smtClean="0"/>
              <a:t>BC. MONIKA BÁSLÍKOVÁ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362926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Epilepsie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74" y="2367092"/>
            <a:ext cx="10363826" cy="4490908"/>
          </a:xfrm>
        </p:spPr>
        <p:txBody>
          <a:bodyPr/>
          <a:lstStyle/>
          <a:p>
            <a:r>
              <a:rPr lang="cs-CZ" dirty="0"/>
              <a:t>z</a:t>
            </a:r>
            <a:r>
              <a:rPr lang="cs-CZ" sz="2400" dirty="0" smtClean="0"/>
              <a:t>áchvatovité neurologické onemocnění </a:t>
            </a:r>
          </a:p>
          <a:p>
            <a:r>
              <a:rPr lang="cs-CZ" dirty="0"/>
              <a:t>t</a:t>
            </a:r>
            <a:r>
              <a:rPr lang="cs-CZ" sz="2400" dirty="0" smtClean="0"/>
              <a:t>onicko-klonické křeče spojené s poruchou vědomí</a:t>
            </a:r>
          </a:p>
          <a:p>
            <a:r>
              <a:rPr lang="cs-CZ" dirty="0"/>
              <a:t>z</a:t>
            </a:r>
            <a:r>
              <a:rPr lang="cs-CZ" sz="2400" dirty="0" smtClean="0"/>
              <a:t>áchvaty postihují celé tělo nebo jen určitou část</a:t>
            </a:r>
          </a:p>
          <a:p>
            <a:endParaRPr lang="cs-CZ" sz="2400" dirty="0" smtClean="0"/>
          </a:p>
          <a:p>
            <a:r>
              <a:rPr lang="cs-CZ" sz="2400" b="1" dirty="0" smtClean="0"/>
              <a:t>Příznaky: </a:t>
            </a:r>
            <a:r>
              <a:rPr lang="cs-CZ" sz="2400" dirty="0" smtClean="0"/>
              <a:t>aura (pocit postiženého, že se blíží záchvat), porucha vědomí, neschopnost komunikovat, pohled do prázdna, křeče a záškuby, pěna z úst, může dojít ke spontánnímu povolení svěračů</a:t>
            </a:r>
            <a:r>
              <a:rPr lang="cs-CZ" dirty="0" smtClean="0"/>
              <a:t>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7806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74" y="1771136"/>
            <a:ext cx="10363826" cy="48520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</a:t>
            </a:r>
            <a:r>
              <a:rPr lang="cs-CZ" dirty="0" smtClean="0"/>
              <a:t>abránit druhotným poraněním </a:t>
            </a:r>
          </a:p>
          <a:p>
            <a:r>
              <a:rPr lang="cs-CZ" dirty="0"/>
              <a:t>p</a:t>
            </a:r>
            <a:r>
              <a:rPr lang="cs-CZ" dirty="0" smtClean="0"/>
              <a:t>odložíme hlavu (polštář, svetr)</a:t>
            </a:r>
          </a:p>
          <a:p>
            <a:r>
              <a:rPr lang="cs-CZ" dirty="0"/>
              <a:t>b</a:t>
            </a:r>
            <a:r>
              <a:rPr lang="cs-CZ" dirty="0" smtClean="0"/>
              <a:t>ěhem záchvatu nenecháváme postiženého o samotě</a:t>
            </a:r>
          </a:p>
          <a:p>
            <a:r>
              <a:rPr lang="cs-CZ" dirty="0"/>
              <a:t>s</a:t>
            </a:r>
            <a:r>
              <a:rPr lang="cs-CZ" dirty="0" smtClean="0"/>
              <a:t>ledujeme průběh záchvatu (délka trvání)</a:t>
            </a:r>
          </a:p>
          <a:p>
            <a:r>
              <a:rPr lang="cs-CZ" dirty="0"/>
              <a:t>n</a:t>
            </a:r>
            <a:r>
              <a:rPr lang="cs-CZ" dirty="0" smtClean="0"/>
              <a:t>evkládáme nic do úst</a:t>
            </a:r>
          </a:p>
          <a:p>
            <a:r>
              <a:rPr lang="cs-CZ" dirty="0"/>
              <a:t>n</a:t>
            </a:r>
            <a:r>
              <a:rPr lang="cs-CZ" dirty="0" smtClean="0"/>
              <a:t>esnažíme se zabránit křečím</a:t>
            </a:r>
          </a:p>
          <a:p>
            <a:r>
              <a:rPr lang="cs-CZ" dirty="0"/>
              <a:t>k</a:t>
            </a:r>
            <a:r>
              <a:rPr lang="cs-CZ" dirty="0" smtClean="0"/>
              <a:t>ontrola životních funkcí </a:t>
            </a:r>
          </a:p>
          <a:p>
            <a:r>
              <a:rPr lang="cs-CZ" dirty="0"/>
              <a:t>p</a:t>
            </a:r>
            <a:r>
              <a:rPr lang="cs-CZ" dirty="0" smtClean="0"/>
              <a:t>ři poranění dutiny ústní položíme postiženého na bok</a:t>
            </a:r>
          </a:p>
          <a:p>
            <a:r>
              <a:rPr lang="cs-CZ" dirty="0"/>
              <a:t>z</a:t>
            </a:r>
            <a:r>
              <a:rPr lang="cs-CZ" dirty="0" smtClean="0"/>
              <a:t>ajistíme protišoková opatření </a:t>
            </a:r>
          </a:p>
          <a:p>
            <a:r>
              <a:rPr lang="cs-CZ" dirty="0"/>
              <a:t>v</a:t>
            </a:r>
            <a:r>
              <a:rPr lang="cs-CZ" dirty="0" smtClean="0"/>
              <a:t>oláme ZZS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4893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www.youtube.com/watch?v=rD2EHdZ-ZMg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http://www.vitae.ic.cz/images/c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8831" y="3301789"/>
            <a:ext cx="3715266" cy="28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06561" y="6011696"/>
            <a:ext cx="3179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http://www.vitae.ic.cz/images/call.png</a:t>
            </a:r>
          </a:p>
        </p:txBody>
      </p:sp>
    </p:spTree>
    <p:extLst>
      <p:ext uri="{BB962C8B-B14F-4D97-AF65-F5344CB8AC3E}">
        <p14:creationId xmlns:p14="http://schemas.microsoft.com/office/powerpoint/2010/main" xmlns="" val="349819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LEJSEK, Jan. </a:t>
            </a:r>
            <a:r>
              <a:rPr lang="cs-CZ" i="1" dirty="0"/>
              <a:t>První pomoc</a:t>
            </a:r>
            <a:r>
              <a:rPr lang="cs-CZ" dirty="0"/>
              <a:t>. Druhé, přepracované vydání. Praha: Univerzita Karlova v Praze, Nakladatelství Karolinum, 2013. ISBN 978-80-246-2090-9</a:t>
            </a:r>
            <a:r>
              <a:rPr lang="cs-CZ" dirty="0" smtClean="0"/>
              <a:t>.</a:t>
            </a:r>
          </a:p>
          <a:p>
            <a:r>
              <a:rPr lang="cs-CZ" dirty="0"/>
              <a:t>KELNAROVÁ, Jarmila. </a:t>
            </a:r>
            <a:r>
              <a:rPr lang="cs-CZ" i="1" dirty="0"/>
              <a:t>První pomoc: pro studenty zdravotnických oborů</a:t>
            </a:r>
            <a:r>
              <a:rPr lang="cs-CZ" dirty="0"/>
              <a:t>. 2., </a:t>
            </a:r>
            <a:r>
              <a:rPr lang="cs-CZ" dirty="0" err="1"/>
              <a:t>přeprac</a:t>
            </a:r>
            <a:r>
              <a:rPr lang="cs-CZ" dirty="0"/>
              <a:t>. a dopl. vyd. Praha: </a:t>
            </a:r>
            <a:r>
              <a:rPr lang="cs-CZ" dirty="0" err="1"/>
              <a:t>Grada</a:t>
            </a:r>
            <a:r>
              <a:rPr lang="cs-CZ" dirty="0"/>
              <a:t>, 2012. Sestra. ISBN 978-80-247-4199-4</a:t>
            </a:r>
            <a:r>
              <a:rPr lang="cs-CZ" dirty="0" smtClean="0"/>
              <a:t>.</a:t>
            </a:r>
          </a:p>
          <a:p>
            <a:r>
              <a:rPr lang="cs-CZ" dirty="0"/>
              <a:t>SAIBERTOVÁ, Simona. </a:t>
            </a:r>
            <a:r>
              <a:rPr lang="cs-CZ" i="1" dirty="0"/>
              <a:t>První pomoc</a:t>
            </a:r>
            <a:r>
              <a:rPr lang="cs-CZ" dirty="0"/>
              <a:t>. První vydání. Brno: Masarykova univerzita, 2014. ISBN 978-80-210-7020-2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1194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78941" y="2718486"/>
            <a:ext cx="11813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dirty="0"/>
              <a:t>DĚKUJEME ZA POZORNOST! </a:t>
            </a:r>
            <a:r>
              <a:rPr lang="cs-CZ" sz="6600" dirty="0">
                <a:sym typeface="Wingdings" panose="05000000000000000000" pitchFamily="2" charset="2"/>
              </a:rPr>
              <a:t>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xmlns="" val="335195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Popáleniny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74" y="2059459"/>
            <a:ext cx="10363826" cy="417658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ůsobení vysokých teplot </a:t>
            </a:r>
            <a:r>
              <a:rPr lang="cs-CZ" dirty="0"/>
              <a:t>na kůži </a:t>
            </a:r>
            <a:r>
              <a:rPr lang="cs-CZ" dirty="0" smtClean="0"/>
              <a:t>(již od 50 </a:t>
            </a:r>
            <a:r>
              <a:rPr lang="cs-CZ" dirty="0"/>
              <a:t>°C</a:t>
            </a:r>
            <a:r>
              <a:rPr lang="cs-CZ" dirty="0" smtClean="0"/>
              <a:t>)</a:t>
            </a:r>
          </a:p>
          <a:p>
            <a:r>
              <a:rPr lang="cs-CZ" dirty="0"/>
              <a:t>n</a:t>
            </a:r>
            <a:r>
              <a:rPr lang="cs-CZ" dirty="0" smtClean="0"/>
              <a:t>ejzávažnější </a:t>
            </a:r>
            <a:r>
              <a:rPr lang="cs-CZ" dirty="0"/>
              <a:t>a nejkomplikovanější </a:t>
            </a:r>
            <a:r>
              <a:rPr lang="cs-CZ" dirty="0" smtClean="0"/>
              <a:t>úrazy</a:t>
            </a:r>
          </a:p>
          <a:p>
            <a:r>
              <a:rPr lang="cs-CZ" dirty="0"/>
              <a:t>l</a:t>
            </a:r>
            <a:r>
              <a:rPr lang="cs-CZ" dirty="0" smtClean="0"/>
              <a:t>éčba trvá dlouho a je velice bolestivá</a:t>
            </a:r>
          </a:p>
          <a:p>
            <a:r>
              <a:rPr lang="cs-CZ" dirty="0"/>
              <a:t>u</a:t>
            </a:r>
            <a:r>
              <a:rPr lang="cs-CZ" dirty="0" smtClean="0"/>
              <a:t> postiženého může dojít k dehydrataci a je ohrožen infekcemi</a:t>
            </a:r>
          </a:p>
          <a:p>
            <a:r>
              <a:rPr lang="cs-CZ" dirty="0"/>
              <a:t>z</a:t>
            </a:r>
            <a:r>
              <a:rPr lang="cs-CZ" dirty="0" smtClean="0"/>
              <a:t>ávažnost popálení závisí na hloubce (tzv</a:t>
            </a:r>
            <a:r>
              <a:rPr lang="cs-CZ" dirty="0"/>
              <a:t>.</a:t>
            </a:r>
            <a:r>
              <a:rPr lang="cs-CZ" dirty="0" smtClean="0"/>
              <a:t> stupni), rozsahu a lokalizace</a:t>
            </a:r>
          </a:p>
          <a:p>
            <a:r>
              <a:rPr lang="cs-CZ" dirty="0"/>
              <a:t>h</a:t>
            </a:r>
            <a:r>
              <a:rPr lang="cs-CZ" dirty="0" smtClean="0"/>
              <a:t>loubka popálenin </a:t>
            </a:r>
            <a:r>
              <a:rPr lang="cs-CZ" dirty="0"/>
              <a:t>se dělí na 3 </a:t>
            </a:r>
            <a:r>
              <a:rPr lang="cs-CZ" dirty="0" smtClean="0"/>
              <a:t>stupně </a:t>
            </a:r>
            <a:endParaRPr lang="cs-CZ" dirty="0"/>
          </a:p>
          <a:p>
            <a:r>
              <a:rPr lang="cs-CZ" dirty="0"/>
              <a:t>r</a:t>
            </a:r>
            <a:r>
              <a:rPr lang="cs-CZ" smtClean="0"/>
              <a:t>ozvoj </a:t>
            </a:r>
            <a:r>
              <a:rPr lang="cs-CZ" dirty="0" smtClean="0"/>
              <a:t>popáleninového šoku: u dětí nad 5 %, u dospělých nad 20 %</a:t>
            </a:r>
          </a:p>
          <a:p>
            <a:r>
              <a:rPr lang="cs-CZ" dirty="0" smtClean="0"/>
              <a:t>1% = velikost dlaně popálené osoby</a:t>
            </a:r>
          </a:p>
          <a:p>
            <a:endParaRPr lang="cs-CZ" dirty="0"/>
          </a:p>
        </p:txBody>
      </p:sp>
      <p:pic>
        <p:nvPicPr>
          <p:cNvPr id="4098" name="Picture 2" descr="http://www.wikiskripta.eu/images/thumb/a/ab/Popalenina_rozsah_ruka.svg/300px-Popalenina_rozsah_ruka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5" t="6086"/>
          <a:stretch/>
        </p:blipFill>
        <p:spPr bwMode="auto">
          <a:xfrm>
            <a:off x="10256108" y="4418830"/>
            <a:ext cx="1738183" cy="20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522940" y="6433768"/>
            <a:ext cx="2545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http://www.wikiskripta.eu/images/thumb/a/ab/Popalenina_rozsah_ruka.svg/300px-Popalenina_rozsah_ruka.svg.png</a:t>
            </a:r>
          </a:p>
        </p:txBody>
      </p:sp>
    </p:spTree>
    <p:extLst>
      <p:ext uri="{BB962C8B-B14F-4D97-AF65-F5344CB8AC3E}">
        <p14:creationId xmlns:p14="http://schemas.microsoft.com/office/powerpoint/2010/main" xmlns="" val="291034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Příčiny popálení a další ohrožení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74" y="1837038"/>
            <a:ext cx="10363826" cy="4291913"/>
          </a:xfrm>
        </p:spPr>
        <p:txBody>
          <a:bodyPr>
            <a:normAutofit/>
          </a:bodyPr>
          <a:lstStyle/>
          <a:p>
            <a:r>
              <a:rPr lang="cs-CZ" sz="2800" dirty="0"/>
              <a:t>h</a:t>
            </a:r>
            <a:r>
              <a:rPr lang="cs-CZ" sz="2800" dirty="0" smtClean="0"/>
              <a:t>orké tekutiny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lamen – oheň, elektrický oblouk, 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ářivá energie – slunce, rentgenové záření, atomové záření</a:t>
            </a:r>
          </a:p>
          <a:p>
            <a:r>
              <a:rPr lang="cs-CZ" sz="2800" dirty="0"/>
              <a:t>m</a:t>
            </a:r>
            <a:r>
              <a:rPr lang="cs-CZ" sz="2800" dirty="0" smtClean="0"/>
              <a:t>echanické tření</a:t>
            </a:r>
          </a:p>
          <a:p>
            <a:r>
              <a:rPr lang="cs-CZ" sz="2800" dirty="0"/>
              <a:t>h</a:t>
            </a:r>
            <a:r>
              <a:rPr lang="cs-CZ" sz="2800" dirty="0" smtClean="0"/>
              <a:t>orká pára a plyny</a:t>
            </a:r>
          </a:p>
          <a:p>
            <a:r>
              <a:rPr lang="cs-CZ" sz="2800" dirty="0"/>
              <a:t>h</a:t>
            </a:r>
            <a:r>
              <a:rPr lang="cs-CZ" sz="2800" dirty="0" smtClean="0"/>
              <a:t>orká pevná tělesa – žehlička, kamna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3234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7265" y="1705232"/>
            <a:ext cx="11104605" cy="48026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Rozvoj popáleninového šoku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v důsledku ztráty tekutin a bolesti</a:t>
            </a:r>
          </a:p>
          <a:p>
            <a:r>
              <a:rPr lang="cs-CZ" dirty="0" smtClean="0"/>
              <a:t>Inhalační poškození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popálení dýchacích cest může vést k náhlému udušení a nebo poškození plic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při vdechnutí horkých par může dojít k celkové otravě</a:t>
            </a:r>
          </a:p>
          <a:p>
            <a:r>
              <a:rPr lang="cs-CZ" dirty="0" smtClean="0"/>
              <a:t>Celková reakce organismu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– nemoci vzniklé v důsledku popálenin</a:t>
            </a:r>
          </a:p>
          <a:p>
            <a:r>
              <a:rPr lang="cs-CZ" dirty="0" smtClean="0"/>
              <a:t>Infekce</a:t>
            </a:r>
          </a:p>
          <a:p>
            <a:r>
              <a:rPr lang="cs-CZ" dirty="0" smtClean="0"/>
              <a:t>Celková intoxikace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ze zplodin z kouře, páry, jedovatých zplodin z hoření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932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170" y="173674"/>
            <a:ext cx="10364451" cy="1596177"/>
          </a:xfrm>
        </p:spPr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170" y="1769851"/>
            <a:ext cx="10545058" cy="489867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</a:t>
            </a:r>
            <a:r>
              <a:rPr lang="cs-CZ" dirty="0" smtClean="0"/>
              <a:t>achránce vždy myslí na svoji bezpečnost</a:t>
            </a:r>
          </a:p>
          <a:p>
            <a:r>
              <a:rPr lang="cs-CZ" dirty="0"/>
              <a:t>c</a:t>
            </a:r>
            <a:r>
              <a:rPr lang="cs-CZ" dirty="0" smtClean="0"/>
              <a:t>ílem je zamezení působení škodliviny</a:t>
            </a:r>
          </a:p>
          <a:p>
            <a:r>
              <a:rPr lang="cs-CZ" dirty="0"/>
              <a:t>t</a:t>
            </a:r>
            <a:r>
              <a:rPr lang="cs-CZ" dirty="0" smtClean="0"/>
              <a:t>ransport postiženého na bezpečné místo</a:t>
            </a:r>
          </a:p>
          <a:p>
            <a:r>
              <a:rPr lang="cs-CZ" dirty="0"/>
              <a:t>u</a:t>
            </a:r>
            <a:r>
              <a:rPr lang="cs-CZ" dirty="0" smtClean="0"/>
              <a:t>hašení hořícího oděvu, svléknutí oděvu – nesmí být přiškvařený ke kůži !!!!!!!!!!</a:t>
            </a:r>
          </a:p>
          <a:p>
            <a:r>
              <a:rPr lang="cs-CZ" dirty="0"/>
              <a:t>o</a:t>
            </a:r>
            <a:r>
              <a:rPr lang="cs-CZ" dirty="0" smtClean="0"/>
              <a:t>dstranění vodičů tepla (prstýnky, náramky)</a:t>
            </a:r>
          </a:p>
          <a:p>
            <a:r>
              <a:rPr lang="cs-CZ" dirty="0"/>
              <a:t>c</a:t>
            </a:r>
            <a:r>
              <a:rPr lang="cs-CZ" dirty="0" smtClean="0"/>
              <a:t>hladíme jen do 5 % popáleného těla (ne hrudník !!!!!) -&gt; proudem vody (4-8 °C) 20 min.</a:t>
            </a:r>
          </a:p>
          <a:p>
            <a:r>
              <a:rPr lang="cs-CZ" dirty="0"/>
              <a:t>n</a:t>
            </a:r>
            <a:r>
              <a:rPr lang="cs-CZ" dirty="0" smtClean="0"/>
              <a:t>echladíme ledem</a:t>
            </a:r>
          </a:p>
          <a:p>
            <a:r>
              <a:rPr lang="cs-CZ" dirty="0"/>
              <a:t>n</a:t>
            </a:r>
            <a:r>
              <a:rPr lang="cs-CZ" dirty="0" smtClean="0"/>
              <a:t>epropichujeme puchýře</a:t>
            </a:r>
          </a:p>
          <a:p>
            <a:r>
              <a:rPr lang="cs-CZ" dirty="0"/>
              <a:t>n</a:t>
            </a:r>
            <a:r>
              <a:rPr lang="cs-CZ" dirty="0" smtClean="0"/>
              <a:t>a poraněná místa nedáváme masti a oleje (pouze u popálenin I.stupně - </a:t>
            </a:r>
            <a:r>
              <a:rPr lang="cs-CZ" dirty="0" err="1" smtClean="0"/>
              <a:t>panthenol</a:t>
            </a:r>
            <a:r>
              <a:rPr lang="cs-CZ" dirty="0" smtClean="0"/>
              <a:t>, </a:t>
            </a:r>
            <a:r>
              <a:rPr lang="cs-CZ" dirty="0" err="1" smtClean="0"/>
              <a:t>hemagel</a:t>
            </a:r>
            <a:r>
              <a:rPr lang="cs-CZ" dirty="0" smtClean="0"/>
              <a:t>)</a:t>
            </a:r>
          </a:p>
          <a:p>
            <a:r>
              <a:rPr lang="cs-CZ" dirty="0"/>
              <a:t>s</a:t>
            </a:r>
            <a:r>
              <a:rPr lang="cs-CZ" dirty="0" smtClean="0"/>
              <a:t>terilně kryjeme</a:t>
            </a:r>
          </a:p>
          <a:p>
            <a:r>
              <a:rPr lang="cs-CZ" dirty="0"/>
              <a:t>p</a:t>
            </a:r>
            <a:r>
              <a:rPr lang="cs-CZ" dirty="0" smtClean="0"/>
              <a:t>rotišoková opatření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 descr="http://www.zachranny-kruh.cz/image.php?idx=272215&amp;di=4&amp;mw=400&amp;m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9503" y="1972541"/>
            <a:ext cx="1875206" cy="326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033841" y="5166494"/>
            <a:ext cx="1615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http://www.zachranny-kruh.cz/image.php?idx=272215&amp;di=4&amp;mw=400&amp;mh=400</a:t>
            </a:r>
          </a:p>
        </p:txBody>
      </p:sp>
    </p:spTree>
    <p:extLst>
      <p:ext uri="{BB962C8B-B14F-4D97-AF65-F5344CB8AC3E}">
        <p14:creationId xmlns:p14="http://schemas.microsoft.com/office/powerpoint/2010/main" xmlns="" val="328678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1969" y="1640270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Rozsáhlé popáleniny</a:t>
            </a:r>
          </a:p>
          <a:p>
            <a:r>
              <a:rPr lang="cs-CZ" sz="1800" dirty="0"/>
              <a:t>v</a:t>
            </a:r>
            <a:r>
              <a:rPr lang="cs-CZ" sz="1800" dirty="0" smtClean="0"/>
              <a:t>olání </a:t>
            </a:r>
            <a:r>
              <a:rPr lang="cs-CZ" sz="1800" dirty="0"/>
              <a:t>ZZS a kontrola životních funkcí</a:t>
            </a:r>
          </a:p>
          <a:p>
            <a:r>
              <a:rPr lang="cs-CZ" sz="1800" dirty="0"/>
              <a:t>n</a:t>
            </a:r>
            <a:r>
              <a:rPr lang="cs-CZ" sz="1800" dirty="0" smtClean="0"/>
              <a:t>epodáváme tekutiny ani léky 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1800" dirty="0">
                <a:hlinkClick r:id="rId2"/>
              </a:rPr>
              <a:t>https://</a:t>
            </a:r>
            <a:r>
              <a:rPr lang="cs-CZ" sz="1800" dirty="0" smtClean="0">
                <a:hlinkClick r:id="rId2"/>
              </a:rPr>
              <a:t>www.youtube.com/watch?v=dNxlXGMgD04</a:t>
            </a:r>
            <a:endParaRPr lang="cs-CZ" sz="1800" dirty="0" smtClean="0"/>
          </a:p>
          <a:p>
            <a:endParaRPr lang="cs-CZ" sz="1800" dirty="0"/>
          </a:p>
        </p:txBody>
      </p:sp>
      <p:pic>
        <p:nvPicPr>
          <p:cNvPr id="1028" name="Picture 4" descr="http://www.extra.cz/images/thumbs/15/2e/152ebe2-62812-untitled-2-658x900-f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952" y="3989200"/>
            <a:ext cx="3592641" cy="240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70855" y="6445240"/>
            <a:ext cx="3023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http://www.extra.cz/images/thumbs/15/2e/152ebe2-62812-untitled-2-658x900-fit.jpg</a:t>
            </a:r>
          </a:p>
        </p:txBody>
      </p:sp>
      <p:pic>
        <p:nvPicPr>
          <p:cNvPr id="1030" name="Picture 6" descr="https://s-media-cache-ak0.pinimg.com/736x/be/eb/2d/beeb2d39416f7ec8fcdc8f7d73b9da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4269" y="2585474"/>
            <a:ext cx="1936836" cy="26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024269" y="5200070"/>
            <a:ext cx="20516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https://s-media-cache-ak0.pinimg.com/736x/be/eb/2d/beeb2d39416f7ec8fcdc8f7d73b9da4a.jpg</a:t>
            </a:r>
          </a:p>
        </p:txBody>
      </p:sp>
      <p:pic>
        <p:nvPicPr>
          <p:cNvPr id="1032" name="Picture 8" descr="http://www.vitae.ic.cz/images/obrazek_1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88" y="3982855"/>
            <a:ext cx="3149971" cy="23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29258" y="6352907"/>
            <a:ext cx="2306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http://www.vitae.ic.cz/images/obrazek_151.jpg</a:t>
            </a:r>
          </a:p>
        </p:txBody>
      </p:sp>
      <p:pic>
        <p:nvPicPr>
          <p:cNvPr id="1034" name="Picture 10" descr="http://www.extra.cz/images/thumbs/30/4f/304f443-12288-fotky-popalenin-8-658x900-f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6801" y="1653762"/>
            <a:ext cx="2074962" cy="27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05146" y="4387793"/>
            <a:ext cx="2018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http://www.extra.cz/images/thumbs/30/4f/304f443-12288-fotky-popalenin-8-658x900-fit.jpg</a:t>
            </a:r>
          </a:p>
        </p:txBody>
      </p:sp>
    </p:spTree>
    <p:extLst>
      <p:ext uri="{BB962C8B-B14F-4D97-AF65-F5344CB8AC3E}">
        <p14:creationId xmlns:p14="http://schemas.microsoft.com/office/powerpoint/2010/main" xmlns="" val="346369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Úpal  a úžeh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774" y="1738184"/>
            <a:ext cx="10363826" cy="4893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Úpal </a:t>
            </a:r>
          </a:p>
          <a:p>
            <a:r>
              <a:rPr lang="cs-CZ" dirty="0" smtClean="0"/>
              <a:t>vzniká působením okolního prostředí teplejšího než je teplota lidského těla ( kotelny, kuchyně, MHD, a jiné) </a:t>
            </a:r>
          </a:p>
          <a:p>
            <a:r>
              <a:rPr lang="cs-CZ" dirty="0"/>
              <a:t>c</a:t>
            </a:r>
            <a:r>
              <a:rPr lang="cs-CZ" dirty="0" smtClean="0"/>
              <a:t>elkové přehřátí organismu – selhává termoregulace</a:t>
            </a:r>
          </a:p>
          <a:p>
            <a:r>
              <a:rPr lang="cs-CZ" dirty="0"/>
              <a:t>p</a:t>
            </a:r>
            <a:r>
              <a:rPr lang="cs-CZ" dirty="0" smtClean="0"/>
              <a:t>říznaky: bolest hlavy, zarudlá, suchá kůže, poruchy vědomí, teplota, nevolnost, poruchy zraku a sluchu</a:t>
            </a:r>
          </a:p>
          <a:p>
            <a:pPr marL="0" indent="0">
              <a:buNone/>
            </a:pPr>
            <a:r>
              <a:rPr lang="cs-CZ" b="1" dirty="0" smtClean="0"/>
              <a:t>Úžeh</a:t>
            </a:r>
          </a:p>
          <a:p>
            <a:r>
              <a:rPr lang="cs-CZ" dirty="0"/>
              <a:t>v</a:t>
            </a:r>
            <a:r>
              <a:rPr lang="cs-CZ" dirty="0" smtClean="0"/>
              <a:t>zniká Působením slunečního záření</a:t>
            </a:r>
          </a:p>
          <a:p>
            <a:r>
              <a:rPr lang="cs-CZ" dirty="0"/>
              <a:t>d</a:t>
            </a:r>
            <a:r>
              <a:rPr lang="cs-CZ" dirty="0" smtClean="0"/>
              <a:t>ochází k popáleninám kůže, přehřátí hlavy</a:t>
            </a:r>
          </a:p>
          <a:p>
            <a:r>
              <a:rPr lang="cs-CZ" dirty="0" smtClean="0"/>
              <a:t>příznaky: vysoká teplota, bolest hlavy, křeče, u dětí až bezvědomí, zimnic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332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0303" y="1869989"/>
            <a:ext cx="9326824" cy="40757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transport postiženého od zdroje tepla </a:t>
            </a:r>
          </a:p>
          <a:p>
            <a:r>
              <a:rPr lang="cs-CZ" dirty="0"/>
              <a:t>z</a:t>
            </a:r>
            <a:r>
              <a:rPr lang="cs-CZ" dirty="0" smtClean="0"/>
              <a:t>ajištění chladného prostředí (průvan, ventilátor, svlečení, atd.)</a:t>
            </a:r>
          </a:p>
          <a:p>
            <a:r>
              <a:rPr lang="cs-CZ" dirty="0"/>
              <a:t>v</a:t>
            </a:r>
            <a:r>
              <a:rPr lang="cs-CZ" dirty="0" smtClean="0"/>
              <a:t>olání ZZS</a:t>
            </a:r>
          </a:p>
          <a:p>
            <a:r>
              <a:rPr lang="cs-CZ" dirty="0"/>
              <a:t>k</a:t>
            </a:r>
            <a:r>
              <a:rPr lang="cs-CZ" dirty="0" smtClean="0"/>
              <a:t>ontrola vitálních funkcí</a:t>
            </a:r>
          </a:p>
          <a:p>
            <a:r>
              <a:rPr lang="cs-CZ" dirty="0"/>
              <a:t>d</a:t>
            </a:r>
            <a:r>
              <a:rPr lang="cs-CZ" dirty="0" smtClean="0"/>
              <a:t>ostatečné množství tekutin</a:t>
            </a:r>
          </a:p>
          <a:p>
            <a:r>
              <a:rPr lang="cs-CZ" dirty="0"/>
              <a:t>n</a:t>
            </a:r>
            <a:r>
              <a:rPr lang="cs-CZ" dirty="0" smtClean="0"/>
              <a:t>echladíme hrudník !!!!!!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Při ztrátě vitálních funkcí se zahájí resuscitace</a:t>
            </a:r>
            <a:endParaRPr lang="cs-CZ" dirty="0"/>
          </a:p>
        </p:txBody>
      </p:sp>
      <p:pic>
        <p:nvPicPr>
          <p:cNvPr id="5122" name="Picture 2" descr="http://www.maminkov.cz/upload/obrazky/galerie_obrazku/dite-pije-4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0918" y="2937420"/>
            <a:ext cx="3082065" cy="205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897420" y="4992130"/>
            <a:ext cx="2669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http://www.maminkov.cz/upload/obrazky/galerie_obrazku/dite-pije-478.jpg</a:t>
            </a:r>
          </a:p>
        </p:txBody>
      </p:sp>
    </p:spTree>
    <p:extLst>
      <p:ext uri="{BB962C8B-B14F-4D97-AF65-F5344CB8AC3E}">
        <p14:creationId xmlns:p14="http://schemas.microsoft.com/office/powerpoint/2010/main" xmlns="" val="228193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Úraz elektrickým proudem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639" y="1935892"/>
            <a:ext cx="10363826" cy="4390768"/>
          </a:xfrm>
        </p:spPr>
        <p:txBody>
          <a:bodyPr>
            <a:normAutofit/>
          </a:bodyPr>
          <a:lstStyle/>
          <a:p>
            <a:r>
              <a:rPr lang="cs-CZ" sz="3200" dirty="0"/>
              <a:t>v</a:t>
            </a:r>
            <a:r>
              <a:rPr lang="cs-CZ" sz="3200" dirty="0" smtClean="0"/>
              <a:t>ždy </a:t>
            </a:r>
            <a:r>
              <a:rPr lang="cs-CZ" sz="3200" dirty="0"/>
              <a:t>v</a:t>
            </a:r>
            <a:r>
              <a:rPr lang="cs-CZ" sz="3200" dirty="0" smtClean="0"/>
              <a:t>olat </a:t>
            </a:r>
            <a:r>
              <a:rPr lang="cs-CZ" sz="3200" dirty="0"/>
              <a:t>ZZS</a:t>
            </a:r>
          </a:p>
          <a:p>
            <a:r>
              <a:rPr lang="cs-CZ" sz="3200" dirty="0"/>
              <a:t>b</a:t>
            </a:r>
            <a:r>
              <a:rPr lang="cs-CZ" sz="3200" dirty="0" smtClean="0"/>
              <a:t>ezpečnost zachránce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dpojit zdroj el. proudu</a:t>
            </a:r>
          </a:p>
          <a:p>
            <a:r>
              <a:rPr lang="cs-CZ" sz="3200" dirty="0"/>
              <a:t>o</a:t>
            </a:r>
            <a:r>
              <a:rPr lang="cs-CZ" sz="3200" dirty="0" smtClean="0"/>
              <a:t>dnést postiženého do bezpečí</a:t>
            </a:r>
          </a:p>
          <a:p>
            <a:r>
              <a:rPr lang="cs-CZ" sz="3200" dirty="0"/>
              <a:t>p</a:t>
            </a:r>
            <a:r>
              <a:rPr lang="cs-CZ" sz="3200" dirty="0" smtClean="0"/>
              <a:t>ři vědomí ošetříme popáleniny, poloha v polosedě</a:t>
            </a:r>
          </a:p>
          <a:p>
            <a:r>
              <a:rPr lang="cs-CZ" sz="3200" dirty="0"/>
              <a:t>v</a:t>
            </a:r>
            <a:r>
              <a:rPr lang="cs-CZ" sz="3200" dirty="0" smtClean="0"/>
              <a:t> bezvědomí – nedýchá zahájení resuscitace</a:t>
            </a:r>
            <a:endParaRPr lang="cs-CZ" sz="3200" dirty="0"/>
          </a:p>
        </p:txBody>
      </p:sp>
      <p:pic>
        <p:nvPicPr>
          <p:cNvPr id="2050" name="Picture 2" descr="http://www.prpom.cz/wp-content/uploads/2014/12/1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883" y="1749862"/>
            <a:ext cx="4068669" cy="228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42205" y="4028304"/>
            <a:ext cx="4489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http://</a:t>
            </a:r>
            <a:r>
              <a:rPr lang="cs-CZ" sz="1200" dirty="0" smtClean="0"/>
              <a:t>www.prpom.cz/wp-content/uploads/2014/12/155.jpg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2656105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1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otiv1" id="{A59014BD-B1D6-442C-9300-6CF1EFEC332B}" vid="{7D5EB84E-1328-48D2-A737-577BDD1EC3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138</TotalTime>
  <Words>605</Words>
  <Application>Microsoft Office PowerPoint</Application>
  <PresentationFormat>Vlastní</PresentationFormat>
  <Paragraphs>106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Motiv1</vt:lpstr>
      <vt:lpstr>Tepelná poranění a neúrazové urgentní stavy -epilepsie</vt:lpstr>
      <vt:lpstr>Popáleniny</vt:lpstr>
      <vt:lpstr>Příčiny popálení a další ohrožení</vt:lpstr>
      <vt:lpstr>Snímek 4</vt:lpstr>
      <vt:lpstr>První pomoc</vt:lpstr>
      <vt:lpstr>Snímek 6</vt:lpstr>
      <vt:lpstr>Úpal  a úžeh</vt:lpstr>
      <vt:lpstr>První pomoc</vt:lpstr>
      <vt:lpstr>Úraz elektrickým proudem </vt:lpstr>
      <vt:lpstr>Epilepsie</vt:lpstr>
      <vt:lpstr>První pomoc</vt:lpstr>
      <vt:lpstr>Video</vt:lpstr>
      <vt:lpstr>Použité zdroje</vt:lpstr>
      <vt:lpstr>Snímek 14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Tepelná poranění a neúrazové urgentní stavy - epilepsie</dc:title>
  <dc:creator>Monika Baslíková</dc:creator>
  <cp:lastModifiedBy>PC</cp:lastModifiedBy>
  <cp:revision>24</cp:revision>
  <dcterms:created xsi:type="dcterms:W3CDTF">2016-04-19T09:13:32Z</dcterms:created>
  <dcterms:modified xsi:type="dcterms:W3CDTF">2016-08-16T08:37:16Z</dcterms:modified>
</cp:coreProperties>
</file>