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0"/>
  </p:notesMasterIdLst>
  <p:sldIdLst>
    <p:sldId id="256" r:id="rId2"/>
    <p:sldId id="280" r:id="rId3"/>
    <p:sldId id="281" r:id="rId4"/>
    <p:sldId id="266" r:id="rId5"/>
    <p:sldId id="295" r:id="rId6"/>
    <p:sldId id="265" r:id="rId7"/>
    <p:sldId id="282" r:id="rId8"/>
    <p:sldId id="294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87"/>
  </p:normalViewPr>
  <p:slideViewPr>
    <p:cSldViewPr>
      <p:cViewPr varScale="1">
        <p:scale>
          <a:sx n="114" d="100"/>
          <a:sy n="114" d="100"/>
        </p:scale>
        <p:origin x="38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4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542664"/>
            <a:ext cx="8569325" cy="769121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err="1" smtClean="0"/>
              <a:t>pedagogickÁ</a:t>
            </a:r>
            <a:r>
              <a:rPr lang="cs-CZ" dirty="0" smtClean="0"/>
              <a:t>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 a o vědním oboru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učitelské přípravě</a:t>
            </a:r>
            <a:r>
              <a:rPr lang="cs-CZ" dirty="0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samostatná učebnice (např. Příhoda, 1956; Jiránek, 1968, </a:t>
            </a:r>
            <a:r>
              <a:rPr lang="cs-CZ" dirty="0" err="1" smtClean="0"/>
              <a:t>Ďurič</a:t>
            </a:r>
            <a:r>
              <a:rPr lang="cs-CZ" dirty="0" smtClean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tvoří podstatnou část témat v souhrnné učebnici psychologie pro učitele (např. Čáp, 1976, 1993; </a:t>
            </a:r>
            <a:r>
              <a:rPr lang="cs-CZ" dirty="0" err="1" smtClean="0"/>
              <a:t>Ďurič</a:t>
            </a:r>
            <a:r>
              <a:rPr lang="cs-CZ" dirty="0" smtClean="0"/>
              <a:t> a </a:t>
            </a:r>
            <a:r>
              <a:rPr lang="cs-CZ" dirty="0" err="1" smtClean="0"/>
              <a:t>Štefanovič</a:t>
            </a:r>
            <a:r>
              <a:rPr lang="cs-CZ" dirty="0" smtClean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V přípravě odborných psychologů</a:t>
            </a:r>
            <a:r>
              <a:rPr lang="cs-CZ" dirty="0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Z počátku šlo o ulici s jednosměrným provozem – podněty mířily od psychologie k pedagogice. </a:t>
            </a:r>
            <a:r>
              <a:rPr lang="cs-CZ" sz="2200" b="1" dirty="0" smtClean="0"/>
              <a:t>Psychologie</a:t>
            </a:r>
            <a:r>
              <a:rPr lang="cs-CZ" sz="2200" dirty="0" smtClean="0"/>
              <a:t> se snažila formulovat </a:t>
            </a:r>
            <a:r>
              <a:rPr lang="cs-CZ" sz="2200" b="1" dirty="0" smtClean="0"/>
              <a:t>nové teorie učení a vyučování</a:t>
            </a:r>
            <a:r>
              <a:rPr lang="cs-CZ" sz="2200" dirty="0" smtClean="0"/>
              <a:t>, zatímco </a:t>
            </a:r>
            <a:r>
              <a:rPr lang="cs-CZ" sz="2200" b="1" dirty="0" smtClean="0"/>
              <a:t>pedagogika</a:t>
            </a:r>
            <a:r>
              <a:rPr lang="cs-CZ" sz="2200" dirty="0" smtClean="0"/>
              <a:t> se je </a:t>
            </a:r>
            <a:r>
              <a:rPr lang="cs-CZ" sz="2200" b="1" dirty="0" smtClean="0"/>
              <a:t>snažila aplikovat</a:t>
            </a:r>
            <a:r>
              <a:rPr lang="cs-CZ" sz="2200" dirty="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V poslední době byl naštěstí nastolen „obousměrný provoz“ mezi psychologií </a:t>
            </a:r>
            <a:r>
              <a:rPr lang="cs-CZ" sz="2200" smtClean="0"/>
              <a:t>a pedagogikou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85887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</a:t>
            </a:r>
            <a:r>
              <a:rPr lang="cs-CZ" smtClean="0">
                <a:solidFill>
                  <a:srgbClr val="FF0000"/>
                </a:solidFill>
              </a:rPr>
              <a:t>kód </a:t>
            </a:r>
            <a:r>
              <a:rPr lang="cs-CZ" smtClean="0">
                <a:solidFill>
                  <a:srgbClr val="FF0000"/>
                </a:solidFill>
              </a:rPr>
              <a:t>předmětu!</a:t>
            </a:r>
            <a:endParaRPr lang="cs-CZ" dirty="0" smtClean="0">
              <a:solidFill>
                <a:srgbClr val="FF0000"/>
              </a:solidFill>
            </a:endParaRP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</a:t>
            </a:r>
            <a:r>
              <a:rPr lang="cs-CZ" dirty="0" smtClean="0"/>
              <a:t>dopoledne </a:t>
            </a:r>
            <a:r>
              <a:rPr lang="cs-CZ" i="1" dirty="0" smtClean="0"/>
              <a:t>(bude upřesněno ;)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/>
          </a:bodyPr>
          <a:lstStyle/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Zkouškový test ve zkouškovém období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studijní</a:t>
            </a:r>
            <a:r>
              <a:rPr lang="en-US" dirty="0" smtClean="0"/>
              <a:t> text</a:t>
            </a:r>
          </a:p>
          <a:p>
            <a:r>
              <a:rPr lang="en-US" dirty="0"/>
              <a:t>MAREŠ, J. </a:t>
            </a:r>
            <a:r>
              <a:rPr lang="en-US" dirty="0" err="1"/>
              <a:t>Pedagogická</a:t>
            </a:r>
            <a:r>
              <a:rPr lang="en-US" dirty="0"/>
              <a:t> </a:t>
            </a:r>
            <a:r>
              <a:rPr lang="en-US" dirty="0" err="1" smtClean="0"/>
              <a:t>psychologie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Pedagogická psychologie může být chápána jako:</a:t>
            </a:r>
          </a:p>
          <a:p>
            <a:pPr lvl="1"/>
            <a:r>
              <a:rPr lang="cs-CZ" smtClean="0"/>
              <a:t>Vědní obor</a:t>
            </a:r>
          </a:p>
          <a:p>
            <a:pPr lvl="1"/>
            <a:r>
              <a:rPr lang="cs-CZ" smtClean="0"/>
              <a:t>Soubor profesí</a:t>
            </a:r>
          </a:p>
          <a:p>
            <a:pPr lvl="1"/>
            <a:r>
              <a:rPr lang="cs-CZ" smtClean="0"/>
              <a:t>Vyučovací předmět(y) pro různé skupiny</a:t>
            </a:r>
          </a:p>
          <a:p>
            <a:pPr lvl="1"/>
            <a:r>
              <a:rPr lang="cs-CZ" smtClean="0"/>
              <a:t>Kulturní a mediální fenomén (soubor témat)</a:t>
            </a:r>
          </a:p>
          <a:p>
            <a:pPr lvl="1"/>
            <a:endParaRPr lang="cs-CZ" smtClean="0"/>
          </a:p>
          <a:p>
            <a:pPr lvl="1" algn="r">
              <a:buFont typeface="Wingdings 2" pitchFamily="18" charset="2"/>
              <a:buNone/>
            </a:pPr>
            <a:r>
              <a:rPr lang="cs-CZ" smtClean="0"/>
              <a:t>…a je potřeba je umět rozlišovat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451</TotalTime>
  <Words>1378</Words>
  <Application>Microsoft Office PowerPoint</Application>
  <PresentationFormat>Vlastní</PresentationFormat>
  <Paragraphs>106</Paragraphs>
  <Slides>18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</vt:lpstr>
      <vt:lpstr>Požadavky na ukončení kurzu</vt:lpstr>
      <vt:lpstr>Koncepce kurzu</vt:lpstr>
      <vt:lpstr>Literatura</vt:lpstr>
      <vt:lpstr>Pedagogická psychologie – perspektivy výkladu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Mares</cp:lastModifiedBy>
  <cp:revision>42</cp:revision>
  <dcterms:modified xsi:type="dcterms:W3CDTF">2016-02-19T11:00:20Z</dcterms:modified>
</cp:coreProperties>
</file>