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0"/>
  </p:notesMasterIdLst>
  <p:sldIdLst>
    <p:sldId id="256" r:id="rId2"/>
    <p:sldId id="280" r:id="rId3"/>
    <p:sldId id="281" r:id="rId4"/>
    <p:sldId id="266" r:id="rId5"/>
    <p:sldId id="295" r:id="rId6"/>
    <p:sldId id="265" r:id="rId7"/>
    <p:sldId id="282" r:id="rId8"/>
    <p:sldId id="294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</p:sldIdLst>
  <p:sldSz cx="10080625" cy="7559675"/>
  <p:notesSz cx="7556500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302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6461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862013" indent="-214313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0779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7"/>
    <p:restoredTop sz="94687"/>
  </p:normalViewPr>
  <p:slideViewPr>
    <p:cSldViewPr>
      <p:cViewPr varScale="1">
        <p:scale>
          <a:sx n="114" d="100"/>
          <a:sy n="114" d="100"/>
        </p:scale>
        <p:origin x="384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2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5963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2028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684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1999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068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847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2362" cy="3700462"/>
          </a:xfrm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4462" cy="4016375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15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558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987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751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404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5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0180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914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D562385-A5A5-42B2-8648-EAC448C8A9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85C44-CE27-49B3-9D83-BA9C31E42C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3C2F0-2B8A-4C4A-A921-1F506CCF4D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D01C4-4B3C-4BC7-8D07-5C26F87724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326832-F69C-46AC-AA09-4EAE1F7D59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263BE8D-A110-4DE8-A763-4CF1E64697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44E6E03-2787-43A6-94A7-90C5F1CB39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B7AC2-CF05-496A-922A-4ECBF127B5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30C83BF-0878-488C-887F-74B7D38EAE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89A2E-1984-46DB-8402-7EC3AB42A1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 rtlCol="0"/>
          <a:lstStyle>
            <a:lvl1pPr>
              <a:defRPr sz="3100"/>
            </a:lvl1pPr>
          </a:lstStyle>
          <a:p>
            <a:pPr>
              <a:defRPr/>
            </a:pPr>
            <a:fld id="{16D64C60-0C56-4391-AE9E-19C2F18D0E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lIns="100794" tIns="50397" rIns="100794" bIns="50397" anchor="ctr" anchorCtr="0">
            <a:normAutofit/>
          </a:bodyPr>
          <a:lstStyle>
            <a:lvl1pPr algn="ctr" eaLnBrk="1" latinLnBrk="0" hangingPunct="1">
              <a:defRPr kumimoji="0" sz="15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8B26229-CB39-4CC2-831F-97F1B5D0AD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0" r:id="rId2"/>
    <p:sldLayoutId id="2147483865" r:id="rId3"/>
    <p:sldLayoutId id="2147483866" r:id="rId4"/>
    <p:sldLayoutId id="2147483867" r:id="rId5"/>
    <p:sldLayoutId id="2147483861" r:id="rId6"/>
    <p:sldLayoutId id="2147483868" r:id="rId7"/>
    <p:sldLayoutId id="2147483862" r:id="rId8"/>
    <p:sldLayoutId id="2147483869" r:id="rId9"/>
    <p:sldLayoutId id="2147483863" r:id="rId10"/>
    <p:sldLayoutId id="21474838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9pPr>
    </p:titleStyle>
    <p:bodyStyle>
      <a:lvl1pPr marL="352425" indent="-352425" algn="l" rtl="0" eaLnBrk="0" fontAlgn="base" hangingPunct="0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eaLnBrk="0" fontAlgn="base" hangingPunct="0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eaLnBrk="0" fontAlgn="base" hangingPunct="0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d.com/talks/ken_robinson_changing_education_paradigm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755650" y="1542664"/>
            <a:ext cx="8569325" cy="769121"/>
          </a:xfrm>
        </p:spPr>
        <p:txBody>
          <a:bodyPr lIns="0" tIns="0" rIns="0" bIns="0" anchor="ctr">
            <a:spAutoFit/>
          </a:bodyPr>
          <a:lstStyle/>
          <a:p>
            <a:pPr marL="357188" indent="-357188" eaLnBrk="1" fontAlgn="auto" hangingPunct="1">
              <a:lnSpc>
                <a:spcPct val="102000"/>
              </a:lnSpc>
              <a:spcAft>
                <a:spcPts val="0"/>
              </a:spcAft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  <a:defRPr/>
            </a:pPr>
            <a:r>
              <a:rPr lang="cs-CZ" dirty="0" err="1" smtClean="0"/>
              <a:t>pedagogickÁ</a:t>
            </a:r>
            <a:r>
              <a:rPr lang="cs-CZ" dirty="0" smtClean="0"/>
              <a:t> </a:t>
            </a:r>
            <a:r>
              <a:rPr lang="cs-CZ" dirty="0"/>
              <a:t>psychologie</a:t>
            </a:r>
            <a:endParaRPr lang="en-GB" dirty="0"/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603500" y="6669088"/>
            <a:ext cx="7392988" cy="75565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Vstupní informace a o vědním oboru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Vymezení pedagogické psychologie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700" smtClean="0"/>
              <a:t>je nesnadné, neboť se odvíjí od názoru na její zařazení do soustavy vědních oborů, od její vývojové etapy (proměňovalo se v čase), od zastávané koncepce oboru. </a:t>
            </a:r>
          </a:p>
          <a:p>
            <a:pPr lvl="1">
              <a:lnSpc>
                <a:spcPct val="90000"/>
              </a:lnSpc>
            </a:pPr>
            <a:r>
              <a:rPr lang="cs-CZ" sz="2200" b="1" smtClean="0"/>
              <a:t>Americká tradice:</a:t>
            </a:r>
            <a:r>
              <a:rPr lang="cs-CZ" sz="2200" smtClean="0"/>
              <a:t>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pedagogická psychologie je obor, který aplikuje vědecké metody při studiu chování lidí v pedagogických podmínkách (Berliner, 1982)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je to obor, který shromažďuje psychologické poznatky, které jsou relevantní pro výchovu a vzdělávání a aplikuje je tak, aby zlepšil kvalitu edukačního procesu a jeho výsledků (Sternberg, Williams, 2002). 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jde o obor, který se systematicky věnuje zkoumání jedince v kontextu výchovy a vzdělávání (Berliner, Calfee, 1996; Reynolds, Miller, 2003).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500" smtClean="0"/>
              <a:t>Vymezení pedagogické psychologie (2)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b="1" smtClean="0"/>
              <a:t>Česká a slovenská tradice: </a:t>
            </a:r>
          </a:p>
          <a:p>
            <a:pPr lvl="1">
              <a:lnSpc>
                <a:spcPct val="80000"/>
              </a:lnSpc>
            </a:pPr>
            <a:r>
              <a:rPr lang="cs-CZ" sz="2000" b="1" smtClean="0"/>
              <a:t>Neakcentuje aplikační charakter</a:t>
            </a:r>
            <a:r>
              <a:rPr lang="cs-CZ" sz="2000" smtClean="0"/>
              <a:t> oboru, nýbrž chápe obor jako svébytný. </a:t>
            </a:r>
          </a:p>
          <a:p>
            <a:pPr lvl="1">
              <a:lnSpc>
                <a:spcPct val="80000"/>
              </a:lnSpc>
            </a:pPr>
            <a:r>
              <a:rPr lang="cs-CZ" sz="2000" smtClean="0"/>
              <a:t>V. Příhoda (1956) vymezuje pedagogickou psychologii jako soustavu poznatků o vnitřních zákonitostech změn, navozených v chování člověka. Od psychologie se liší specifickým zaměřením na jevy sociálně a výchovně formující, od pedagogiky pak neuropsychickým pohledem na učební a výchovně vlivy působící na člověka. </a:t>
            </a:r>
          </a:p>
          <a:p>
            <a:pPr lvl="1">
              <a:lnSpc>
                <a:spcPct val="80000"/>
              </a:lnSpc>
            </a:pPr>
            <a:r>
              <a:rPr lang="cs-CZ" sz="2000" smtClean="0"/>
              <a:t>věda o psychologických zákonitostech výchovně-vzdělávacího procesu ve škole i v mimoškolních zařízeních (Ďurič, 1974). </a:t>
            </a:r>
          </a:p>
          <a:p>
            <a:pPr lvl="1">
              <a:lnSpc>
                <a:spcPct val="80000"/>
              </a:lnSpc>
            </a:pPr>
            <a:r>
              <a:rPr lang="cs-CZ" sz="2000" smtClean="0"/>
              <a:t>V. Kulič a J. Mareš (1992) vymezili pedagogickou psychologii jako relativně samostatný psychologický obor, který sice přijímá podněty od mnoha dalších psychologických i nepsychologických disciplin, ale integruje je, rekonstruuje je a využívá v situacích pedagogického typu. Pedagogické psychologii jde o psychologický pohled na předpoklady, průběh a výsledky: a) rozvoje jednotlivce (zvláště jeho osobnosti), b) rozvoje skupin (žáků, učitelů, vychovatelů, rodin, týmů apod.) v situacích pedagogického typu.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500" smtClean="0"/>
              <a:t>Pedagogická psychologie jako vyučovací předmět.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lnSpcReduction="10000"/>
          </a:bodyPr>
          <a:lstStyle/>
          <a:p>
            <a:pPr marL="352780" indent="-352780" fontAlgn="auto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b="1" dirty="0" smtClean="0"/>
              <a:t>V učitelské přípravě</a:t>
            </a:r>
            <a:r>
              <a:rPr lang="cs-CZ" dirty="0" smtClean="0"/>
              <a:t> patří k základním psychologickým předmětům </a:t>
            </a:r>
          </a:p>
          <a:p>
            <a:pPr marL="705560" lvl="1" indent="-302383" fontAlgn="auto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samostatná učebnice (např. Příhoda, 1956; Jiránek, 1968, </a:t>
            </a:r>
            <a:r>
              <a:rPr lang="cs-CZ" dirty="0" err="1" smtClean="0"/>
              <a:t>Ďurič</a:t>
            </a:r>
            <a:r>
              <a:rPr lang="cs-CZ" dirty="0" smtClean="0"/>
              <a:t>, 1974, Mareš, 2013 aj.) </a:t>
            </a:r>
          </a:p>
          <a:p>
            <a:pPr marL="705560" lvl="1" indent="-302383" fontAlgn="auto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tvoří podstatnou část témat v souhrnné učebnici psychologie pro učitele (např. Čáp, 1976, 1993; </a:t>
            </a:r>
            <a:r>
              <a:rPr lang="cs-CZ" dirty="0" err="1" smtClean="0"/>
              <a:t>Ďurič</a:t>
            </a:r>
            <a:r>
              <a:rPr lang="cs-CZ" dirty="0" smtClean="0"/>
              <a:t> a </a:t>
            </a:r>
            <a:r>
              <a:rPr lang="cs-CZ" dirty="0" err="1" smtClean="0"/>
              <a:t>Štefanovič</a:t>
            </a:r>
            <a:r>
              <a:rPr lang="cs-CZ" dirty="0" smtClean="0"/>
              <a:t>, 1977; Čáp a Mareš, 2001). </a:t>
            </a:r>
          </a:p>
          <a:p>
            <a:pPr marL="352780" indent="-352780" fontAlgn="auto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b="1" dirty="0" smtClean="0"/>
              <a:t>V přípravě odborných psychologů</a:t>
            </a:r>
            <a:r>
              <a:rPr lang="cs-CZ" dirty="0" smtClean="0"/>
              <a:t> patří pedagogická psychologie k předmětům rozšiřujícím tradiční základ.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300" smtClean="0"/>
              <a:t>Pedagogická psychologie jako obor vědecké přípravy a jako </a:t>
            </a:r>
            <a:r>
              <a:rPr lang="cs-CZ" sz="3300" b="1" smtClean="0"/>
              <a:t>odborná psychologická specializace</a:t>
            </a:r>
            <a:r>
              <a:rPr lang="cs-CZ" sz="3300" smtClean="0"/>
              <a:t>.</a:t>
            </a:r>
            <a:r>
              <a:rPr lang="cs-CZ" sz="4500" smtClean="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smtClean="0"/>
              <a:t>Po skončení pregraduálního studia psychologie může absolvent-psycholog pokračovat ve vědecké postgraduální přípravě. </a:t>
            </a:r>
          </a:p>
          <a:p>
            <a:pPr lvl="1">
              <a:lnSpc>
                <a:spcPct val="80000"/>
              </a:lnSpc>
            </a:pPr>
            <a:r>
              <a:rPr lang="cs-CZ" sz="1700" b="1" smtClean="0"/>
              <a:t>Jedním z oborů doktorského studia </a:t>
            </a:r>
            <a:r>
              <a:rPr lang="cs-CZ" sz="1700" smtClean="0"/>
              <a:t>je také pedagogická psychologie. Studium připravuje absolventy jednak pro vědecko-výzkumnou práci v oboru (v ústavech Akademie věd ČR, ve výzkumných ústavech), jednak pro vědecko-pedagogickou činnost na vysokých školách.</a:t>
            </a:r>
          </a:p>
          <a:p>
            <a:pPr>
              <a:lnSpc>
                <a:spcPct val="80000"/>
              </a:lnSpc>
            </a:pPr>
            <a:endParaRPr lang="cs-CZ" sz="2000" smtClean="0"/>
          </a:p>
          <a:p>
            <a:pPr>
              <a:lnSpc>
                <a:spcPct val="80000"/>
              </a:lnSpc>
            </a:pPr>
            <a:r>
              <a:rPr lang="cs-CZ" sz="2000" smtClean="0"/>
              <a:t>Europsycholog </a:t>
            </a:r>
          </a:p>
          <a:p>
            <a:pPr lvl="1">
              <a:lnSpc>
                <a:spcPct val="80000"/>
              </a:lnSpc>
            </a:pPr>
            <a:r>
              <a:rPr lang="cs-CZ" sz="1700" smtClean="0"/>
              <a:t>ucelený soubor požadavků, které musí splňovat pregraduální a postgraduální příprava psychologů v dané zemi, aby absolventům tohoto studia byl nejen uznán psychologický diplom v jiných evropských zemích, ale mohli také v těchto zemích vykonávat profesi psychologa. </a:t>
            </a:r>
          </a:p>
          <a:p>
            <a:pPr lvl="1">
              <a:lnSpc>
                <a:spcPct val="80000"/>
              </a:lnSpc>
            </a:pPr>
            <a:r>
              <a:rPr lang="cs-CZ" sz="1700" smtClean="0"/>
              <a:t>Předpokládá se, že psychologické studium bude sestávat ze tří stupňů: </a:t>
            </a:r>
          </a:p>
          <a:p>
            <a:pPr lvl="2">
              <a:lnSpc>
                <a:spcPct val="80000"/>
              </a:lnSpc>
            </a:pPr>
            <a:r>
              <a:rPr lang="cs-CZ" sz="1500" smtClean="0"/>
              <a:t>3 roky bakalářského studia, </a:t>
            </a:r>
          </a:p>
          <a:p>
            <a:pPr lvl="2">
              <a:lnSpc>
                <a:spcPct val="80000"/>
              </a:lnSpc>
            </a:pPr>
            <a:r>
              <a:rPr lang="cs-CZ" sz="1500" smtClean="0"/>
              <a:t>2 roky navazujícího magisterského studia </a:t>
            </a:r>
          </a:p>
          <a:p>
            <a:pPr lvl="2">
              <a:lnSpc>
                <a:spcPct val="80000"/>
              </a:lnSpc>
            </a:pPr>
            <a:r>
              <a:rPr lang="cs-CZ" sz="1500" smtClean="0"/>
              <a:t>nejméně 1 rok praxe pod supervizí po absolvování vysoké školy. </a:t>
            </a:r>
          </a:p>
          <a:p>
            <a:pPr lvl="1">
              <a:lnSpc>
                <a:spcPct val="80000"/>
              </a:lnSpc>
            </a:pPr>
            <a:r>
              <a:rPr lang="cs-CZ" sz="1700" b="1" smtClean="0"/>
              <a:t>Jedním ze čtyř profesních oborů</a:t>
            </a:r>
            <a:r>
              <a:rPr lang="cs-CZ" sz="1700" smtClean="0"/>
              <a:t>, v nichž se absolvent může po promoci specializovat, </a:t>
            </a:r>
            <a:r>
              <a:rPr lang="cs-CZ" sz="1700" b="1" smtClean="0"/>
              <a:t>je</a:t>
            </a:r>
            <a:r>
              <a:rPr lang="cs-CZ" sz="1700" smtClean="0"/>
              <a:t> také </a:t>
            </a:r>
            <a:r>
              <a:rPr lang="cs-CZ" sz="1700" b="1" smtClean="0"/>
              <a:t>pedagogická a školní psychologie</a:t>
            </a:r>
            <a:r>
              <a:rPr lang="cs-CZ" sz="1700" smtClean="0"/>
              <a:t>, tedy oblast edukace – </a:t>
            </a:r>
            <a:r>
              <a:rPr lang="cs-CZ" sz="1700" i="1" smtClean="0"/>
              <a:t>education</a:t>
            </a:r>
            <a:r>
              <a:rPr lang="cs-CZ" sz="1700" smtClean="0"/>
              <a:t> (EuroPsy, 2005).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Historie oboru ve světě.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700" smtClean="0"/>
              <a:t>Pedagogická psychologie patří mezi nejstarší psychologické obory, neboť začala se rozvíjet už ke konci 19. století. Mezi její zakladatele patřili přední psychologové své doby.</a:t>
            </a:r>
          </a:p>
          <a:p>
            <a:pPr>
              <a:lnSpc>
                <a:spcPct val="90000"/>
              </a:lnSpc>
            </a:pPr>
            <a:r>
              <a:rPr lang="cs-CZ" sz="2700" smtClean="0"/>
              <a:t>Americká psychologická asociace zpracovala publikaci věnovanou stoleté existenci oboru pedagogické psychologie (Zimmermann, Schunk, 2003). </a:t>
            </a:r>
          </a:p>
          <a:p>
            <a:pPr lvl="1">
              <a:lnSpc>
                <a:spcPct val="90000"/>
              </a:lnSpc>
            </a:pPr>
            <a:r>
              <a:rPr lang="cs-CZ" sz="2200" smtClean="0"/>
              <a:t>jednoduchá periodizaci do tří velkých, mírně se překrývajících vývojových etap: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1890-1920,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1920-1960,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od r. 1960 do současnosti.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První období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smtClean="0"/>
              <a:t>Nejstarší vývojové období (1890-1920) reprezentuje šest osobností: W. James, A. Binet, J. Dewey, E.L. Thorndike, L.M. Terman, M. Montessoriová. Připomeňme  zde výběrově alespoň první dvě zakladatelské osobnosti.</a:t>
            </a:r>
          </a:p>
          <a:p>
            <a:pPr lvl="1">
              <a:lnSpc>
                <a:spcPct val="80000"/>
              </a:lnSpc>
            </a:pPr>
            <a:r>
              <a:rPr lang="cs-CZ" sz="1800" smtClean="0"/>
              <a:t>Americký psycholog </a:t>
            </a:r>
            <a:r>
              <a:rPr lang="cs-CZ" sz="1800" b="1" smtClean="0"/>
              <a:t>W. James</a:t>
            </a:r>
            <a:r>
              <a:rPr lang="cs-CZ" sz="1800" smtClean="0"/>
              <a:t>, který je pokládán za jednoho ze zakladatelů vědecké psychologie, už v r. 1899 napsal Rozpravy s učiteli o psychologii a se studenty o životních ideálech. Upozorňoval, že sama psychologie jako věda nemůže zajistit efektivní výuku žáků, neboť vyučovací činnost učitele je tvořivou záležitostí, je tedy spíše uměním. Byl jeden z prvních, který zdůrazňoval, že je třeba přihlížet k individuálním zvláštnostem žáků a založil tak v pedagogické psychologii linii zaměřenou na dítě a jeho potřeby (child-centered psychology).  </a:t>
            </a:r>
          </a:p>
          <a:p>
            <a:pPr lvl="1">
              <a:lnSpc>
                <a:spcPct val="80000"/>
              </a:lnSpc>
            </a:pPr>
            <a:r>
              <a:rPr lang="cs-CZ" sz="1800" smtClean="0"/>
              <a:t>Francouzský lékař a psycholog </a:t>
            </a:r>
            <a:r>
              <a:rPr lang="cs-CZ" sz="1800" b="1" smtClean="0"/>
              <a:t>A. Binet </a:t>
            </a:r>
            <a:r>
              <a:rPr lang="cs-CZ" sz="1800" smtClean="0"/>
              <a:t>vnesl do pedagogické psychologie metodu experimentálního zkoumání lidského učení (při výzkumech používal i kontrolní skupiny) a studoval podmínky, za nichž učení ve škole probíhá. Zpočátku se zajímal o psychopatologii, zejména o tzv. abnormální děti. Pro zkoumání jejich kognitivních schopností vypracoval speciální zkoušky a tím se zařadil mezi zakladatele psychologického testování. Nešlo mu však o identifikaci mentálně znevýhodněných dětí proto, aby mohly být separovány od běžné populace. Naopak: snažil se je identifikovat proto, aby jim mohla být poskytnuta zvýšené péče s přihlédnutím k jejich potřebám. Výrazně ovlivnil hnutí moderní výchovy tím, že studoval zvláštnosti dětí; vyvracel představu, že dítě je pouhá zmenšenina dospělého člověka.</a:t>
            </a:r>
          </a:p>
          <a:p>
            <a:pPr>
              <a:lnSpc>
                <a:spcPct val="80000"/>
              </a:lnSpc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Druhé období, třetí období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r>
              <a:rPr lang="cs-CZ" smtClean="0"/>
              <a:t>Střední  vývojové období (1920 – 1960) ovlivnilo pět osobností: L.S. Vygotskij, B.F. Skinner, J. Piaget, L.J. Cronbach, R.M. Gagné. </a:t>
            </a:r>
          </a:p>
          <a:p>
            <a:r>
              <a:rPr lang="cs-CZ" smtClean="0"/>
              <a:t>Nejmladší vývojové období (od r. 1960 do současnosti) reprezentují: B.S. Bloom, N.L. Gage, J. Bruner, A. Bandura, A.L. Brownová.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500" smtClean="0"/>
              <a:t>Přínos ped. psy. pro další obory </a:t>
            </a:r>
            <a:br>
              <a:rPr lang="cs-CZ" sz="4500" smtClean="0"/>
            </a:br>
            <a:r>
              <a:rPr lang="cs-CZ" sz="4500" smtClean="0"/>
              <a:t>- Aster (1990) uvádí: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700" smtClean="0"/>
              <a:t>regresní analýzu (R.T. Thorndike),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analýzu kovariance (A. Porter),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zjišťování reliability testů a dotazníků (L. Cronbach),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multivariační metody později zužitkované ve statistických počítačových programech typu SPSS - Statistical Programs for Social Scienes (B. Cooley, P. Lohnes)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meta-analýzu výsledků empirických výzkumů (G. Glass, I.V. Hedges).</a:t>
            </a:r>
          </a:p>
          <a:p>
            <a:pPr>
              <a:lnSpc>
                <a:spcPct val="80000"/>
              </a:lnSpc>
            </a:pPr>
            <a:endParaRPr lang="cs-CZ" sz="2700" smtClean="0"/>
          </a:p>
          <a:p>
            <a:pPr>
              <a:lnSpc>
                <a:spcPct val="80000"/>
              </a:lnSpc>
            </a:pPr>
            <a:r>
              <a:rPr lang="cs-CZ" sz="2700" smtClean="0"/>
              <a:t>jedná se ale i např. o action research, practice-based research...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Změny v oboru v minulém století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700" dirty="0" smtClean="0"/>
              <a:t>Mayer (1992) napsal, že ve 20. století se vztah mezi pedagogikou a psychologií podobal třem odlišným typům dopravní situace. </a:t>
            </a:r>
          </a:p>
          <a:p>
            <a:pPr lvl="1">
              <a:lnSpc>
                <a:spcPct val="80000"/>
              </a:lnSpc>
            </a:pPr>
            <a:r>
              <a:rPr lang="cs-CZ" sz="2200" dirty="0" smtClean="0"/>
              <a:t>Z počátku šlo o ulici s jednosměrným provozem – podněty mířily od psychologie k pedagogice. </a:t>
            </a:r>
            <a:r>
              <a:rPr lang="cs-CZ" sz="2200" b="1" dirty="0" smtClean="0"/>
              <a:t>Psychologie</a:t>
            </a:r>
            <a:r>
              <a:rPr lang="cs-CZ" sz="2200" dirty="0" smtClean="0"/>
              <a:t> se snažila formulovat </a:t>
            </a:r>
            <a:r>
              <a:rPr lang="cs-CZ" sz="2200" b="1" dirty="0" smtClean="0"/>
              <a:t>nové teorie učení a vyučování</a:t>
            </a:r>
            <a:r>
              <a:rPr lang="cs-CZ" sz="2200" dirty="0" smtClean="0"/>
              <a:t>, zatímco </a:t>
            </a:r>
            <a:r>
              <a:rPr lang="cs-CZ" sz="2200" b="1" dirty="0" smtClean="0"/>
              <a:t>pedagogika</a:t>
            </a:r>
            <a:r>
              <a:rPr lang="cs-CZ" sz="2200" dirty="0" smtClean="0"/>
              <a:t> se je </a:t>
            </a:r>
            <a:r>
              <a:rPr lang="cs-CZ" sz="2200" b="1" dirty="0" smtClean="0"/>
              <a:t>snažila aplikovat</a:t>
            </a:r>
            <a:r>
              <a:rPr lang="cs-CZ" sz="2200" dirty="0" smtClean="0"/>
              <a:t> na problémy, s nimiž zápasila školní praxe. </a:t>
            </a:r>
          </a:p>
          <a:p>
            <a:pPr lvl="1">
              <a:lnSpc>
                <a:spcPct val="80000"/>
              </a:lnSpc>
            </a:pPr>
            <a:r>
              <a:rPr lang="cs-CZ" sz="2200" dirty="0" smtClean="0"/>
              <a:t>V další vývojové etapě jak psychologie, tak pedagogika zajely do slepé ulice: psychologie se soustředila na problémy, které příliš nesouvisely s edukací lidí; pedagogika se zaměřila na řešení praktických úkolů a odklonila se od teorie. </a:t>
            </a:r>
          </a:p>
          <a:p>
            <a:pPr lvl="1">
              <a:lnSpc>
                <a:spcPct val="80000"/>
              </a:lnSpc>
            </a:pPr>
            <a:r>
              <a:rPr lang="cs-CZ" sz="2200" dirty="0" smtClean="0"/>
              <a:t>V poslední době byl naštěstí nastolen „obousměrný provoz“ mezi psychologií </a:t>
            </a:r>
            <a:r>
              <a:rPr lang="cs-CZ" sz="2200" smtClean="0"/>
              <a:t>a pedagogikou</a:t>
            </a:r>
            <a:endParaRPr lang="cs-CZ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588963"/>
            <a:ext cx="9074150" cy="693737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Kontakt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4150" cy="3858877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b="1" dirty="0" smtClean="0"/>
              <a:t>Mgr. </a:t>
            </a:r>
            <a:r>
              <a:rPr lang="cs-CZ" b="1" dirty="0" err="1" smtClean="0"/>
              <a:t>et</a:t>
            </a:r>
            <a:r>
              <a:rPr lang="cs-CZ" b="1" dirty="0" smtClean="0"/>
              <a:t> Mgr. </a:t>
            </a:r>
            <a:r>
              <a:rPr lang="en-GB" b="1" dirty="0" smtClean="0"/>
              <a:t>Jan Mareš</a:t>
            </a:r>
            <a:r>
              <a:rPr lang="cs-CZ" b="1" dirty="0" smtClean="0"/>
              <a:t>, </a:t>
            </a:r>
            <a:r>
              <a:rPr lang="cs-CZ" b="1" dirty="0" err="1" smtClean="0"/>
              <a:t>Ph.D</a:t>
            </a:r>
            <a:r>
              <a:rPr lang="cs-CZ" b="1" dirty="0" smtClean="0"/>
              <a:t>.</a:t>
            </a:r>
            <a:endParaRPr lang="en-GB" b="1" dirty="0" smtClean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smtClean="0"/>
              <a:t>mares@</a:t>
            </a:r>
            <a:r>
              <a:rPr lang="cs-CZ" dirty="0" err="1" smtClean="0"/>
              <a:t>ped</a:t>
            </a:r>
            <a:r>
              <a:rPr lang="en-GB" dirty="0" smtClean="0"/>
              <a:t>.</a:t>
            </a:r>
            <a:r>
              <a:rPr lang="en-GB" dirty="0" err="1" smtClean="0"/>
              <a:t>muni.cz</a:t>
            </a:r>
            <a:r>
              <a:rPr lang="en-GB" dirty="0" smtClean="0"/>
              <a:t> </a:t>
            </a:r>
            <a:endParaRPr lang="cs-CZ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 smtClean="0">
                <a:solidFill>
                  <a:srgbClr val="FF0000"/>
                </a:solidFill>
              </a:rPr>
              <a:t>Prosím uvádět v předmětu </a:t>
            </a:r>
            <a:r>
              <a:rPr lang="cs-CZ" smtClean="0">
                <a:solidFill>
                  <a:srgbClr val="FF0000"/>
                </a:solidFill>
              </a:rPr>
              <a:t>kód </a:t>
            </a:r>
            <a:r>
              <a:rPr lang="cs-CZ" smtClean="0">
                <a:solidFill>
                  <a:srgbClr val="FF0000"/>
                </a:solidFill>
              </a:rPr>
              <a:t>předmětu!</a:t>
            </a:r>
            <a:endParaRPr lang="cs-CZ" dirty="0" smtClean="0">
              <a:solidFill>
                <a:srgbClr val="FF0000"/>
              </a:solidFill>
            </a:endParaRPr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 smtClean="0"/>
              <a:t>diskusní fórum předmětu</a:t>
            </a:r>
            <a:endParaRPr lang="en-GB" dirty="0" smtClean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err="1" smtClean="0"/>
              <a:t>konzultační</a:t>
            </a:r>
            <a:r>
              <a:rPr lang="en-GB" dirty="0" smtClean="0"/>
              <a:t> </a:t>
            </a:r>
            <a:r>
              <a:rPr lang="en-GB" dirty="0" err="1" smtClean="0"/>
              <a:t>hodiny</a:t>
            </a:r>
            <a:r>
              <a:rPr lang="en-GB" dirty="0" smtClean="0"/>
              <a:t>: </a:t>
            </a:r>
            <a:r>
              <a:rPr lang="cs-CZ" dirty="0" smtClean="0"/>
              <a:t>pondělí </a:t>
            </a:r>
            <a:r>
              <a:rPr lang="cs-CZ" dirty="0" smtClean="0"/>
              <a:t>dopoledne </a:t>
            </a:r>
            <a:r>
              <a:rPr lang="cs-CZ" i="1" dirty="0" smtClean="0"/>
              <a:t>(bude upřesněno ;)</a:t>
            </a:r>
            <a:r>
              <a:rPr lang="en-GB" dirty="0" smtClean="0"/>
              <a:t>; </a:t>
            </a:r>
            <a:endParaRPr lang="cs-CZ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err="1" smtClean="0"/>
              <a:t>jindy</a:t>
            </a:r>
            <a:r>
              <a:rPr lang="en-GB" dirty="0" smtClean="0"/>
              <a:t> </a:t>
            </a:r>
            <a:r>
              <a:rPr lang="cs-CZ" dirty="0" smtClean="0"/>
              <a:t>jen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předchozí</a:t>
            </a:r>
            <a:r>
              <a:rPr lang="en-GB" dirty="0" smtClean="0"/>
              <a:t> </a:t>
            </a:r>
            <a:r>
              <a:rPr lang="en-GB" dirty="0" err="1" smtClean="0"/>
              <a:t>domluvě</a:t>
            </a:r>
            <a:endParaRPr lang="cs-CZ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smtClean="0"/>
              <a:t>(</a:t>
            </a:r>
            <a:r>
              <a:rPr lang="en-GB" dirty="0" err="1" smtClean="0"/>
              <a:t>Katedra</a:t>
            </a:r>
            <a:r>
              <a:rPr lang="en-GB" dirty="0" smtClean="0"/>
              <a:t> </a:t>
            </a:r>
            <a:r>
              <a:rPr lang="en-GB" dirty="0" err="1" smtClean="0"/>
              <a:t>psychologie</a:t>
            </a:r>
            <a:r>
              <a:rPr lang="en-GB" dirty="0" smtClean="0"/>
              <a:t>, </a:t>
            </a:r>
            <a:r>
              <a:rPr lang="cs-CZ" dirty="0" smtClean="0"/>
              <a:t>Poříčí 31</a:t>
            </a:r>
            <a:r>
              <a:rPr lang="en-GB" dirty="0" smtClean="0"/>
              <a:t>, Brno)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mtClean="0"/>
              <a:t>Požadavky na ukončení kurzu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/>
          </a:bodyPr>
          <a:lstStyle/>
          <a:p>
            <a:pPr marL="352425" lvl="1" indent="-352425" eaLnBrk="1" hangingPunct="1">
              <a:spcBef>
                <a:spcPts val="775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cs-CZ" dirty="0" smtClean="0"/>
              <a:t>Zkouškový test ve zkouškovém období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mtClean="0"/>
              <a:t>Koncepce kurzu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116000"/>
              </a:lnSpc>
            </a:pPr>
            <a:r>
              <a:rPr lang="en-GB" sz="2700" b="1" i="1" smtClean="0"/>
              <a:t>Kurs je věnován</a:t>
            </a:r>
            <a:r>
              <a:rPr lang="cs-CZ" sz="2700" b="1" i="1" smtClean="0"/>
              <a:t>:</a:t>
            </a:r>
          </a:p>
          <a:p>
            <a:pPr lvl="1" eaLnBrk="1" hangingPunct="1">
              <a:lnSpc>
                <a:spcPct val="116000"/>
              </a:lnSpc>
            </a:pPr>
            <a:r>
              <a:rPr lang="cs-CZ" sz="2200" i="1" smtClean="0"/>
              <a:t>vybraným</a:t>
            </a:r>
            <a:r>
              <a:rPr lang="cs-CZ" sz="2200" b="1" i="1" smtClean="0"/>
              <a:t> </a:t>
            </a:r>
            <a:r>
              <a:rPr lang="en-GB" sz="2200" b="1" i="1" smtClean="0"/>
              <a:t>teoretickým a metodologickým otázkám výchovy a vzdělávání </a:t>
            </a:r>
            <a:r>
              <a:rPr lang="en-GB" sz="2200" i="1" smtClean="0"/>
              <a:t>z pohledu pedagogické a školní psychologie</a:t>
            </a:r>
            <a:r>
              <a:rPr lang="en-GB" sz="2200" b="1" i="1" smtClean="0"/>
              <a:t>, </a:t>
            </a:r>
            <a:endParaRPr lang="cs-CZ" sz="2200" b="1" i="1" smtClean="0"/>
          </a:p>
          <a:p>
            <a:pPr lvl="1" eaLnBrk="1" hangingPunct="1">
              <a:lnSpc>
                <a:spcPct val="116000"/>
              </a:lnSpc>
            </a:pPr>
            <a:r>
              <a:rPr lang="en-GB" sz="2200" b="1" i="1" smtClean="0"/>
              <a:t>studiu metod </a:t>
            </a:r>
            <a:r>
              <a:rPr lang="en-GB" sz="2200" i="1" smtClean="0"/>
              <a:t>pedagogické a školní psychologie</a:t>
            </a:r>
            <a:r>
              <a:rPr lang="en-GB" sz="2200" b="1" i="1" smtClean="0"/>
              <a:t>, </a:t>
            </a:r>
            <a:endParaRPr lang="cs-CZ" sz="2200" b="1" i="1" smtClean="0"/>
          </a:p>
          <a:p>
            <a:pPr lvl="1" eaLnBrk="1" hangingPunct="1">
              <a:lnSpc>
                <a:spcPct val="116000"/>
              </a:lnSpc>
            </a:pPr>
            <a:r>
              <a:rPr lang="cs-CZ" sz="2200" i="1" smtClean="0"/>
              <a:t>některým </a:t>
            </a:r>
            <a:r>
              <a:rPr lang="en-GB" sz="2200" b="1" i="1" smtClean="0"/>
              <a:t>širším souvislostem výchovy a vzdělávání ve škole a v rodině,</a:t>
            </a:r>
          </a:p>
          <a:p>
            <a:pPr lvl="1" eaLnBrk="1" hangingPunct="1">
              <a:lnSpc>
                <a:spcPct val="116000"/>
              </a:lnSpc>
            </a:pPr>
            <a:r>
              <a:rPr lang="cs-CZ" sz="2200" b="1" i="1" smtClean="0"/>
              <a:t>vybraným </a:t>
            </a:r>
            <a:r>
              <a:rPr lang="en-GB" sz="2200" b="1" i="1" smtClean="0"/>
              <a:t>speciálním tématům</a:t>
            </a:r>
            <a:r>
              <a:rPr lang="en-GB" sz="2200" i="1" smtClean="0"/>
              <a:t> pedagogické a školní psychologie</a:t>
            </a:r>
            <a:endParaRPr lang="cs-CZ" sz="2200" i="1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Základní</a:t>
            </a:r>
            <a:r>
              <a:rPr lang="en-US" dirty="0" smtClean="0"/>
              <a:t> </a:t>
            </a:r>
            <a:r>
              <a:rPr lang="en-US" dirty="0" err="1" smtClean="0"/>
              <a:t>studijní</a:t>
            </a:r>
            <a:r>
              <a:rPr lang="en-US" dirty="0" smtClean="0"/>
              <a:t> text</a:t>
            </a:r>
          </a:p>
          <a:p>
            <a:r>
              <a:rPr lang="en-US" dirty="0"/>
              <a:t>MAREŠ, J. </a:t>
            </a:r>
            <a:r>
              <a:rPr lang="en-US" dirty="0" err="1"/>
              <a:t>Pedagogická</a:t>
            </a:r>
            <a:r>
              <a:rPr lang="en-US" dirty="0"/>
              <a:t> </a:t>
            </a:r>
            <a:r>
              <a:rPr lang="en-US" dirty="0" err="1" smtClean="0"/>
              <a:t>psychologie</a:t>
            </a:r>
            <a:r>
              <a:rPr lang="en-US" dirty="0" smtClean="0"/>
              <a:t>. Praha: </a:t>
            </a:r>
            <a:r>
              <a:rPr lang="en-US" dirty="0" err="1" smtClean="0"/>
              <a:t>Portál</a:t>
            </a:r>
            <a:r>
              <a:rPr lang="en-US" dirty="0" smtClean="0"/>
              <a:t> 2013.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52" y="3313313"/>
            <a:ext cx="26797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360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500" dirty="0"/>
              <a:t>Pedagogická psychologie </a:t>
            </a:r>
            <a:r>
              <a:rPr lang="cs-CZ" sz="4500" dirty="0" smtClean="0"/>
              <a:t>– perspektivy výkladu</a:t>
            </a:r>
            <a:endParaRPr lang="cs-CZ" sz="45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 smtClean="0"/>
              <a:t>v rámci výkladu i literatury se střídají perspektivy </a:t>
            </a:r>
          </a:p>
          <a:p>
            <a:pPr lvl="1" eaLnBrk="1" hangingPunct="1"/>
            <a:r>
              <a:rPr lang="cs-CZ" b="1" smtClean="0"/>
              <a:t>jedinec</a:t>
            </a:r>
            <a:r>
              <a:rPr lang="cs-CZ" smtClean="0"/>
              <a:t> (žák, učitel, rodič - zejména s důrazem na učení, výchovu a vývoj)</a:t>
            </a:r>
          </a:p>
          <a:p>
            <a:pPr lvl="1" eaLnBrk="1" hangingPunct="1"/>
            <a:r>
              <a:rPr lang="cs-CZ" b="1" smtClean="0"/>
              <a:t>sociální skupiny</a:t>
            </a:r>
            <a:r>
              <a:rPr lang="cs-CZ" smtClean="0"/>
              <a:t>, jejich dynamika a vliv (rodina, školní třída, škola)</a:t>
            </a:r>
          </a:p>
          <a:p>
            <a:pPr lvl="1" eaLnBrk="1" hangingPunct="1"/>
            <a:r>
              <a:rPr lang="cs-CZ" b="1" smtClean="0"/>
              <a:t>teorie, metody</a:t>
            </a:r>
            <a:r>
              <a:rPr lang="cs-CZ" smtClean="0"/>
              <a:t> ev. intervence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Pedagogická psychologie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9405937" cy="4956175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dirty="0" smtClean="0"/>
              <a:t>Video na úvod: K. Robinson a jeho přednáška pro TED </a:t>
            </a: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ted.com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talks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ken</a:t>
            </a:r>
            <a:r>
              <a:rPr lang="cs-CZ" dirty="0" smtClean="0">
                <a:hlinkClick r:id="rId3"/>
              </a:rPr>
              <a:t>_</a:t>
            </a:r>
            <a:r>
              <a:rPr lang="cs-CZ" dirty="0" err="1" smtClean="0">
                <a:hlinkClick r:id="rId3"/>
              </a:rPr>
              <a:t>robinson</a:t>
            </a:r>
            <a:r>
              <a:rPr lang="cs-CZ" dirty="0" smtClean="0">
                <a:hlinkClick r:id="rId3"/>
              </a:rPr>
              <a:t>_</a:t>
            </a:r>
            <a:r>
              <a:rPr lang="cs-CZ" dirty="0" err="1" smtClean="0">
                <a:hlinkClick r:id="rId3"/>
              </a:rPr>
              <a:t>changing</a:t>
            </a:r>
            <a:r>
              <a:rPr lang="cs-CZ" dirty="0" smtClean="0">
                <a:hlinkClick r:id="rId3"/>
              </a:rPr>
              <a:t>_</a:t>
            </a:r>
            <a:r>
              <a:rPr lang="cs-CZ" dirty="0" err="1" smtClean="0">
                <a:hlinkClick r:id="rId3"/>
              </a:rPr>
              <a:t>education</a:t>
            </a:r>
            <a:r>
              <a:rPr lang="cs-CZ" dirty="0" smtClean="0">
                <a:hlinkClick r:id="rId3"/>
              </a:rPr>
              <a:t>_</a:t>
            </a:r>
            <a:r>
              <a:rPr lang="cs-CZ" dirty="0" err="1" smtClean="0">
                <a:hlinkClick r:id="rId3"/>
              </a:rPr>
              <a:t>paradigms.html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 Pedagogická psychologie</a:t>
            </a:r>
          </a:p>
          <a:p>
            <a:pPr lvl="1">
              <a:defRPr/>
            </a:pPr>
            <a:r>
              <a:rPr lang="cs-CZ" dirty="0" err="1" smtClean="0"/>
              <a:t>angl</a:t>
            </a:r>
            <a:r>
              <a:rPr lang="cs-CZ" dirty="0" smtClean="0"/>
              <a:t>. </a:t>
            </a:r>
            <a:r>
              <a:rPr lang="cs-CZ" dirty="0" err="1" smtClean="0"/>
              <a:t>educational</a:t>
            </a:r>
            <a:r>
              <a:rPr lang="cs-CZ" dirty="0" smtClean="0"/>
              <a:t> psychology, </a:t>
            </a:r>
          </a:p>
          <a:p>
            <a:pPr lvl="1">
              <a:defRPr/>
            </a:pPr>
            <a:r>
              <a:rPr lang="cs-CZ" dirty="0" err="1" smtClean="0"/>
              <a:t>franc</a:t>
            </a:r>
            <a:r>
              <a:rPr lang="cs-CZ" dirty="0" smtClean="0"/>
              <a:t>. psychologie de l’</a:t>
            </a:r>
            <a:r>
              <a:rPr lang="cs-CZ" dirty="0" err="1" smtClean="0"/>
              <a:t>education</a:t>
            </a:r>
            <a:r>
              <a:rPr lang="cs-CZ" dirty="0" smtClean="0"/>
              <a:t>, </a:t>
            </a:r>
          </a:p>
          <a:p>
            <a:pPr lvl="1">
              <a:defRPr/>
            </a:pPr>
            <a:r>
              <a:rPr lang="cs-CZ" dirty="0" smtClean="0"/>
              <a:t>něm. </a:t>
            </a:r>
            <a:r>
              <a:rPr lang="cs-CZ" dirty="0" err="1" smtClean="0"/>
              <a:t>Pädagogische</a:t>
            </a:r>
            <a:r>
              <a:rPr lang="cs-CZ" dirty="0" smtClean="0"/>
              <a:t> Psychologie, </a:t>
            </a:r>
          </a:p>
          <a:p>
            <a:pPr lvl="1">
              <a:defRPr/>
            </a:pPr>
            <a:r>
              <a:rPr lang="cs-CZ" dirty="0" smtClean="0"/>
              <a:t>rusky </a:t>
            </a:r>
            <a:r>
              <a:rPr lang="cs-CZ" dirty="0" err="1" smtClean="0"/>
              <a:t>pedagogičeskaja</a:t>
            </a:r>
            <a:r>
              <a:rPr lang="cs-CZ" dirty="0" smtClean="0"/>
              <a:t> </a:t>
            </a:r>
            <a:r>
              <a:rPr lang="cs-CZ" dirty="0" err="1" smtClean="0"/>
              <a:t>psichologija</a:t>
            </a:r>
            <a:r>
              <a:rPr lang="cs-CZ" dirty="0" smtClean="0"/>
              <a:t> </a:t>
            </a:r>
          </a:p>
          <a:p>
            <a:pPr lvl="1"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patří mezi vědní obory, které mají relativně dlouhou historii; vznikla už na přelomu 19. a 20. století.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Pozor na různé významy pojmu!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r>
              <a:rPr lang="cs-CZ" smtClean="0"/>
              <a:t>Pedagogická psychologie může být chápána jako:</a:t>
            </a:r>
          </a:p>
          <a:p>
            <a:pPr lvl="1"/>
            <a:r>
              <a:rPr lang="cs-CZ" smtClean="0"/>
              <a:t>Vědní obor</a:t>
            </a:r>
          </a:p>
          <a:p>
            <a:pPr lvl="1"/>
            <a:r>
              <a:rPr lang="cs-CZ" smtClean="0"/>
              <a:t>Soubor profesí</a:t>
            </a:r>
          </a:p>
          <a:p>
            <a:pPr lvl="1"/>
            <a:r>
              <a:rPr lang="cs-CZ" smtClean="0"/>
              <a:t>Vyučovací předmět(y) pro různé skupiny</a:t>
            </a:r>
          </a:p>
          <a:p>
            <a:pPr lvl="1"/>
            <a:r>
              <a:rPr lang="cs-CZ" smtClean="0"/>
              <a:t>Kulturní a mediální fenomén (soubor témat)</a:t>
            </a:r>
          </a:p>
          <a:p>
            <a:pPr lvl="1"/>
            <a:endParaRPr lang="cs-CZ" smtClean="0"/>
          </a:p>
          <a:p>
            <a:pPr lvl="1" algn="r">
              <a:buFont typeface="Wingdings 2" pitchFamily="18" charset="2"/>
              <a:buNone/>
            </a:pPr>
            <a:r>
              <a:rPr lang="cs-CZ" smtClean="0"/>
              <a:t>…a je potřeba je umět rozlišovat</a:t>
            </a:r>
          </a:p>
          <a:p>
            <a:pPr lvl="1"/>
            <a:endParaRPr lang="cs-CZ" smtClean="0"/>
          </a:p>
          <a:p>
            <a:pPr lvl="1"/>
            <a:endParaRPr lang="cs-CZ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Zařazení pedagogické psychologie.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200" smtClean="0"/>
              <a:t>leží na </a:t>
            </a:r>
            <a:r>
              <a:rPr lang="cs-CZ" sz="2200" b="1" smtClean="0"/>
              <a:t>průniku řady věd</a:t>
            </a:r>
            <a:r>
              <a:rPr lang="cs-CZ" sz="2200" smtClean="0"/>
              <a:t>, především pak pedagogiky a psychologie. </a:t>
            </a:r>
          </a:p>
          <a:p>
            <a:pPr lvl="1">
              <a:lnSpc>
                <a:spcPct val="90000"/>
              </a:lnSpc>
            </a:pPr>
            <a:r>
              <a:rPr lang="cs-CZ" sz="2000" b="1" smtClean="0"/>
              <a:t>Z psychologie</a:t>
            </a:r>
            <a:r>
              <a:rPr lang="cs-CZ" sz="2000" smtClean="0"/>
              <a:t> ji ovlivňují  zejména vývojová psychologie, kognitivní psychologie, psychologie učení, psychologie motivace, psychologie osobnosti, diferenciální psychologie a sociální psychologie. </a:t>
            </a:r>
          </a:p>
          <a:p>
            <a:pPr lvl="1">
              <a:lnSpc>
                <a:spcPct val="90000"/>
              </a:lnSpc>
            </a:pPr>
            <a:r>
              <a:rPr lang="cs-CZ" sz="2000" b="1" smtClean="0"/>
              <a:t>Z pedagogiky</a:t>
            </a:r>
            <a:r>
              <a:rPr lang="cs-CZ" sz="2000" smtClean="0"/>
              <a:t> ji ovlivňují didaktika (o společných a rozdílných oblastech viz Kansanen, 2004), teorie výchovy a filozofie výchovy. </a:t>
            </a:r>
          </a:p>
          <a:p>
            <a:pPr>
              <a:lnSpc>
                <a:spcPct val="90000"/>
              </a:lnSpc>
            </a:pPr>
            <a:r>
              <a:rPr lang="cs-CZ" sz="2200" b="1" smtClean="0"/>
              <a:t>Situování</a:t>
            </a:r>
            <a:r>
              <a:rPr lang="cs-CZ" sz="2200" smtClean="0"/>
              <a:t> pedagogické psychologie </a:t>
            </a:r>
            <a:r>
              <a:rPr lang="cs-CZ" sz="2200" b="1" smtClean="0"/>
              <a:t>v rámci humanitních věd je ovlivněno historickou tradicí</a:t>
            </a:r>
            <a:r>
              <a:rPr lang="cs-CZ" sz="2200" smtClean="0"/>
              <a:t>, v různých zemích se liší. </a:t>
            </a:r>
          </a:p>
          <a:p>
            <a:pPr lvl="1">
              <a:lnSpc>
                <a:spcPct val="90000"/>
              </a:lnSpc>
            </a:pPr>
            <a:r>
              <a:rPr lang="cs-CZ" sz="2000" smtClean="0"/>
              <a:t>ve většině evropských států, v USA, Kanadě, Austrálii je řazena mezi </a:t>
            </a:r>
            <a:r>
              <a:rPr lang="cs-CZ" sz="2000" b="1" smtClean="0"/>
              <a:t>psychologické vědy</a:t>
            </a:r>
            <a:r>
              <a:rPr lang="cs-CZ" sz="200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cs-CZ" sz="2000" smtClean="0"/>
              <a:t>v Německu a ve skandinávských zemích bývá počítána mezi </a:t>
            </a:r>
            <a:r>
              <a:rPr lang="cs-CZ" sz="2000" b="1" smtClean="0"/>
              <a:t>vědy pedagogické</a:t>
            </a:r>
            <a:r>
              <a:rPr lang="cs-CZ" sz="200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451</TotalTime>
  <Words>1378</Words>
  <Application>Microsoft Office PowerPoint</Application>
  <PresentationFormat>Vlastní</PresentationFormat>
  <Paragraphs>106</Paragraphs>
  <Slides>18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Times New Roman</vt:lpstr>
      <vt:lpstr>Tw Cen MT</vt:lpstr>
      <vt:lpstr>Verdana</vt:lpstr>
      <vt:lpstr>Wingdings</vt:lpstr>
      <vt:lpstr>Wingdings 2</vt:lpstr>
      <vt:lpstr>Medián</vt:lpstr>
      <vt:lpstr>pedagogickÁ psychologie</vt:lpstr>
      <vt:lpstr>Kontakt</vt:lpstr>
      <vt:lpstr>Požadavky na ukončení kurzu</vt:lpstr>
      <vt:lpstr>Koncepce kurzu</vt:lpstr>
      <vt:lpstr>Literatura</vt:lpstr>
      <vt:lpstr>Pedagogická psychologie – perspektivy výkladu</vt:lpstr>
      <vt:lpstr>Pedagogická psychologie</vt:lpstr>
      <vt:lpstr>Pozor na různé významy pojmu!</vt:lpstr>
      <vt:lpstr>Zařazení pedagogické psychologie. </vt:lpstr>
      <vt:lpstr>Vymezení pedagogické psychologie </vt:lpstr>
      <vt:lpstr>Vymezení pedagogické psychologie (2)</vt:lpstr>
      <vt:lpstr>Pedagogická psychologie jako vyučovací předmět. </vt:lpstr>
      <vt:lpstr>Pedagogická psychologie jako obor vědecké přípravy a jako odborná psychologická specializace. </vt:lpstr>
      <vt:lpstr>Historie oboru ve světě.</vt:lpstr>
      <vt:lpstr>První období</vt:lpstr>
      <vt:lpstr>Druhé období, třetí období</vt:lpstr>
      <vt:lpstr>Přínos ped. psy. pro další obory  - Aster (1990) uvádí:</vt:lpstr>
      <vt:lpstr>Změny v oboru v minulém století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výchovy a vzdělávání</dc:title>
  <dc:creator>Mares</dc:creator>
  <cp:lastModifiedBy>Mares</cp:lastModifiedBy>
  <cp:revision>42</cp:revision>
  <dcterms:modified xsi:type="dcterms:W3CDTF">2016-02-19T11:00:20Z</dcterms:modified>
</cp:coreProperties>
</file>