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1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34188" cy="99790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F8BF19-F90E-4D2B-BA80-F07B8296505F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A0A162-047F-4EE7-ADF1-F6B063938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74AC7-ABA3-42D3-84C5-CB3026D0140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32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F9EE57-0184-4703-B1AB-38DC55D1B7A9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0E7A6F-332D-4124-9598-5A25CEACD5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1AEB-ADFC-46BB-831C-26101A0885EF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1EC7-4A1B-4FC0-99E1-EA683FD6A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1276-C8CE-42CA-99E6-1B8C5CFF1F64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E4EA-7DAE-470F-ADBB-D77E73AF5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243B-C43C-4410-8457-6D9083EC532C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8412-582E-4503-B587-7E2A8333D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94C0D-44B7-48CA-B370-F6DBC1834583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64A57-A8EB-4C43-9C1C-7BADDBEA2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44A0C-F786-4470-948D-F8D31443D3DF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61D2C4-AA62-4F6C-A4D7-33CE8D261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E5809-B425-4FCB-A4EE-E5E48E357E45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55AF2-8ED5-4F4B-BB0C-22A4A971D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65CCA-CB61-4BA4-B865-630B77BE4C8A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E276AF-D179-4A9D-8198-1D5E8BFEC0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3CD5-F423-498A-8685-0F458FB026AB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8DED-D541-4EBF-958F-AB9D73F4F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D987B-8093-4419-922A-1F592640A2D6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83A2F-CB8A-4FBF-8329-17B2907D14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A45739-024F-40AF-827D-57A5B69E3AD3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08DE2F-1DA3-4BED-9775-C125C2C3F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595C82-BFCA-4037-B6B6-427B69C6B3F8}" type="datetimeFigureOut">
              <a:rPr lang="cs-CZ"/>
              <a:pPr>
                <a:defRPr/>
              </a:pPr>
              <a:t>17. 10. 2014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24F6B4A-98A4-48DA-8E1C-362F834C0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mladazena.cz/assets/mlada-zena/maminka/materstvi/56b_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Specifické metody práce na ZŠS</a:t>
            </a:r>
            <a:endParaRPr lang="cs-CZ" dirty="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cs-CZ" smtClean="0"/>
              <a:t>Edukační, hraniční, rehabilitační (fyzioterapeutické)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Zástupný symbol pro obsah 3" descr="img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7188" y="2419350"/>
            <a:ext cx="5889625" cy="264953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Orální, akustické podněty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Zástupný symbol pro obsah 3" descr="img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7188" y="2436813"/>
            <a:ext cx="5889625" cy="26146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Taktilně haptické, vizuální podněty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Somatické podněty – </a:t>
            </a:r>
            <a:r>
              <a:rPr lang="cs-CZ" b="1" smtClean="0"/>
              <a:t>tělesné schéma</a:t>
            </a:r>
            <a:r>
              <a:rPr lang="cs-CZ" smtClean="0"/>
              <a:t>, obraz o vlastním těle. Primární tělesná zkušenost se vyvíjí dotykem, vychází ze středu těla, od trupu, přechází přes končetiny až podráždění (aktivace) dojde k prstům rukou a nohou.</a:t>
            </a:r>
          </a:p>
          <a:p>
            <a:r>
              <a:rPr lang="cs-CZ" smtClean="0"/>
              <a:t>Používání indických baby masáží, které byly pro účely použití u dětí s těžkým postižením zjednodušeny a modifikovány.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Somatické podněty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Baby masáže</a:t>
            </a:r>
            <a:endParaRPr lang="cs-CZ" dirty="0"/>
          </a:p>
        </p:txBody>
      </p:sp>
      <p:pic>
        <p:nvPicPr>
          <p:cNvPr id="26627" name="Picture 2" descr="Masáže, které pomáhají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85875" y="1500188"/>
            <a:ext cx="64293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Vibrační podněty</a:t>
            </a:r>
            <a:endParaRPr lang="cs-CZ" dirty="0"/>
          </a:p>
        </p:txBody>
      </p:sp>
      <p:sp>
        <p:nvSpPr>
          <p:cNvPr id="27650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dirty="0" smtClean="0"/>
              <a:t>Somatické podněty zasahují jen svalstvo a kůži, kostra je zasažena nepatrně. Použití vibrace na ploše těla se navodí intenzivní pocit v nosných částech těla a kloubech (</a:t>
            </a:r>
            <a:r>
              <a:rPr lang="cs-CZ" dirty="0" smtClean="0"/>
              <a:t>použití </a:t>
            </a:r>
            <a:r>
              <a:rPr lang="cs-CZ" dirty="0" smtClean="0"/>
              <a:t>malých vibrátorů).</a:t>
            </a:r>
          </a:p>
          <a:p>
            <a:pPr>
              <a:buFont typeface="Wingdings 3" pitchFamily="18" charset="2"/>
              <a:buNone/>
            </a:pPr>
            <a:r>
              <a:rPr lang="cs-CZ" dirty="0" smtClean="0"/>
              <a:t>Tyto zkušenosti zdravý jedinec získává při </a:t>
            </a:r>
            <a:r>
              <a:rPr lang="cs-CZ" dirty="0" err="1" smtClean="0"/>
              <a:t>plazení,lezení</a:t>
            </a:r>
            <a:r>
              <a:rPr lang="cs-CZ" dirty="0" smtClean="0"/>
              <a:t>, chůzi, běhu, skoku a uchovává si je v paměti – těžce postižené dítě nemá tyto zkušenosti.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Vestibulární podněty zprostředkovávají člověku s těžkým postižením informace o poloze v prostoru, o pohybu celého těla v prostoru, jsou v těsném spojení se zpracováním informací z vizuálních vjemů. Přiměřený vestibulární podnět zřetelně působí na stabilitu držení těla.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Vestibulární podněty se nabízení v mírnější podobě, než zdravým dětem – pohyb na terapeutickém válci, míči.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Somatické, vibrační a vestibulární podněty se vztahují k nejranějším a nejelementárnějším formám vnímání </a:t>
            </a:r>
            <a:r>
              <a:rPr lang="cs-CZ" dirty="0" smtClean="0"/>
              <a:t>(navázání na časné a elementární zkušenosti). Tyto tři základní podněty dodávají klid, jistotu a bezpečí (objímání).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Vestibulární podněty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Určité čichové a chuťové počitky má již plod v prenatálním vývoji, jsou důležité i po narození, představují jak možnost komunikace, tak interakci s matkou. Děti s těžším postižením přijímají čichové podněty s velkým zájmem.</a:t>
            </a:r>
          </a:p>
          <a:p>
            <a:r>
              <a:rPr lang="cs-CZ" smtClean="0"/>
              <a:t>Pedagogicko-psychologickým úkolem je postarat se o vnímání různých podnětů, soustředit se na ně a zpracovávat je.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Čichové a chuťové podněty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Podněty musí být adekvátní vývojovému stupni dítěte.Vnímání běžných zrakových a zvukových podnětů je pro dítě s těžkým postižením složité, nesrozumitelné. Zrakové a sluchové podněty musíme dítěti předkládat vyčleněné a s kontrastem ticha.Vhodné je zvukové podněty kombinovat s pohybem nebo dotykem.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Zrakové podněty, předměty nabízíme na kontrastním pozadí, od kterého se musí výrazně odlišovat.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Sluchové a zrakové podněty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Rané formy komunikace mají pravděpodobně charakter stimulace (interakce mezi matkou a dítětem). </a:t>
            </a:r>
          </a:p>
          <a:p>
            <a:r>
              <a:rPr lang="cs-CZ" smtClean="0"/>
              <a:t>Možnosti navázat tuto komunikaci u obou redukuje postižení dítěte.</a:t>
            </a:r>
          </a:p>
          <a:p>
            <a:r>
              <a:rPr lang="cs-CZ" smtClean="0"/>
              <a:t>Lidský hlas, obličej, chování, dotek, pohyb jsou součástí celkového společného jednání, nemohou se oddělit od ostatních aktivit.</a:t>
            </a:r>
          </a:p>
          <a:p>
            <a:r>
              <a:rPr lang="cs-CZ" smtClean="0"/>
              <a:t>Nutnost dodržovat požadavek celistvosti.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Komunikační a sociálně-emocionální podněty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Prostřednictvím BS se podařilo překročit hranice „nevzdělavatelnosti“ u osob s těžkým postižením, každý člověk je schopen vstoupit do procesu interakce se svým okolím, jsou to osoby s vlastní dynamikou rozvoje, potřebují podněty a interakci, mohou se vyvíjet, žít svůj vlastní život, ale jen pomocí interakčního partnera.</a:t>
            </a:r>
          </a:p>
          <a:p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Bazální stimulace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b="1" dirty="0" smtClean="0"/>
              <a:t>Edukační</a:t>
            </a:r>
            <a:r>
              <a:rPr lang="cs-CZ" dirty="0" smtClean="0"/>
              <a:t> – bazální stimulace, </a:t>
            </a:r>
            <a:r>
              <a:rPr lang="cs-CZ" dirty="0" err="1" smtClean="0"/>
              <a:t>snoezelen</a:t>
            </a:r>
            <a:r>
              <a:rPr lang="cs-CZ" dirty="0" smtClean="0"/>
              <a:t>, počítačové programy, AAK, VOKS, aromaterapie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b="1" dirty="0" smtClean="0"/>
              <a:t>Hraniční </a:t>
            </a:r>
            <a:r>
              <a:rPr lang="cs-CZ" dirty="0" smtClean="0"/>
              <a:t>– ergoterapie, </a:t>
            </a:r>
            <a:r>
              <a:rPr lang="cs-CZ" dirty="0" err="1" smtClean="0"/>
              <a:t>canisterapie</a:t>
            </a:r>
            <a:r>
              <a:rPr lang="cs-CZ" dirty="0" smtClean="0"/>
              <a:t>, </a:t>
            </a:r>
            <a:r>
              <a:rPr lang="cs-CZ" dirty="0" err="1" smtClean="0"/>
              <a:t>hipoterapie</a:t>
            </a:r>
            <a:r>
              <a:rPr lang="cs-CZ" dirty="0" smtClean="0"/>
              <a:t>, </a:t>
            </a:r>
            <a:r>
              <a:rPr lang="cs-CZ" dirty="0" err="1" smtClean="0"/>
              <a:t>míčkování</a:t>
            </a:r>
            <a:r>
              <a:rPr lang="cs-CZ" dirty="0" smtClean="0"/>
              <a:t>, metoda Veroniky </a:t>
            </a:r>
            <a:r>
              <a:rPr lang="cs-CZ" dirty="0" err="1" smtClean="0"/>
              <a:t>Sherbone</a:t>
            </a:r>
            <a:r>
              <a:rPr lang="cs-CZ" dirty="0" smtClean="0"/>
              <a:t>, cvičení na podporu vestibulární stimulace, metoda reflexní terapie pro oblast úst a obličeje (</a:t>
            </a:r>
            <a:r>
              <a:rPr lang="cs-CZ" dirty="0" err="1" smtClean="0"/>
              <a:t>Castilo</a:t>
            </a:r>
            <a:r>
              <a:rPr lang="cs-CZ" dirty="0" smtClean="0"/>
              <a:t> </a:t>
            </a:r>
            <a:r>
              <a:rPr lang="cs-CZ" dirty="0" err="1" smtClean="0"/>
              <a:t>Morales</a:t>
            </a:r>
            <a:r>
              <a:rPr lang="cs-CZ" dirty="0" smtClean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b="1" dirty="0" smtClean="0"/>
              <a:t>Rehabilitační</a:t>
            </a:r>
            <a:r>
              <a:rPr lang="cs-CZ" dirty="0" smtClean="0"/>
              <a:t> (fyzioterapeutické) – terapie reflexní lokomoce (Vojtova metoda), </a:t>
            </a:r>
            <a:r>
              <a:rPr lang="cs-CZ" dirty="0" err="1" smtClean="0"/>
              <a:t>Bobathův</a:t>
            </a:r>
            <a:r>
              <a:rPr lang="cs-CZ" dirty="0" smtClean="0"/>
              <a:t> koncept, </a:t>
            </a:r>
            <a:r>
              <a:rPr lang="cs-CZ" dirty="0" err="1" smtClean="0"/>
              <a:t>Petöho</a:t>
            </a:r>
            <a:r>
              <a:rPr lang="cs-CZ" dirty="0" smtClean="0"/>
              <a:t> terapie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Specifické metody práce na ZŠS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Bazální podpora vychází z dětského vnímání a pokouší se umožnit interakci mezi jedincem a jeho prostředím.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BP zajišťuje jedinci příjemné tělesné pocity jako základní požadavek pro zpřístupnění okolí.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BP zprostředkovává zážitky těla, tělo je první a nejdůležitější oblastí pro učení.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BP se uskutečňuje pouze na základě pozitivně pociťovaného emocionálního vztahu a obsahuje základní interakční a komunikační podporu.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Didaktická koncepce pro podporu vzdělávání dětí a žáků s těžkým zdravotním postižením</a:t>
            </a: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</a:t>
            </a:r>
            <a:r>
              <a:rPr lang="cs-CZ" smtClean="0">
                <a:latin typeface="Arial" charset="0"/>
              </a:rPr>
              <a:t>azální podpora</a:t>
            </a:r>
            <a:r>
              <a:rPr lang="cs-CZ" smtClean="0"/>
              <a:t> by se měla realizovat v průběhu aktivit pravidelně se opakujících během celého dne.</a:t>
            </a:r>
          </a:p>
          <a:p>
            <a:r>
              <a:rPr lang="cs-CZ" smtClean="0"/>
              <a:t>B</a:t>
            </a:r>
            <a:r>
              <a:rPr lang="cs-CZ" smtClean="0">
                <a:latin typeface="Arial" charset="0"/>
              </a:rPr>
              <a:t>azální podpora</a:t>
            </a:r>
            <a:r>
              <a:rPr lang="cs-CZ" smtClean="0"/>
              <a:t> usiluje o vybudování dalšího rozšířeného kontaktu jedince s okolím.</a:t>
            </a:r>
          </a:p>
          <a:p>
            <a:r>
              <a:rPr lang="cs-CZ" smtClean="0"/>
              <a:t>Vymezení okruh osob k využití metody: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Děti nepřekračují úroveň zdravého kojence ve věku 4-6 měsíců v oblasti komunikace, vnímání (percepce), funkce rukou, postavení těla a pohybu.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700" dirty="0" smtClean="0"/>
              <a:t>Didaktická koncepce pro podporu vzdělávání dětí a žáků s těžkým zdravotním postižením</a:t>
            </a:r>
            <a:endParaRPr lang="cs-CZ" sz="2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• Využití v rámci edukace- čtení, psaní,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počítání, smyslová, řečová výchova, věcné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učení, rozumová výchova, rozvoj jemné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motoriky.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Prostředek komunikace s okolím.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Volnočasové aktivity.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Počítače, výukové programy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• Využíváním ICT dochází kvalitativně i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kvantitativně k podpoře možnosti vzdělávání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žáků s těžším stupněm postižení.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Názornost a rozmanitost výuky, motivace žáků k získávání nových vědomostí a dovedností, stimulace k lepším výkonům, přispívá k tvorbě konkrétních názorných představ, posiluje </a:t>
            </a:r>
            <a:r>
              <a:rPr lang="pt-BR" smtClean="0"/>
              <a:t>obrazotvornost, hravou formou napomáhá k</a:t>
            </a:r>
            <a:r>
              <a:rPr lang="cs-CZ" smtClean="0"/>
              <a:t> procvičování a zapamatování učiva.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Počítače, výukové programy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Využití:</a:t>
            </a:r>
          </a:p>
          <a:p>
            <a:r>
              <a:rPr lang="cs-CZ" smtClean="0"/>
              <a:t>Příprava individuálních úkolů.</a:t>
            </a:r>
          </a:p>
          <a:p>
            <a:r>
              <a:rPr lang="cs-CZ" smtClean="0"/>
              <a:t>Dodatková práce pro žáky s rychlejším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tempem.</a:t>
            </a:r>
          </a:p>
          <a:p>
            <a:r>
              <a:rPr lang="cs-CZ" smtClean="0"/>
              <a:t>Kontrola a hodnocení vypracovaných úkolů.</a:t>
            </a:r>
          </a:p>
          <a:p>
            <a:r>
              <a:rPr lang="cs-CZ" smtClean="0"/>
              <a:t>Výukový program může přejímat různé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funkce učební pomůcky.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Počítače, výukové programy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• Výkonné počítače, s větším monitorem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(LCD, dotykové monitory).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Speciální klávesnice, větší klávesy.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Speciální myši, velkoplošná externí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tlačítka.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•Speciální programy s hlasovými povely a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zvuky.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Počítače, výukové programy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Výukové programy:</a:t>
            </a:r>
          </a:p>
          <a:p>
            <a:r>
              <a:rPr lang="cs-CZ" smtClean="0"/>
              <a:t>Dětský koutek 4, 5, Pexeso – věcné učení,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rozumová výchova.</a:t>
            </a:r>
          </a:p>
          <a:p>
            <a:r>
              <a:rPr lang="it-IT" smtClean="0"/>
              <a:t>Brebta, Naslouchej a hraj si, Soví galerie,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	Soví ZOO – řečová výchova.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Počítače, výukové programy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Alternativní a augmentativní systémy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VOKS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Aromaterapie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smtClean="0"/>
              <a:t>bazální stimulace, </a:t>
            </a:r>
          </a:p>
          <a:p>
            <a:r>
              <a:rPr lang="cs-CZ" sz="3200" smtClean="0"/>
              <a:t>snoezelen, </a:t>
            </a:r>
          </a:p>
          <a:p>
            <a:r>
              <a:rPr lang="cs-CZ" sz="3200" smtClean="0"/>
              <a:t>aromaterapie</a:t>
            </a:r>
          </a:p>
          <a:p>
            <a:r>
              <a:rPr lang="cs-CZ" sz="3200" smtClean="0"/>
              <a:t>počítačové programy, </a:t>
            </a:r>
          </a:p>
          <a:p>
            <a:endParaRPr lang="cs-CZ" sz="3200" smtClean="0"/>
          </a:p>
          <a:p>
            <a:r>
              <a:rPr lang="cs-CZ" sz="3200" smtClean="0"/>
              <a:t>AAK, VOKS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Edukační metody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• Ergoterapie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Canisterapie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• Hipoterapie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Hraniční metody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Pojem </a:t>
            </a:r>
            <a:r>
              <a:rPr lang="cs-CZ" b="1" dirty="0" smtClean="0"/>
              <a:t>bazální</a:t>
            </a:r>
            <a:r>
              <a:rPr lang="cs-CZ" dirty="0" smtClean="0"/>
              <a:t> = elementární, základní nabídka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b="1" dirty="0" smtClean="0"/>
              <a:t>stimulace</a:t>
            </a:r>
            <a:r>
              <a:rPr lang="cs-CZ" dirty="0" smtClean="0"/>
              <a:t> = nabídka podnětů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pedagogicko-psychologická aktivita, nabízí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velmi těžce postižením jedincům možnosti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podpory a rozvoje. Jedná se o elementární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základní nabídku, pojem stimulace se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rozumí nabídka podnětů ve všem, kde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těžce postižený člověk není schopen se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postarat o dostatečný přísun přiměřených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podnětů pro svůj vývoj.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Bazální stimulace v rámci edukačního procesu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Historie – vznik na podporu konceptu rané podpory, kladen důraz na interdisciplinární přístup (týmovou práci).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b="1" dirty="0" smtClean="0"/>
              <a:t>Prof. </a:t>
            </a:r>
            <a:r>
              <a:rPr lang="cs-CZ" b="1" dirty="0" err="1" smtClean="0"/>
              <a:t>Andreas</a:t>
            </a:r>
            <a:r>
              <a:rPr lang="cs-CZ" b="1" dirty="0" smtClean="0"/>
              <a:t> </a:t>
            </a:r>
            <a:r>
              <a:rPr lang="cs-CZ" b="1" dirty="0" err="1" smtClean="0"/>
              <a:t>Fröhlich</a:t>
            </a:r>
            <a:r>
              <a:rPr lang="cs-CZ" b="1" dirty="0" smtClean="0"/>
              <a:t> </a:t>
            </a:r>
            <a:r>
              <a:rPr lang="cs-CZ" dirty="0" smtClean="0"/>
              <a:t>- vznik v 70.letech minulého století v Německu.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Základní myšlenkou bazální stimulace je požadavek </a:t>
            </a:r>
            <a:r>
              <a:rPr lang="cs-CZ" b="1" dirty="0" smtClean="0"/>
              <a:t>celistvosti,</a:t>
            </a:r>
            <a:r>
              <a:rPr lang="cs-CZ" dirty="0" smtClean="0"/>
              <a:t> holistický přístup.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Za základní princip BS se považuje zjištění, že pomocí těla můžeme jedince uvést do reality (skutečnosti), zprostředkováním zkušenosti a vjemů. Vždy bereme v úvahu individuální vývoj dítěte, ne kalendářní věk!!!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Bazální stimulace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smtClean="0"/>
              <a:t>Znázornění celistvosti ve vývoji člověka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Bazální stimulace</a:t>
            </a:r>
            <a:endParaRPr lang="cs-CZ" dirty="0"/>
          </a:p>
        </p:txBody>
      </p:sp>
      <p:pic>
        <p:nvPicPr>
          <p:cNvPr id="19459" name="Picture 2" descr="C:\Documents and Settings\Petr\Dokumenty\Obrázky\img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43188"/>
            <a:ext cx="81216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b="1" smtClean="0"/>
              <a:t>Platí, že </a:t>
            </a:r>
            <a:r>
              <a:rPr lang="cs-CZ" smtClean="0"/>
              <a:t>: všechny složky jsou stejně důležité, všechny složky působí společně.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Prostřednictvím pohybu a vnímání se vytvářejí tělesné zkušenosti, které jsou neoddělitelné od naší osoby.</a:t>
            </a:r>
          </a:p>
          <a:p>
            <a:pPr>
              <a:buFont typeface="Wingdings 3" pitchFamily="18" charset="2"/>
              <a:buNone/>
            </a:pPr>
            <a:r>
              <a:rPr lang="cs-CZ" smtClean="0"/>
              <a:t>Princip – </a:t>
            </a:r>
            <a:r>
              <a:rPr lang="cs-CZ" b="1" smtClean="0"/>
              <a:t>zde a teď </a:t>
            </a:r>
            <a:r>
              <a:rPr lang="cs-CZ" smtClean="0"/>
              <a:t>podpora spočívá v současnosti, ve společném zaměstnávání, podněcování a komunikaci.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Bazální stimulace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Jedinec s těžkým postižením se nachází ve stavu extrémně redukovaných aktivit. Pomocí bazálních (základních) podnětů lze alespoň občas částečně otevřít tuto individuální izolaci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 somatické,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vibrační,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vestibulární,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orální,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akustické,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taktilně haptické,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vizuální podněty -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Jednotlivé oblasti podpory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Zástupný symbol pro obsah 3" descr="img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6713" y="2436813"/>
            <a:ext cx="5870575" cy="26146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Somatické, vibrační, vestibulární podněty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</TotalTime>
  <Words>1068</Words>
  <Application>Microsoft Office PowerPoint</Application>
  <PresentationFormat>Předvádění na obrazovce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Specifické metody práce na ZŠS</vt:lpstr>
      <vt:lpstr>Specifické metody práce na ZŠS</vt:lpstr>
      <vt:lpstr>Edukační metody</vt:lpstr>
      <vt:lpstr>  Bazální stimulace v rámci edukačního procesu  </vt:lpstr>
      <vt:lpstr>Bazální stimulace</vt:lpstr>
      <vt:lpstr>Bazální stimulace</vt:lpstr>
      <vt:lpstr>Bazální stimulace</vt:lpstr>
      <vt:lpstr>Jednotlivé oblasti podpory</vt:lpstr>
      <vt:lpstr>Somatické, vibrační, vestibulární podněty</vt:lpstr>
      <vt:lpstr>Orální, akustické podněty</vt:lpstr>
      <vt:lpstr>Taktilně haptické, vizuální podněty</vt:lpstr>
      <vt:lpstr>Somatické podněty</vt:lpstr>
      <vt:lpstr>Baby masáže</vt:lpstr>
      <vt:lpstr>Vibrační podněty</vt:lpstr>
      <vt:lpstr>Vestibulární podněty</vt:lpstr>
      <vt:lpstr>Čichové a chuťové podněty</vt:lpstr>
      <vt:lpstr>Sluchové a zrakové podněty</vt:lpstr>
      <vt:lpstr>Komunikační a sociálně-emocionální podněty</vt:lpstr>
      <vt:lpstr>Bazální stimulace</vt:lpstr>
      <vt:lpstr>Didaktická koncepce pro podporu vzdělávání dětí a žáků s těžkým zdravotním postižením</vt:lpstr>
      <vt:lpstr>Didaktická koncepce pro podporu vzdělávání dětí a žáků s těžkým zdravotním postižením</vt:lpstr>
      <vt:lpstr>Počítače, výukové programy </vt:lpstr>
      <vt:lpstr>Počítače, výukové programy </vt:lpstr>
      <vt:lpstr>Počítače, výukové programy </vt:lpstr>
      <vt:lpstr>Počítače, výukové programy</vt:lpstr>
      <vt:lpstr>Počítače, výukové programy</vt:lpstr>
      <vt:lpstr>Alternativní a augmentativní systémy</vt:lpstr>
      <vt:lpstr>VOKS</vt:lpstr>
      <vt:lpstr>Aromaterapie</vt:lpstr>
      <vt:lpstr>Hraniční metody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metody práce na ZŠS</dc:title>
  <dc:creator>Pipekovi</dc:creator>
  <cp:lastModifiedBy>Pipeková</cp:lastModifiedBy>
  <cp:revision>36</cp:revision>
  <dcterms:created xsi:type="dcterms:W3CDTF">2009-10-21T18:33:28Z</dcterms:created>
  <dcterms:modified xsi:type="dcterms:W3CDTF">2014-10-17T05:38:32Z</dcterms:modified>
</cp:coreProperties>
</file>