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34" r:id="rId10"/>
    <p:sldId id="356" r:id="rId11"/>
    <p:sldId id="335" r:id="rId12"/>
    <p:sldId id="351" r:id="rId13"/>
    <p:sldId id="354" r:id="rId14"/>
    <p:sldId id="353" r:id="rId15"/>
    <p:sldId id="320" r:id="rId16"/>
    <p:sldId id="352" r:id="rId17"/>
    <p:sldId id="337" r:id="rId18"/>
    <p:sldId id="341" r:id="rId19"/>
    <p:sldId id="338" r:id="rId20"/>
    <p:sldId id="355" r:id="rId21"/>
    <p:sldId id="339" r:id="rId22"/>
    <p:sldId id="358" r:id="rId23"/>
    <p:sldId id="359" r:id="rId24"/>
    <p:sldId id="340" r:id="rId25"/>
    <p:sldId id="357" r:id="rId26"/>
    <p:sldId id="348" r:id="rId27"/>
    <p:sldId id="349" r:id="rId28"/>
    <p:sldId id="350" r:id="rId29"/>
    <p:sldId id="346" r:id="rId30"/>
    <p:sldId id="330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Sňatky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List1!$B$2:$B$37</c:f>
              <c:numCache>
                <c:formatCode>General</c:formatCode>
                <c:ptCount val="36"/>
                <c:pt idx="2" formatCode="#,##0_ ;\-#,##0\ ">
                  <c:v>78343</c:v>
                </c:pt>
                <c:pt idx="3" formatCode="#,##0_ ;\-#,##0\ ">
                  <c:v>77453</c:v>
                </c:pt>
                <c:pt idx="4" formatCode="#,##0_ ;\-#,##0\ ">
                  <c:v>76978</c:v>
                </c:pt>
                <c:pt idx="5" formatCode="#,##0_ ;\-#,##0\ ">
                  <c:v>80417</c:v>
                </c:pt>
                <c:pt idx="6" formatCode="#,##0_ ;\-#,##0\ ">
                  <c:v>81714</c:v>
                </c:pt>
                <c:pt idx="7" formatCode="#,##0_ ;\-#,##0\ ">
                  <c:v>80653</c:v>
                </c:pt>
                <c:pt idx="8" formatCode="#,##0_ ;\-#,##0\ ">
                  <c:v>81638</c:v>
                </c:pt>
                <c:pt idx="9" formatCode="#,##0_ ;\-#,##0\ ">
                  <c:v>83773</c:v>
                </c:pt>
                <c:pt idx="10" formatCode="#,##0_ ;\-#,##0\ ">
                  <c:v>81458</c:v>
                </c:pt>
                <c:pt idx="11" formatCode="#,##0_ ;\-#,##0\ ">
                  <c:v>81262</c:v>
                </c:pt>
                <c:pt idx="12" formatCode="#,##0_ ;\-#,##0\ ">
                  <c:v>90953</c:v>
                </c:pt>
                <c:pt idx="13" formatCode="#,##0_ ;\-#,##0\ ">
                  <c:v>71973</c:v>
                </c:pt>
                <c:pt idx="14" formatCode="#,##0_ ;\-#,##0\ ">
                  <c:v>74060</c:v>
                </c:pt>
                <c:pt idx="15" formatCode="#,##0_ ;\-#,##0\ ">
                  <c:v>66033</c:v>
                </c:pt>
                <c:pt idx="16" formatCode="#,##0_ ;\-#,##0\ ">
                  <c:v>58440</c:v>
                </c:pt>
                <c:pt idx="17" formatCode="#,##0_ ;\-#,##0\ ">
                  <c:v>54956</c:v>
                </c:pt>
                <c:pt idx="18" formatCode="#,##0_ ;\-#,##0\ ">
                  <c:v>53896</c:v>
                </c:pt>
                <c:pt idx="19" formatCode="#,##0_ ;\-#,##0\ ">
                  <c:v>57804</c:v>
                </c:pt>
                <c:pt idx="20" formatCode="#,##0_ ;\-#,##0\ ">
                  <c:v>55027</c:v>
                </c:pt>
                <c:pt idx="21" formatCode="#,##0_ ;\-#,##0\ ">
                  <c:v>53523</c:v>
                </c:pt>
                <c:pt idx="22" formatCode="#,##0_ ;\-#,##0\ ">
                  <c:v>55321</c:v>
                </c:pt>
                <c:pt idx="23" formatCode="#,##0_ ;\-#,##0\ ">
                  <c:v>52374</c:v>
                </c:pt>
                <c:pt idx="24" formatCode="#,##0_ ;\-#,##0\ ">
                  <c:v>52732</c:v>
                </c:pt>
                <c:pt idx="25" formatCode="#,##0_ ;\-#,##0\ ">
                  <c:v>48943</c:v>
                </c:pt>
                <c:pt idx="26" formatCode="#,##0_ ;\-#,##0\ ">
                  <c:v>51447</c:v>
                </c:pt>
                <c:pt idx="27" formatCode="#,##0_ ;\-#,##0\ ">
                  <c:v>51829</c:v>
                </c:pt>
                <c:pt idx="28" formatCode="#,##0_ ;\-#,##0\ ">
                  <c:v>52860</c:v>
                </c:pt>
                <c:pt idx="29" formatCode="#,##0_ ;\-#,##0\ ">
                  <c:v>57157</c:v>
                </c:pt>
                <c:pt idx="30" formatCode="#,##0_ ;\-#,##0\ ">
                  <c:v>52457</c:v>
                </c:pt>
                <c:pt idx="31" formatCode="#,##0_ ;\-#,##0\ ">
                  <c:v>47862</c:v>
                </c:pt>
                <c:pt idx="32" formatCode="#,##0_ ;\-#,##0\ ">
                  <c:v>46746</c:v>
                </c:pt>
                <c:pt idx="33" formatCode="#,##0_ ;\-#,##0\ ">
                  <c:v>45137</c:v>
                </c:pt>
                <c:pt idx="34" formatCode="#,##0_ ;\-#,##0\ ">
                  <c:v>45206</c:v>
                </c:pt>
                <c:pt idx="35" formatCode="#,##0_ ;\-#,##0\ ">
                  <c:v>43499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Rozvody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List1!$C$2:$C$37</c:f>
              <c:numCache>
                <c:formatCode>General</c:formatCode>
                <c:ptCount val="36"/>
                <c:pt idx="2" formatCode="#,##0_ ;\-#,##0\ ">
                  <c:v>27218</c:v>
                </c:pt>
                <c:pt idx="3" formatCode="#,##0_ ;\-#,##0\ ">
                  <c:v>27608</c:v>
                </c:pt>
                <c:pt idx="4" formatCode="#,##0_ ;\-#,##0\ ">
                  <c:v>27821</c:v>
                </c:pt>
                <c:pt idx="5" formatCode="#,##0_ ;\-#,##0\ ">
                  <c:v>29319</c:v>
                </c:pt>
                <c:pt idx="6" formatCode="#,##0_ ;\-#,##0\ ">
                  <c:v>30514</c:v>
                </c:pt>
                <c:pt idx="7" formatCode="#,##0_ ;\-#,##0\ ">
                  <c:v>30489</c:v>
                </c:pt>
                <c:pt idx="8" formatCode="#,##0_ ;\-#,##0\ ">
                  <c:v>29560</c:v>
                </c:pt>
                <c:pt idx="9" formatCode="#,##0_ ;\-#,##0\ ">
                  <c:v>31036</c:v>
                </c:pt>
                <c:pt idx="10" formatCode="#,##0_ ;\-#,##0\ ">
                  <c:v>30652</c:v>
                </c:pt>
                <c:pt idx="11" formatCode="#,##0_ ;\-#,##0\ ">
                  <c:v>31376</c:v>
                </c:pt>
                <c:pt idx="12" formatCode="#,##0_ ;\-#,##0\ ">
                  <c:v>32055</c:v>
                </c:pt>
                <c:pt idx="13" formatCode="#,##0_ ;\-#,##0\ ">
                  <c:v>29366</c:v>
                </c:pt>
                <c:pt idx="14" formatCode="#,##0_ ;\-#,##0\ ">
                  <c:v>28572</c:v>
                </c:pt>
                <c:pt idx="15" formatCode="#,##0_ ;\-#,##0\ ">
                  <c:v>30227</c:v>
                </c:pt>
                <c:pt idx="16" formatCode="#,##0_ ;\-#,##0\ ">
                  <c:v>30939</c:v>
                </c:pt>
                <c:pt idx="17" formatCode="#,##0_ ;\-#,##0\ ">
                  <c:v>31135</c:v>
                </c:pt>
                <c:pt idx="18" formatCode="#,##0_ ;\-#,##0\ ">
                  <c:v>33113</c:v>
                </c:pt>
                <c:pt idx="19" formatCode="#,##0_ ;\-#,##0\ ">
                  <c:v>32465</c:v>
                </c:pt>
                <c:pt idx="20" formatCode="#,##0_ ;\-#,##0\ ">
                  <c:v>32363</c:v>
                </c:pt>
                <c:pt idx="21" formatCode="#,##0_ ;\-#,##0\ ">
                  <c:v>23657</c:v>
                </c:pt>
                <c:pt idx="22" formatCode="#,##0_ ;\-#,##0\ ">
                  <c:v>29704</c:v>
                </c:pt>
                <c:pt idx="23" formatCode="#,##0_ ;\-#,##0\ ">
                  <c:v>31586</c:v>
                </c:pt>
                <c:pt idx="24" formatCode="#,##0_ ;\-#,##0\ ">
                  <c:v>31758</c:v>
                </c:pt>
                <c:pt idx="25" formatCode="#,##0_ ;\-#,##0\ ">
                  <c:v>32824</c:v>
                </c:pt>
                <c:pt idx="26" formatCode="#,##0_ ;\-#,##0\ ">
                  <c:v>33060</c:v>
                </c:pt>
                <c:pt idx="27" formatCode="#,##0_ ;\-#,##0\ ">
                  <c:v>31288</c:v>
                </c:pt>
                <c:pt idx="28" formatCode="#,##0_ ;\-#,##0\ ">
                  <c:v>31415</c:v>
                </c:pt>
                <c:pt idx="29" formatCode="#,##0_ ;\-#,##0\ ">
                  <c:v>31129</c:v>
                </c:pt>
                <c:pt idx="30" formatCode="#,##0_ ;\-#,##0\ ">
                  <c:v>31300</c:v>
                </c:pt>
                <c:pt idx="31" formatCode="#,##0_ ;\-#,##0\ ">
                  <c:v>29133</c:v>
                </c:pt>
                <c:pt idx="32" formatCode="#,##0_ ;\-#,##0\ ">
                  <c:v>30783</c:v>
                </c:pt>
                <c:pt idx="33" formatCode="#,##0_ ;\-#,##0\ ">
                  <c:v>28113</c:v>
                </c:pt>
                <c:pt idx="34" formatCode="#,##0_ ;\-#,##0\ ">
                  <c:v>26402</c:v>
                </c:pt>
                <c:pt idx="35" formatCode="#,##0_ ;\-#,##0\ ">
                  <c:v>27895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73472"/>
        <c:axId val="28875008"/>
      </c:lineChart>
      <c:catAx>
        <c:axId val="28873472"/>
        <c:scaling>
          <c:orientation val="minMax"/>
        </c:scaling>
        <c:delete val="1"/>
        <c:axPos val="b"/>
        <c:majorTickMark val="out"/>
        <c:minorTickMark val="none"/>
        <c:tickLblPos val="nextTo"/>
        <c:crossAx val="28875008"/>
        <c:crosses val="autoZero"/>
        <c:auto val="1"/>
        <c:lblAlgn val="ctr"/>
        <c:lblOffset val="100"/>
        <c:noMultiLvlLbl val="0"/>
      </c:catAx>
      <c:valAx>
        <c:axId val="2887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28873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B7FF-2C66-4895-908B-A693DF8532DE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EBFF-CD1A-404C-9552-62C6FFF494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5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5BF1-2AA4-4F08-AB4A-12DB8259F4F7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A70F-2C3C-4D48-BDE8-8382C5D7E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3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98E7D4-A93F-45B9-BC44-6A2B7EDA8DAB}" type="slidenum">
              <a:rPr lang="cs-CZ" sz="1200">
                <a:latin typeface="+mn-lt"/>
              </a:rPr>
              <a:pPr algn="r">
                <a:defRPr/>
              </a:pPr>
              <a:t>17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15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Zdroj Whitehead and Popenoe 2004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40FE9-B09B-4DEE-9A75-ACD4C612B427}" type="slidenum">
              <a:rPr lang="cs-CZ" altLang="cs-CZ" smtClean="0"/>
              <a:pPr eaLnBrk="1" hangingPunct="1"/>
              <a:t>18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9468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ma.novinky.cz/vezenska-sluzb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Umělé přerušení těhotenství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7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Makrostrukturální souvislost rozvodovosti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legislativy spojené s rozvodem a společenská akceptace rozvodu</a:t>
            </a:r>
          </a:p>
          <a:p>
            <a:r>
              <a:rPr lang="cs-CZ" dirty="0" smtClean="0"/>
              <a:t>Nahrazení původních funkcí rodiny institucemi moderní společnosti</a:t>
            </a:r>
          </a:p>
          <a:p>
            <a:r>
              <a:rPr lang="cs-CZ" dirty="0" smtClean="0"/>
              <a:t>Proměna genderových rolí</a:t>
            </a:r>
          </a:p>
          <a:p>
            <a:r>
              <a:rPr lang="cs-CZ" dirty="0" smtClean="0"/>
              <a:t>Sňatečnost</a:t>
            </a:r>
          </a:p>
          <a:p>
            <a:r>
              <a:rPr lang="cs-CZ" dirty="0" smtClean="0"/>
              <a:t>Zvyšující se věk života</a:t>
            </a:r>
          </a:p>
          <a:p>
            <a:r>
              <a:rPr lang="cs-CZ" dirty="0" smtClean="0"/>
              <a:t>Specifická situace socialistické rodiny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1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sňatečnosti a rozvodovosti v ČR (1980 – 2013)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062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69" t="16611" r="46063" b="20390"/>
          <a:stretch/>
        </p:blipFill>
        <p:spPr>
          <a:xfrm>
            <a:off x="123429" y="82452"/>
            <a:ext cx="9020571" cy="67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2755" r="16358" b="20663"/>
          <a:stretch/>
        </p:blipFill>
        <p:spPr bwMode="auto">
          <a:xfrm>
            <a:off x="179513" y="1196752"/>
            <a:ext cx="8712968" cy="43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Rozvodovost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45 – 50 % manželství končí ročně rozvodem</a:t>
            </a:r>
          </a:p>
          <a:p>
            <a:r>
              <a:rPr lang="cs-CZ" dirty="0"/>
              <a:t>V roce 2013 soudy </a:t>
            </a:r>
            <a:r>
              <a:rPr lang="cs-CZ" dirty="0" smtClean="0"/>
              <a:t>v ČR </a:t>
            </a:r>
            <a:r>
              <a:rPr lang="cs-CZ" dirty="0"/>
              <a:t>rozvedly 27 895 </a:t>
            </a:r>
            <a:r>
              <a:rPr lang="cs-CZ" dirty="0" smtClean="0"/>
              <a:t>manželství, 57,1 </a:t>
            </a:r>
            <a:r>
              <a:rPr lang="cs-CZ" dirty="0"/>
              <a:t>% s nezletilými </a:t>
            </a:r>
            <a:r>
              <a:rPr lang="cs-CZ" dirty="0" smtClean="0"/>
              <a:t>dětmi</a:t>
            </a:r>
          </a:p>
          <a:p>
            <a:r>
              <a:rPr lang="cs-CZ" dirty="0" smtClean="0"/>
              <a:t>64 procent návrhů na rozvod podala žena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1738" r="37670" b="16065"/>
          <a:stretch/>
        </p:blipFill>
        <p:spPr bwMode="auto">
          <a:xfrm>
            <a:off x="611560" y="1844824"/>
            <a:ext cx="7837476" cy="48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Délka trvání manželství před rozvodem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0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53" t="17501" r="16330" b="25223"/>
          <a:stretch/>
        </p:blipFill>
        <p:spPr>
          <a:xfrm>
            <a:off x="107504" y="476672"/>
            <a:ext cx="8848983" cy="46847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661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Vohlídalová</a:t>
            </a:r>
            <a:r>
              <a:rPr lang="cs-CZ" dirty="0" smtClean="0"/>
              <a:t>,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2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>
                <a:latin typeface="Verdana" pitchFamily="34" charset="0"/>
              </a:rPr>
              <a:t>Prediktory rozvodu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Socioekonomický status (lépe situovaná manželství se méně rozvádějí, !příjem ženy !vysoká očekávání od sňatku)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Věk vstupu do manželství (cca 19 let – souvislost s těhotenstvím, cca 35 let)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Děti?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Délka trvání manželství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Vzdělání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Místo bydliště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Náboženství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Heterogamní vztahy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Dědičnost rozvodovosti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Opakování manželství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Přítomnost nevlastních dětí v rodině</a:t>
            </a:r>
            <a:endParaRPr lang="cs-CZ" altLang="cs-CZ" sz="21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Předmanželská kohabitace, předmanželská koncepce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Co snižuje riziko rozvodu v prvních 10 letech manželství (USA)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Vysokoškolské vzdělání (x maturita) 	– 13 %</a:t>
            </a:r>
          </a:p>
          <a:p>
            <a:pPr>
              <a:defRPr/>
            </a:pPr>
            <a:r>
              <a:rPr lang="cs-CZ" sz="2800" dirty="0" smtClean="0"/>
              <a:t>Stejné náboženství partnerů (x ateisté)– 14 %</a:t>
            </a:r>
          </a:p>
          <a:p>
            <a:pPr>
              <a:defRPr/>
            </a:pPr>
            <a:r>
              <a:rPr lang="cs-CZ" sz="2800" dirty="0" smtClean="0"/>
              <a:t>Nerozvedení rodiče  				- 14 %</a:t>
            </a:r>
          </a:p>
          <a:p>
            <a:pPr>
              <a:defRPr/>
            </a:pPr>
            <a:r>
              <a:rPr lang="cs-CZ" sz="2800" dirty="0" smtClean="0"/>
              <a:t>Věk 25 let a více při svatbě (x méně než 18) </a:t>
            </a:r>
          </a:p>
          <a:p>
            <a:pPr marL="0" indent="0">
              <a:buFontTx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					– 24 %</a:t>
            </a:r>
          </a:p>
          <a:p>
            <a:pPr>
              <a:defRPr/>
            </a:pPr>
            <a:r>
              <a:rPr lang="cs-CZ" sz="2800" dirty="0" smtClean="0"/>
              <a:t>Narození dítěte později než 7 měsíců po svatbě  							- 24 %</a:t>
            </a:r>
          </a:p>
          <a:p>
            <a:pPr>
              <a:defRPr/>
            </a:pPr>
            <a:r>
              <a:rPr lang="cs-CZ" sz="2800" dirty="0" smtClean="0"/>
              <a:t>Průměrný roční příjem nad 25 tis. dolarů – 30 %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735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idx="4294967295"/>
          </p:nvPr>
        </p:nvSpPr>
        <p:spPr>
          <a:xfrm>
            <a:off x="566738" y="836613"/>
            <a:ext cx="8001000" cy="56880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latin typeface="Verdana" pitchFamily="34" charset="0"/>
              </a:rPr>
              <a:t>Muži se základním vzděláním mají mezi muži nejvyšší rozvodovost (riziko rozvodu muže s jeho vzděláním klesá). Riziko rozvodu muže se základním vzděláním stoupá s rostoucím vzděláním jeho partnerky a nad </a:t>
            </a:r>
            <a:r>
              <a:rPr lang="cs-CZ" altLang="cs-CZ" sz="2400" dirty="0" err="1" smtClean="0">
                <a:latin typeface="Verdana" pitchFamily="34" charset="0"/>
              </a:rPr>
              <a:t>extremní</a:t>
            </a:r>
            <a:r>
              <a:rPr lang="cs-CZ" altLang="cs-CZ" sz="2400" dirty="0" smtClean="0">
                <a:latin typeface="Verdana" pitchFamily="34" charset="0"/>
              </a:rPr>
              <a:t> hodnotu se dostává v případě sňatku se ženou středoškolsky nebo vysokoškolsky vzdělanou. Je to vzestup velmi strmý: pár muž základní – žena vysokoškolské vzdělání se rozvádí 2,5x častěji než manželství partnerů se základním vzděláním a dokonce téměř 5x častěji než svazek muže s úplným středním vzděláním a ženy se základním vzděláním. </a:t>
            </a:r>
            <a:br>
              <a:rPr lang="cs-CZ" altLang="cs-CZ" sz="2400" dirty="0" smtClean="0">
                <a:latin typeface="Verdana" pitchFamily="34" charset="0"/>
              </a:rPr>
            </a:br>
            <a:endParaRPr lang="cs-CZ" altLang="cs-CZ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Přelomový rok 1957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1957 – legalizována interrupce i z jiných než zdrav. důvodů (předtím legální ze zdrav. důvodů od r. 1950)</a:t>
            </a:r>
          </a:p>
          <a:p>
            <a:r>
              <a:rPr lang="cs-CZ" dirty="0" smtClean="0"/>
              <a:t>nemožnost ovlivnit velikost rodiny (nedostupná spolehlivá antikoncepce) vnímána jako zdroj sociálních problémů</a:t>
            </a:r>
          </a:p>
          <a:p>
            <a:r>
              <a:rPr lang="cs-CZ" dirty="0"/>
              <a:t>s</a:t>
            </a:r>
            <a:r>
              <a:rPr lang="cs-CZ" dirty="0" smtClean="0"/>
              <a:t>naha zabránit zdravotním následkům nelegálních interrupcí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346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altLang="cs-CZ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altLang="cs-CZ" dirty="0" smtClean="0">
                <a:latin typeface="Verdana" pitchFamily="34" charset="0"/>
              </a:rPr>
              <a:t>Muži-vysokoškoláci </a:t>
            </a:r>
            <a:r>
              <a:rPr lang="cs-CZ" altLang="cs-CZ" dirty="0">
                <a:latin typeface="Verdana" pitchFamily="34" charset="0"/>
              </a:rPr>
              <a:t>mají opět nejnižší rozvodovost v případě sňatku se ženou se základním vzděláním. Následně jejich rozvodovost stoupá a nejvyšší je u homogamních sňatků (pár muž-vysokoškolák a žena-vysokoškolačka). Muži s vysokoškolským vzděláním zažívají rozvod nejčastěji v homogamních manželství. Naopak nejstabilnější vztah je pro ně s partnerkou na opačném pólu vzdělanostní škály. Nejméně se tedy rozvádějí ženy se základním vzděláním a není náhodou, že jsou to zároveň ty, které jsou na trhu práce častěji znevýhodněny. Manželství, ve kterých má muž vyšší vzdělání než jeho žena, patří mezi nejstabilnější a rostoucí rozdíl ve vzdělání partnerů již nemá vliv na míru rozvodovosti.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61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dirty="0" smtClean="0">
                <a:latin typeface="Verdana" pitchFamily="34" charset="0"/>
              </a:rPr>
              <a:t>Proč přibývá rozvodů</a:t>
            </a:r>
          </a:p>
        </p:txBody>
      </p:sp>
      <p:sp>
        <p:nvSpPr>
          <p:cNvPr id="13314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„Sobectví“ – nárok na štěstí a lásku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Jsou snadné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Všeobecná tolerance rozvodů a nevěry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Média, technologie usnadňující navazování jiných vztahů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„Single habitus“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Neshoda ohledně dětí, problémy s dětmi (s početím</a:t>
            </a:r>
            <a:r>
              <a:rPr lang="cs-CZ" altLang="cs-CZ" sz="2800" dirty="0" smtClean="0">
                <a:latin typeface="Verdana" pitchFamily="34" charset="0"/>
              </a:rPr>
              <a:t>)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Rozvody mají stejné důvody jako sňatky</a:t>
            </a:r>
            <a:endParaRPr lang="cs-CZ" altLang="cs-CZ" sz="2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"Přehodnocuji svůj život. Myslím, že je</a:t>
            </a:r>
          </a:p>
          <a:p>
            <a:pPr marL="0" indent="0">
              <a:buNone/>
            </a:pPr>
            <a:r>
              <a:rPr lang="cs-CZ" dirty="0"/>
              <a:t>nezbytné se čas od času, nejen v práci, </a:t>
            </a:r>
          </a:p>
          <a:p>
            <a:pPr marL="0" indent="0">
              <a:buNone/>
            </a:pPr>
            <a:r>
              <a:rPr lang="cs-CZ" dirty="0"/>
              <a:t>ale i v soukromí, zastavit, uvědomit si, co </a:t>
            </a:r>
          </a:p>
          <a:p>
            <a:pPr marL="0" indent="0">
              <a:buNone/>
            </a:pPr>
            <a:r>
              <a:rPr lang="cs-CZ" dirty="0"/>
              <a:t>doopravdy chcete, co v denním kolotoči </a:t>
            </a:r>
          </a:p>
          <a:p>
            <a:pPr marL="0" indent="0">
              <a:buNone/>
            </a:pPr>
            <a:r>
              <a:rPr lang="cs-CZ" dirty="0"/>
              <a:t>můžete nechtěně přehlížet. A i když je to </a:t>
            </a:r>
          </a:p>
          <a:p>
            <a:pPr marL="0" indent="0">
              <a:buNone/>
            </a:pPr>
            <a:r>
              <a:rPr lang="cs-CZ" dirty="0"/>
              <a:t>kruté, nemilosrdně zjistit, jak se věci ve </a:t>
            </a:r>
          </a:p>
          <a:p>
            <a:pPr marL="0" indent="0">
              <a:buNone/>
            </a:pPr>
            <a:r>
              <a:rPr lang="cs-CZ" dirty="0"/>
              <a:t>skutečnosti mají. Zda se vyvíjejí tak, jak </a:t>
            </a:r>
          </a:p>
          <a:p>
            <a:pPr marL="0" indent="0">
              <a:buNone/>
            </a:pPr>
            <a:r>
              <a:rPr lang="cs-CZ" dirty="0"/>
              <a:t>chcete. A pokud se nevyvíjejí, jak chcete, </a:t>
            </a:r>
          </a:p>
          <a:p>
            <a:pPr marL="0" indent="0">
              <a:buNone/>
            </a:pPr>
            <a:r>
              <a:rPr lang="cs-CZ" dirty="0"/>
              <a:t>zda jste schopni je změnit. A pokud nejste </a:t>
            </a:r>
          </a:p>
          <a:p>
            <a:pPr marL="0" indent="0">
              <a:buNone/>
            </a:pPr>
            <a:r>
              <a:rPr lang="cs-CZ" dirty="0"/>
              <a:t>schopni je změnit, rozhodnout se, jak dál. </a:t>
            </a:r>
          </a:p>
          <a:p>
            <a:pPr marL="0" indent="0">
              <a:buNone/>
            </a:pPr>
            <a:r>
              <a:rPr lang="cs-CZ" dirty="0"/>
              <a:t>A já volím rozchod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2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„Když člověk bilancuje, nemůže se vyhnout ani tomu, aby bilancoval svůj soukromý život. Při tom jsem bohužel zjistil, že jsem se pro své zaujetí prací </a:t>
            </a:r>
            <a:r>
              <a:rPr lang="cs-CZ" dirty="0" smtClean="0"/>
              <a:t>a </a:t>
            </a:r>
            <a:r>
              <a:rPr lang="cs-CZ" dirty="0"/>
              <a:t>také svou literární činností vyhýbal řešení problémů právě v soukromém životě a je načase uvést jej do relativní harmonie se sebou samým.“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1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z="3400" smtClean="0">
                <a:latin typeface="Verdana" pitchFamily="34" charset="0"/>
              </a:rPr>
              <a:t>Výzkum manželských párů (de Singly)</a:t>
            </a:r>
          </a:p>
        </p:txBody>
      </p:sp>
      <p:graphicFrame>
        <p:nvGraphicFramePr>
          <p:cNvPr id="27686" name="Group 38"/>
          <p:cNvGraphicFramePr>
            <a:graphicFrameLocks noGrp="1"/>
          </p:cNvGraphicFramePr>
          <p:nvPr>
            <p:ph idx="4294967295"/>
          </p:nvPr>
        </p:nvGraphicFramePr>
        <p:xfrm>
          <a:off x="787400" y="1916113"/>
          <a:ext cx="6929438" cy="2997200"/>
        </p:xfrm>
        <a:graphic>
          <a:graphicData uri="http://schemas.openxmlformats.org/drawingml/2006/table">
            <a:tbl>
              <a:tblPr/>
              <a:tblGrid>
                <a:gridCol w="3709988"/>
                <a:gridCol w="32194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Výroky v prvním roce manželství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Rozvedlo se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Muži - děti chci hned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13%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Muži - děti mohou počkat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 - peníze pro domácnost má získávat muž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Muž - oba manželé mají přispívat stejně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27%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79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Společný život před svatbou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Bez společného života před svatbou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Žena - vdávám se na celý život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Žena - možná se jednou rozvedu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56%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17444" name="TextovéPole 6"/>
          <p:cNvSpPr txBox="1">
            <a:spLocks noChangeArrowheads="1"/>
          </p:cNvSpPr>
          <p:nvPr/>
        </p:nvSpPr>
        <p:spPr bwMode="auto">
          <a:xfrm>
            <a:off x="755650" y="4797425"/>
            <a:ext cx="7129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Calibri" pitchFamily="34" charset="0"/>
              </a:rPr>
              <a:t>Čím více manželé akceptují systém hodnot, ve kterém mají vzájemné vztahy mezi nimi především trvale podporovat jedince v hledání jeho vlastního já, tím je manželský pár křehčí (de Singly, 2001)</a:t>
            </a:r>
          </a:p>
        </p:txBody>
      </p:sp>
    </p:spTree>
    <p:extLst>
      <p:ext uri="{BB962C8B-B14F-4D97-AF65-F5344CB8AC3E}">
        <p14:creationId xmlns:p14="http://schemas.microsoft.com/office/powerpoint/2010/main" val="14897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Rozvod není jedinou příčinou zániku manželského soužití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smtClean="0"/>
              <a:t>Ovdovění</a:t>
            </a:r>
          </a:p>
          <a:p>
            <a:r>
              <a:rPr lang="cs-CZ" dirty="0" smtClean="0"/>
              <a:t>Opuštění rodiny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Empty</a:t>
            </a:r>
            <a:r>
              <a:rPr lang="cs-CZ" dirty="0" smtClean="0"/>
              <a:t> </a:t>
            </a:r>
            <a:r>
              <a:rPr lang="cs-CZ" dirty="0" err="1" smtClean="0"/>
              <a:t>shell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“, manželství kvůli dětem</a:t>
            </a:r>
          </a:p>
          <a:p>
            <a:r>
              <a:rPr lang="cs-CZ" dirty="0" smtClean="0"/>
              <a:t>Rozpad nesezdaného soužití</a:t>
            </a:r>
          </a:p>
          <a:p>
            <a:r>
              <a:rPr lang="cs-CZ" dirty="0" smtClean="0"/>
              <a:t>Mateřství bez partnera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9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dirty="0" smtClean="0"/>
              <a:t>Výživné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Jak se stanovuje výživné?</a:t>
            </a:r>
          </a:p>
          <a:p>
            <a:r>
              <a:rPr lang="cs-CZ" dirty="0" smtClean="0"/>
              <a:t>V roce 2013 </a:t>
            </a:r>
            <a:r>
              <a:rPr lang="cs-CZ" dirty="0"/>
              <a:t>dosáhly dluhy na výživném 13 miliard </a:t>
            </a:r>
            <a:r>
              <a:rPr lang="cs-CZ" dirty="0" smtClean="0"/>
              <a:t>korun, 39 – 50 % rodičů neplatí výživné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roce 2013 české soudy podle ČSÚ vydaly 156 tisíc exekucí na základě neplacení </a:t>
            </a:r>
            <a:r>
              <a:rPr lang="cs-CZ" dirty="0" smtClean="0"/>
              <a:t>alimentů</a:t>
            </a:r>
          </a:p>
          <a:p>
            <a:r>
              <a:rPr lang="cs-CZ" dirty="0"/>
              <a:t>Jen v roce 2013 rozhodovaly soudy v ČR o celkem 13 479 osobách, jež byly obviněny z trestného činu zanedbání povinné výživy</a:t>
            </a:r>
            <a:r>
              <a:rPr lang="cs-CZ" dirty="0" smtClean="0"/>
              <a:t>. 459 osob dostalo trest odnětí svobody nepodmíněně. </a:t>
            </a:r>
          </a:p>
          <a:p>
            <a:r>
              <a:rPr lang="cs-CZ" dirty="0" smtClean="0"/>
              <a:t>K </a:t>
            </a:r>
            <a:r>
              <a:rPr lang="cs-CZ" dirty="0"/>
              <a:t>prosinci 2013 si odpykávalo trest ve věznicích kvůli zanedbání povinné výživy podle </a:t>
            </a:r>
            <a:r>
              <a:rPr lang="cs-CZ" sz="3100" dirty="0">
                <a:hlinkClick r:id="rId2" tooltip="http://tema.novinky.cz/vezenska-sluzba"/>
              </a:rPr>
              <a:t>Vězeňské služby</a:t>
            </a:r>
            <a:r>
              <a:rPr lang="cs-CZ" sz="3100" dirty="0"/>
              <a:t> více </a:t>
            </a:r>
            <a:r>
              <a:rPr lang="cs-CZ" dirty="0"/>
              <a:t>než 700 osob. Rok předtím to bylo 1659 odsouzenců z celkového počtu více než dvaceti tisíc osob ve výkonu trestu odnětí svobody.</a:t>
            </a:r>
          </a:p>
          <a:p>
            <a:r>
              <a:rPr lang="cs-CZ" dirty="0" smtClean="0"/>
              <a:t>Je v ČR stanoveno minimální výživné?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Orientační tabulka pro určování výše výživného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33692" r="12294" b="16066"/>
          <a:stretch/>
        </p:blipFill>
        <p:spPr bwMode="auto">
          <a:xfrm>
            <a:off x="611560" y="2204864"/>
            <a:ext cx="8393018" cy="2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Rozhodování soudů o výživném 2011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73952" r="10943" b="-1"/>
          <a:stretch/>
        </p:blipFill>
        <p:spPr bwMode="auto">
          <a:xfrm>
            <a:off x="0" y="2852936"/>
            <a:ext cx="9144000" cy="33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Happy </a:t>
            </a:r>
            <a:r>
              <a:rPr lang="cs-CZ" dirty="0" err="1" smtClean="0"/>
              <a:t>couples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http://lifehacker.com/this-infographic-reveals-the-secrets-of-the-happiest-co-1518305669?utm_campaign=socialflow_jezebel_facebook&amp;utm_source=jezebel_facebook&amp;utm_medium=socialflow</a:t>
            </a:r>
          </a:p>
        </p:txBody>
      </p:sp>
    </p:spTree>
    <p:extLst>
      <p:ext uri="{BB962C8B-B14F-4D97-AF65-F5344CB8AC3E}">
        <p14:creationId xmlns:p14="http://schemas.microsoft.com/office/powerpoint/2010/main" val="22552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z roku 1957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Interrupce legální ze zdravotních neboj „jiných závažných důvodů“, které posuzuje komise (2 zdravotníci a jeden laik, „zkušená žena“ jmenovaná národním výborem)</a:t>
            </a:r>
          </a:p>
          <a:p>
            <a:r>
              <a:rPr lang="cs-CZ" dirty="0" smtClean="0"/>
              <a:t>Věk nad 40 let</a:t>
            </a:r>
          </a:p>
          <a:p>
            <a:r>
              <a:rPr lang="cs-CZ" dirty="0" smtClean="0"/>
              <a:t>Nejméně 3 žijící děti</a:t>
            </a:r>
          </a:p>
          <a:p>
            <a:r>
              <a:rPr lang="cs-CZ" dirty="0" smtClean="0"/>
              <a:t>Těhotenství jako následek znásilnění</a:t>
            </a:r>
          </a:p>
          <a:p>
            <a:r>
              <a:rPr lang="cs-CZ" dirty="0" smtClean="0"/>
              <a:t>Obtížná situace neprovdané těhotné ženy</a:t>
            </a:r>
          </a:p>
          <a:p>
            <a:r>
              <a:rPr lang="cs-CZ" dirty="0" smtClean="0"/>
              <a:t>Ztráta manžela nebo jeho závažné zdravotní problémy</a:t>
            </a:r>
          </a:p>
          <a:p>
            <a:r>
              <a:rPr lang="cs-CZ" dirty="0" smtClean="0"/>
              <a:t>Finanční problémy nebo problémy s bydlením</a:t>
            </a:r>
          </a:p>
          <a:p>
            <a:r>
              <a:rPr lang="cs-CZ" dirty="0" smtClean="0"/>
              <a:t>Prokázané problémy v manželství</a:t>
            </a:r>
          </a:p>
          <a:p>
            <a:r>
              <a:rPr lang="cs-CZ" dirty="0" smtClean="0"/>
              <a:t>Proti interrupci mluví zákrok v posledních 6 měsících nebo těhotenství pokročilejší než 3 měsíce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Závěr a diskuse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 smtClean="0"/>
              <a:t>lenka.slepickova@gmail.com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286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Postupem času snaha omezovat potraty (zejména dosud bezdětných), </a:t>
            </a:r>
            <a:r>
              <a:rPr lang="cs-CZ" dirty="0" err="1" smtClean="0"/>
              <a:t>pronatalitní</a:t>
            </a:r>
            <a:r>
              <a:rPr lang="cs-CZ" dirty="0" smtClean="0"/>
              <a:t> politika a nabádání k „zodpovědnějšímu rozhodování“</a:t>
            </a:r>
          </a:p>
          <a:p>
            <a:r>
              <a:rPr lang="cs-CZ" dirty="0" smtClean="0"/>
              <a:t>Politizace komisí (již jen 1 zdravotník), větší kontrola (lze žádat jen v nemocnici v místě trvalého bydliště)</a:t>
            </a:r>
          </a:p>
          <a:p>
            <a:r>
              <a:rPr lang="cs-CZ" dirty="0" smtClean="0"/>
              <a:t>Zpomalení nárůstu potratů, ale i nárůst počtu neodborných potratů a mateřské mortality</a:t>
            </a:r>
          </a:p>
          <a:p>
            <a:r>
              <a:rPr lang="cs-CZ" dirty="0" smtClean="0"/>
              <a:t>Zvýšení intervalu mezi interrupcemi na 12 měsíců</a:t>
            </a:r>
          </a:p>
          <a:p>
            <a:r>
              <a:rPr lang="cs-CZ" dirty="0" smtClean="0"/>
              <a:t>Dostupnější antikoncepce (nitroděložní tělíska a hormonální antikoncepce první generace)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6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1986 – zrušení komisí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Zavedení „mini-interrupce“ – komise proces zdržují</a:t>
            </a:r>
          </a:p>
          <a:p>
            <a:r>
              <a:rPr lang="cs-CZ" dirty="0" smtClean="0"/>
              <a:t>Psychologická studia o nechtěných dětech (Matějček a </a:t>
            </a:r>
            <a:r>
              <a:rPr lang="cs-CZ" dirty="0" err="1" smtClean="0"/>
              <a:t>Langmeier</a:t>
            </a:r>
            <a:r>
              <a:rPr lang="cs-CZ" dirty="0" smtClean="0"/>
              <a:t>) – studie rodin, kdy byla interrupce 2 x zamítnuta (okresní a pak regionální komisí), sledování 220 dětí (a kontrolní skupina dětí se stejnými charakteristikami)  - publikováno v letech 74 - 76</a:t>
            </a:r>
          </a:p>
        </p:txBody>
      </p:sp>
    </p:spTree>
    <p:extLst>
      <p:ext uri="{BB962C8B-B14F-4D97-AF65-F5344CB8AC3E}">
        <p14:creationId xmlns:p14="http://schemas.microsoft.com/office/powerpoint/2010/main" val="35480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Nechtěné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Více komplikací v těhotenství</a:t>
            </a:r>
          </a:p>
          <a:p>
            <a:r>
              <a:rPr lang="cs-CZ" dirty="0" smtClean="0"/>
              <a:t>Problémovější chování ve škole, častější odmítání vrstevníky</a:t>
            </a:r>
          </a:p>
          <a:p>
            <a:r>
              <a:rPr lang="cs-CZ" dirty="0" smtClean="0"/>
              <a:t>Vnímání malého zájmu ze strany rodičů</a:t>
            </a:r>
          </a:p>
          <a:p>
            <a:r>
              <a:rPr lang="cs-CZ" dirty="0" smtClean="0"/>
              <a:t>Problém s adaptací v práci, se zneužíváním drog a alkoholu</a:t>
            </a:r>
          </a:p>
          <a:p>
            <a:r>
              <a:rPr lang="cs-CZ" dirty="0" smtClean="0"/>
              <a:t>Závěr: Děti se optimálně rozvíjejí v rodinách, v nichž rodiče chtějí být rodiči.</a:t>
            </a:r>
          </a:p>
          <a:p>
            <a:r>
              <a:rPr lang="cs-CZ" dirty="0" smtClean="0"/>
              <a:t>Spíše než na omezování přístupu k interrupcím je třeba dbát na prevenci nechtěných těhotenství.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6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z r. 1993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Vyjmutí zákroku z veřejného zdrav. pojištění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9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31265" r="45617" b="24655"/>
          <a:stretch/>
        </p:blipFill>
        <p:spPr bwMode="auto">
          <a:xfrm>
            <a:off x="395536" y="836712"/>
            <a:ext cx="7933034" cy="53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4107" r="15735" b="15141"/>
          <a:stretch>
            <a:fillRect/>
          </a:stretch>
        </p:blipFill>
        <p:spPr>
          <a:xfrm>
            <a:off x="755650" y="404813"/>
            <a:ext cx="7777163" cy="6048375"/>
          </a:xfrm>
        </p:spPr>
      </p:pic>
    </p:spTree>
    <p:extLst>
      <p:ext uri="{BB962C8B-B14F-4D97-AF65-F5344CB8AC3E}">
        <p14:creationId xmlns:p14="http://schemas.microsoft.com/office/powerpoint/2010/main" val="2246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884</Words>
  <Application>Microsoft Office PowerPoint</Application>
  <PresentationFormat>Předvádění na obrazovce (4:3)</PresentationFormat>
  <Paragraphs>138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Umělé přerušení těhotenství</vt:lpstr>
      <vt:lpstr>Přelomový rok 1957</vt:lpstr>
      <vt:lpstr>Zákon z roku 1957</vt:lpstr>
      <vt:lpstr>70. léta</vt:lpstr>
      <vt:lpstr>1986 – zrušení komisí</vt:lpstr>
      <vt:lpstr>Nechtěné děti</vt:lpstr>
      <vt:lpstr>Zákon z r. 1993</vt:lpstr>
      <vt:lpstr>Prezentace aplikace PowerPoint</vt:lpstr>
      <vt:lpstr>Prezentace aplikace PowerPoint</vt:lpstr>
      <vt:lpstr>Makrostrukturální souvislost rozvodovosti</vt:lpstr>
      <vt:lpstr>Vývoj sňatečnosti a rozvodovosti v ČR (1980 – 2013)</vt:lpstr>
      <vt:lpstr>Prezentace aplikace PowerPoint</vt:lpstr>
      <vt:lpstr>Prezentace aplikace PowerPoint</vt:lpstr>
      <vt:lpstr>Rozvodovost</vt:lpstr>
      <vt:lpstr>Délka trvání manželství před rozvodem</vt:lpstr>
      <vt:lpstr>Prezentace aplikace PowerPoint</vt:lpstr>
      <vt:lpstr>Prediktory rozvodu</vt:lpstr>
      <vt:lpstr>Co snižuje riziko rozvodu v prvních 10 letech manželství (USA) ?</vt:lpstr>
      <vt:lpstr>Prezentace aplikace PowerPoint</vt:lpstr>
      <vt:lpstr>Prezentace aplikace PowerPoint</vt:lpstr>
      <vt:lpstr>Proč přibývá rozvodů</vt:lpstr>
      <vt:lpstr>Prezentace aplikace PowerPoint</vt:lpstr>
      <vt:lpstr>Prezentace aplikace PowerPoint</vt:lpstr>
      <vt:lpstr>Výzkum manželských párů (de Singly)</vt:lpstr>
      <vt:lpstr>Rozvod není jedinou příčinou zániku manželského soužití</vt:lpstr>
      <vt:lpstr>Výživné</vt:lpstr>
      <vt:lpstr>Orientační tabulka pro určování výše výživného</vt:lpstr>
      <vt:lpstr>Rozhodování soudů o výživném 2011</vt:lpstr>
      <vt:lpstr>Happy couples</vt:lpstr>
      <vt:lpstr>Závěr a diskuse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česká rodina – aktuální trendy v uspořádání partnerských   a rodinných vztahů</dc:title>
  <dc:creator>Lenka Slepičková</dc:creator>
  <cp:lastModifiedBy>Lenka Slepičková</cp:lastModifiedBy>
  <cp:revision>24</cp:revision>
  <cp:lastPrinted>2015-03-20T10:15:11Z</cp:lastPrinted>
  <dcterms:created xsi:type="dcterms:W3CDTF">2015-03-20T08:02:17Z</dcterms:created>
  <dcterms:modified xsi:type="dcterms:W3CDTF">2016-03-23T12:53:41Z</dcterms:modified>
</cp:coreProperties>
</file>