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60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BC031-5125-4B98-AB91-16E708DE148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C1FC6-9EC8-47BC-9868-B9209F7BE8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85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0927B6-C260-4A06-B546-4EC578E10155}" type="slidenum">
              <a:rPr lang="cs-CZ" altLang="cs-CZ"/>
              <a:pPr eaLnBrk="1" hangingPunct="1"/>
              <a:t>1</a:t>
            </a:fld>
            <a:endParaRPr lang="cs-CZ" altLang="cs-CZ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Dvojí zatížení žen ve sféře placené práce i v oblasti neplacené práce v domácnosti se prolíná s postavením žen na trhu práce – jejich odměňováním, postavením v zaměstnání apod. Tyto sféry byly od sebe v průběhu industrializace odděleny a ženy začaly více participovat na trhu placené práce, aniž by opustily sféru práce neplacené. V tomto procesu postupného oddělování zároveň vznikly role „žen v domácnosti“, které participují pouze na neplacených domácích pracích a na péči o děti. Téměř ale nevznikl protiklad v podobě žen, které by pouze pracovaly za mzdu a nemusely by vůbec vykonávat práce v domácnosti.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EAD358-1959-4155-AD2F-F39D43ED3B90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ženy, které mají nezaměstnané partnery, nevykonávají menší podíl domácích prací, aby tím ještě více neoslabovaly identitu mužů - živitelů, která může být ztrátou zaměstnání podkopána (</a:t>
            </a:r>
            <a:r>
              <a:rPr lang="cs-CZ" altLang="cs-CZ" dirty="0" err="1" smtClean="0"/>
              <a:t>Hochshild</a:t>
            </a:r>
            <a:r>
              <a:rPr lang="cs-CZ" altLang="cs-CZ" dirty="0" smtClean="0"/>
              <a:t> 2003).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D72EC9-6AB3-4878-A766-BFD5C6E430E4}" type="slidenum">
              <a:rPr lang="cs-CZ" altLang="cs-CZ" smtClean="0"/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–homogamie -  nejvyšší nižší a vyšší vrstva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FB9316-03EB-4CE5-BB8A-54AE6CDF2383}" type="slidenum">
              <a:rPr lang="cs-CZ" altLang="cs-CZ" smtClean="0"/>
              <a:pPr eaLnBrk="1" hangingPunct="1"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z/url?sa=i&amp;rct=j&amp;q=&amp;esrc=s&amp;frm=1&amp;source=images&amp;cd=&amp;cad=rja&amp;docid=iKLtPPr1nkQALM&amp;tbnid=S1bi7z2-P8mqzM:&amp;ved=0CAUQjRw&amp;url=http://redakce.prozeny.cz/magazin/deti-a-rodina/rodinne-vztahy/339-instituce-manzelstvi-ma-budoucnost&amp;ei=BLBUUYDkHcnStAaMmYGIDA&amp;psig=AFQjCNEYeJmDbk9sQnA_1N4gTKJEKysLvg&amp;ust=13645909426263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z/url?sa=i&amp;rct=j&amp;q=&amp;esrc=s&amp;frm=1&amp;source=images&amp;cd=&amp;cad=rja&amp;docid=SRoKbvMqFAulVM&amp;tbnid=eQD-cVqlMdTtAM:&amp;ved=0CAUQjRw&amp;url=http://www.prozeny.cz/magazin/sex-a-vztahy/laska-a-vztahy/33633-konci-mi-materska-manzel-zarli&amp;ei=MbBUUejdHsfusgbsnIHYAg&amp;psig=AFQjCNEYeJmDbk9sQnA_1N4gTKJEKysLvg&amp;ust=136459094262632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c-wys.org/prilohy/d51b38a8/prezentace_matkov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osoba/848?lang=cs" TargetMode="External"/><Relationship Id="rId2" Type="http://schemas.openxmlformats.org/officeDocument/2006/relationships/hyperlink" Target="http://www.csicr.cz/getattachment/5c47b440-66c0-4112-b33c-dd802de7859b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Práce v domácnosti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Nejde jen o výkon, ale o definování a uznání</a:t>
            </a:r>
          </a:p>
          <a:p>
            <a:pPr eaLnBrk="1" hangingPunct="1"/>
            <a:r>
              <a:rPr lang="cs-CZ" altLang="cs-CZ" smtClean="0"/>
              <a:t>Správa domácnosti + domácí práce</a:t>
            </a:r>
          </a:p>
          <a:p>
            <a:pPr eaLnBrk="1" hangingPunct="1"/>
            <a:r>
              <a:rPr lang="cs-CZ" altLang="cs-CZ" smtClean="0"/>
              <a:t>Ženy je stále vykonávají mnohem více bez ohledu na jejich participaci ve veřejné sféře – „druhá směna“ žen</a:t>
            </a:r>
          </a:p>
        </p:txBody>
      </p:sp>
    </p:spTree>
    <p:extLst>
      <p:ext uri="{BB962C8B-B14F-4D97-AF65-F5344CB8AC3E}">
        <p14:creationId xmlns:p14="http://schemas.microsoft.com/office/powerpoint/2010/main" val="110921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„Jenom ta poslední půlhodina byla nejhorší. To očekávání, kdy konečně přijde a vysvobodí mě z toho. Pak už jsem tam byl/a houby </a:t>
            </a:r>
            <a:r>
              <a:rPr lang="cs-CZ" i="1" dirty="0" err="1" smtClean="0"/>
              <a:t>platnej</a:t>
            </a:r>
            <a:r>
              <a:rPr lang="cs-CZ" i="1" dirty="0" smtClean="0"/>
              <a:t>/platná. Děti začaly běhat, pištět a podobně, to už mě nikdo nechtěl. Tak jsem si šel/šla na chvilku ven, k vodě nebo do hospody/kavárny, abych to nějakým způsobem vydýchal/a. No a další den znovu.“</a:t>
            </a:r>
            <a:endParaRPr lang="cs-CZ" i="1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593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„Dává těm dětem víc péče. Já bych mnohem víc přemýšlel/a, jestli náhodou nemám umýt okna, takhle ty děti mají mnohem větší péči. On/ona je natolik pečující, že opravdu veškerá péče jde dětem. Holkám se věnuje celý den.“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6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s přijetím nové identity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O4: Ale je fakt, že třeba na začátku, jsem s tím, že třeba jsem se styděl Denisu čekat </a:t>
            </a:r>
            <a:r>
              <a:rPr lang="cs-CZ" i="1" dirty="0" smtClean="0"/>
              <a:t>u autobusu</a:t>
            </a:r>
            <a:r>
              <a:rPr lang="cs-CZ" i="1" dirty="0"/>
              <a:t>. Ona mi třeba zavolala, přijďte s Víťou s kočárkem k autobusu, a já jsem si říkal, </a:t>
            </a:r>
            <a:r>
              <a:rPr lang="cs-CZ" i="1" dirty="0" smtClean="0"/>
              <a:t>to víš</a:t>
            </a:r>
            <a:r>
              <a:rPr lang="cs-CZ" i="1" dirty="0"/>
              <a:t>, že jo, ještě kraječku do vlasů, tam jako čekat u autobusu, pusinku, že, žena přišla z práce.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0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Mužský výkon rodičovské dovolené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Muž na rodičovské dovolené nepřibírá automaticky „druhou směnu“; možnost volby nad výkonem různých úkolů v domácnosti</a:t>
            </a:r>
          </a:p>
          <a:p>
            <a:r>
              <a:rPr lang="cs-CZ" dirty="0" smtClean="0"/>
              <a:t>Důraz na socializaci muže na rodičovské dovolené</a:t>
            </a:r>
          </a:p>
          <a:p>
            <a:r>
              <a:rPr lang="cs-CZ" dirty="0" smtClean="0"/>
              <a:t>Domácí práce jako něco, co na ženu „počká“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50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Perspektiva žen „pečujících“ partnerů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Čas v práci jako svobodný čas, oddych či občerstvení</a:t>
            </a:r>
          </a:p>
          <a:p>
            <a:r>
              <a:rPr lang="cs-CZ" dirty="0" err="1" smtClean="0"/>
              <a:t>Demýtizace</a:t>
            </a:r>
            <a:r>
              <a:rPr lang="cs-CZ" dirty="0" smtClean="0"/>
              <a:t> mateřské dovolené, vnímání nízkého společenského statusu matek (i matkami reprodukovaného)</a:t>
            </a:r>
          </a:p>
          <a:p>
            <a:r>
              <a:rPr lang="cs-CZ" dirty="0" smtClean="0"/>
              <a:t>Touha po svobodě a důraz na vlastní potřeby (x ideál obětujícího se mateřství)</a:t>
            </a:r>
          </a:p>
          <a:p>
            <a:r>
              <a:rPr lang="cs-CZ" dirty="0" smtClean="0"/>
              <a:t>Reakce okolí: kritika (</a:t>
            </a:r>
            <a:r>
              <a:rPr lang="cs-CZ" dirty="0" err="1" smtClean="0"/>
              <a:t>intepretovaná</a:t>
            </a:r>
            <a:r>
              <a:rPr lang="cs-CZ" dirty="0" smtClean="0"/>
              <a:t> jako závist), ignorace (x muž, okolím vnímaný jako hrdina, který „to zvládá“)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6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Strategie vyrovnávání se s netradiční mateřskou rolí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Točí se kolem statusu „ne-matek“, nikoli kolem statusu živitelek</a:t>
            </a:r>
          </a:p>
          <a:p>
            <a:pPr marL="514350" indent="-514350">
              <a:buAutoNum type="alphaLcParenR"/>
            </a:pPr>
            <a:r>
              <a:rPr lang="cs-CZ" dirty="0" err="1" smtClean="0"/>
              <a:t>Maternal</a:t>
            </a:r>
            <a:r>
              <a:rPr lang="cs-CZ" dirty="0" smtClean="0"/>
              <a:t> </a:t>
            </a:r>
            <a:r>
              <a:rPr lang="cs-CZ" dirty="0" err="1" smtClean="0"/>
              <a:t>gatekeeping</a:t>
            </a:r>
            <a:r>
              <a:rPr lang="cs-CZ" dirty="0" smtClean="0"/>
              <a:t> (</a:t>
            </a:r>
            <a:r>
              <a:rPr lang="cs-CZ" dirty="0" err="1" smtClean="0"/>
              <a:t>Hochschild</a:t>
            </a:r>
            <a:r>
              <a:rPr lang="cs-CZ" dirty="0" smtClean="0"/>
              <a:t>, 1990) – demonstrace mateřských kompetencí</a:t>
            </a:r>
          </a:p>
          <a:p>
            <a:pPr marL="514350" indent="-514350">
              <a:buAutoNum type="alphaLcParenR"/>
            </a:pPr>
            <a:r>
              <a:rPr lang="cs-CZ" dirty="0" smtClean="0"/>
              <a:t>Přijetí identity krkavčí matky („jsem hrozná matka, nemám na něj nervy“) - žena v rodině plní „otcovskou“ roli, ale má z toho výčitky</a:t>
            </a:r>
          </a:p>
          <a:p>
            <a:r>
              <a:rPr lang="cs-CZ" dirty="0" smtClean="0"/>
              <a:t>„</a:t>
            </a:r>
            <a:r>
              <a:rPr lang="cs-CZ" dirty="0"/>
              <a:t>Změny v oblasti rovných </a:t>
            </a:r>
            <a:r>
              <a:rPr lang="cs-CZ" dirty="0" smtClean="0"/>
              <a:t>příležitostí tedy </a:t>
            </a:r>
            <a:r>
              <a:rPr lang="cs-CZ" dirty="0"/>
              <a:t>nemusí zablokovat muži svou neochotou o </a:t>
            </a:r>
            <a:r>
              <a:rPr lang="cs-CZ" dirty="0" smtClean="0"/>
              <a:t>děti pečovat</a:t>
            </a:r>
            <a:r>
              <a:rPr lang="cs-CZ" dirty="0"/>
              <a:t>, ale neochota žen děti mužům svěřit. Tato </a:t>
            </a:r>
            <a:r>
              <a:rPr lang="cs-CZ" dirty="0" smtClean="0"/>
              <a:t>neochota nemusí </a:t>
            </a:r>
            <a:r>
              <a:rPr lang="cs-CZ" dirty="0"/>
              <a:t>být vedena nedůvěřivostí ve schopnosti </a:t>
            </a:r>
            <a:r>
              <a:rPr lang="cs-CZ" dirty="0" smtClean="0"/>
              <a:t>mužů, ale </a:t>
            </a:r>
            <a:r>
              <a:rPr lang="cs-CZ" dirty="0"/>
              <a:t>jednoduše snahou vyhnout se společenské ostrakizaci</a:t>
            </a:r>
            <a:r>
              <a:rPr lang="cs-CZ" dirty="0" smtClean="0"/>
              <a:t>.“</a:t>
            </a:r>
            <a:endParaRPr lang="cs-CZ" dirty="0"/>
          </a:p>
        </p:txBody>
      </p:sp>
      <p:pic>
        <p:nvPicPr>
          <p:cNvPr id="1026" name="Picture 2" descr="http://static.prozeny.cz/images/stories/muz_krmi_d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8" y="1916832"/>
            <a:ext cx="2833549" cy="19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prozeny.cz/images/stories/6-erven/08/HLFcc_13803421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2437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Švédsko a fenomén „</a:t>
            </a:r>
            <a:r>
              <a:rPr lang="cs-CZ" dirty="0" err="1" smtClean="0"/>
              <a:t>lattepapa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současnosti čtvrtina otců zůstává na rodičovské dovolené aspoň nějaký čas</a:t>
            </a:r>
          </a:p>
          <a:p>
            <a:r>
              <a:rPr lang="cs-CZ" dirty="0" smtClean="0"/>
              <a:t>V roce 1980 jen 5 %</a:t>
            </a:r>
          </a:p>
          <a:p>
            <a:r>
              <a:rPr lang="cs-CZ" dirty="0" smtClean="0"/>
              <a:t>Tzv. otcovský měsíc (později dva) z 480 dnů rodičovské, rovnostní bonus atd., možnost vybrat si dovolenou do 8 let věku dítěte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Zdroj: </a:t>
            </a:r>
            <a:r>
              <a:rPr lang="cs-CZ" sz="2000" dirty="0" err="1" smtClean="0"/>
              <a:t>Gašparová</a:t>
            </a:r>
            <a:r>
              <a:rPr lang="cs-CZ" sz="2000" dirty="0" smtClean="0"/>
              <a:t>, D. 2015. „</a:t>
            </a:r>
            <a:r>
              <a:rPr lang="cs-CZ" sz="2000" dirty="0" err="1" smtClean="0"/>
              <a:t>Latté</a:t>
            </a:r>
            <a:r>
              <a:rPr lang="cs-CZ" sz="2000" dirty="0" smtClean="0"/>
              <a:t> tátové a rodičovská dovolená ve Švédsku“, a2alarm.cz, 03/2015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jde na otcovskou ve Švédsku?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ásadní </a:t>
            </a:r>
            <a:r>
              <a:rPr lang="cs-CZ" dirty="0"/>
              <a:t>především příjem a vzdělání rodičů. </a:t>
            </a:r>
            <a:endParaRPr lang="cs-CZ" dirty="0" smtClean="0"/>
          </a:p>
          <a:p>
            <a:r>
              <a:rPr lang="cs-CZ" dirty="0" smtClean="0"/>
              <a:t>Vyšší </a:t>
            </a:r>
            <a:r>
              <a:rPr lang="cs-CZ" dirty="0"/>
              <a:t>příjem matky, která má alespoň dvouleté univerzitní vzdělání, zvyšuje šance, že muž zůstane s dítětem doma déle. Naopak vyšší příjem otce šance na rovnoměrnější rozdělení rodičovské dovolené snižuje. 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áry</a:t>
            </a:r>
            <a:r>
              <a:rPr lang="cs-CZ" dirty="0"/>
              <a:t>, kde otec zůstal s prvním dítětem doma, </a:t>
            </a:r>
            <a:r>
              <a:rPr lang="cs-CZ" dirty="0" smtClean="0"/>
              <a:t>mají o</a:t>
            </a:r>
            <a:r>
              <a:rPr lang="cs-CZ" dirty="0"/>
              <a:t> třicet procent menší pravděpodobnost rozvodu a rodí se v nich více dětí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1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Sedláček, L., Janoušková, K. 2005. Jiné mateřství. Gender, rovné příležitosti, výzkum, 1/2005.</a:t>
            </a:r>
          </a:p>
          <a:p>
            <a:r>
              <a:rPr lang="cs-CZ" sz="2800" dirty="0">
                <a:hlinkClick r:id="rId2"/>
              </a:rPr>
              <a:t>http://</a:t>
            </a:r>
            <a:r>
              <a:rPr lang="cs-CZ" sz="2800" dirty="0" smtClean="0">
                <a:hlinkClick r:id="rId2"/>
              </a:rPr>
              <a:t>www.cec-wys.org/prilohy/d51b38a8/prezentace_matkove.pdf</a:t>
            </a:r>
            <a:endParaRPr lang="cs-CZ" sz="2800" dirty="0" smtClean="0"/>
          </a:p>
          <a:p>
            <a:r>
              <a:rPr lang="cs-CZ" sz="2800" dirty="0" smtClean="0"/>
              <a:t>Maříková, H. Pečující otcové. Příběhy plné odlišností. </a:t>
            </a:r>
            <a:r>
              <a:rPr lang="cs-CZ" sz="2800" i="1" dirty="0"/>
              <a:t>Sociologicky časopis/Czech </a:t>
            </a:r>
            <a:r>
              <a:rPr lang="cs-CZ" sz="2800" i="1" dirty="0" err="1"/>
              <a:t>Sociological</a:t>
            </a:r>
            <a:r>
              <a:rPr lang="cs-CZ" sz="2800" i="1" dirty="0"/>
              <a:t> </a:t>
            </a:r>
            <a:r>
              <a:rPr lang="cs-CZ" sz="2800" i="1" dirty="0" err="1"/>
              <a:t>Review</a:t>
            </a:r>
            <a:r>
              <a:rPr lang="cs-CZ" sz="2800" i="1" dirty="0"/>
              <a:t>, 2009, Vol. 45, No. </a:t>
            </a:r>
            <a:r>
              <a:rPr lang="cs-CZ" sz="2800" i="1" dirty="0" smtClean="0"/>
              <a:t>1</a:t>
            </a:r>
          </a:p>
          <a:p>
            <a:pPr marL="0" indent="0">
              <a:buNone/>
            </a:pPr>
            <a:endParaRPr lang="cs-CZ" sz="2800" i="1" dirty="0" smtClean="0"/>
          </a:p>
          <a:p>
            <a:pPr marL="0" indent="0">
              <a:buNone/>
            </a:pPr>
            <a:endParaRPr lang="cs-CZ" sz="2800" i="1" dirty="0" smtClean="0"/>
          </a:p>
          <a:p>
            <a:endParaRPr lang="cs-CZ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-322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Sociologie rodiny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Přenos sociálního statusu skrze vzdělávání a působení rodiny</a:t>
            </a:r>
          </a:p>
        </p:txBody>
      </p:sp>
    </p:spTree>
    <p:extLst>
      <p:ext uri="{BB962C8B-B14F-4D97-AF65-F5344CB8AC3E}">
        <p14:creationId xmlns:p14="http://schemas.microsoft.com/office/powerpoint/2010/main" val="1334887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smtClean="0"/>
              <a:t>Denní objem práce v českých rodinách s dětmi do 18 let (Bierzová, 2006)</a:t>
            </a: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f" r:id="rId3" imgW="7381875" imgH="3638550" progId="Excel.Chart.8">
                  <p:embed/>
                </p:oleObj>
              </mc:Choice>
              <mc:Fallback>
                <p:oleObj name="Graf" r:id="rId3" imgW="7381875" imgH="36385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91440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1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Třídní rozdíly a rodina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arenR"/>
            </a:pPr>
            <a:r>
              <a:rPr lang="cs-CZ" altLang="cs-CZ" smtClean="0"/>
              <a:t>Třídní rozdíly v rodinném chování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altLang="cs-CZ" smtClean="0"/>
              <a:t>Vliv třídního zařazení rodiny na vzdělanostní šance, rodina jako reprodukční jednotka </a:t>
            </a:r>
          </a:p>
          <a:p>
            <a:pPr marL="609600" indent="-609600" eaLnBrk="1" hangingPunct="1">
              <a:buFontTx/>
              <a:buAutoNum type="alphaLcParenR"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36510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Třídně zakotvené rozdíly v rodinném chování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Homogamie</a:t>
            </a:r>
          </a:p>
          <a:p>
            <a:pPr eaLnBrk="1" hangingPunct="1"/>
            <a:r>
              <a:rPr lang="cs-CZ" altLang="cs-CZ" smtClean="0"/>
              <a:t>Sňatkový věk</a:t>
            </a:r>
          </a:p>
          <a:p>
            <a:pPr eaLnBrk="1" hangingPunct="1"/>
            <a:r>
              <a:rPr lang="cs-CZ" altLang="cs-CZ" smtClean="0"/>
              <a:t>Otěhotnění do 20 let, kojení, přítomnost muže u porodu</a:t>
            </a:r>
          </a:p>
          <a:p>
            <a:pPr eaLnBrk="1" hangingPunct="1"/>
            <a:r>
              <a:rPr lang="cs-CZ" altLang="cs-CZ" smtClean="0"/>
              <a:t>Počet dětí</a:t>
            </a:r>
          </a:p>
          <a:p>
            <a:pPr eaLnBrk="1" hangingPunct="1"/>
            <a:r>
              <a:rPr lang="cs-CZ" altLang="cs-CZ" smtClean="0"/>
              <a:t>Úmrtnost obecně, Kojenecká úmrtnost, úmrtnost chlapců ve věku 1 – 15 let; úrazy</a:t>
            </a:r>
          </a:p>
          <a:p>
            <a:pPr eaLnBrk="1" hangingPunct="1"/>
            <a:r>
              <a:rPr lang="cs-CZ" altLang="cs-CZ" smtClean="0"/>
              <a:t>Rozdíly ve výchově, podíl otce, tresty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96039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Rodina a status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Stratifikace – strukturovaná nerovnost ve společnosti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Otroctví, kasty, stavy, třídy (majetek a typ zaměstnání, mobilita)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Sociální mobilita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Habitus, status, kapitál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Metodologické problémy – jak určit status rodiny; měření inteligence; longitudinální výzkumy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1639809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cs-CZ" altLang="cs-CZ" smtClean="0"/>
              <a:t>Dosahování statusu v moderní společnosti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Nejdůležitějšími determinantami dosahování individuálního statusu se v moderní společnosti staly </a:t>
            </a:r>
            <a:r>
              <a:rPr lang="cs-CZ" altLang="cs-CZ" b="1" smtClean="0"/>
              <a:t>vzdělání, zaměstnání a příjem</a:t>
            </a:r>
          </a:p>
          <a:p>
            <a:r>
              <a:rPr lang="cs-CZ" altLang="cs-CZ" smtClean="0"/>
              <a:t>Vzdělání jako klíčový faktor životního úspěchu (potřeba vzdělanější pracovní síly), ale zároveň významně determinováno sociálním původem jedince. </a:t>
            </a:r>
          </a:p>
        </p:txBody>
      </p:sp>
    </p:spTree>
    <p:extLst>
      <p:ext uri="{BB962C8B-B14F-4D97-AF65-F5344CB8AC3E}">
        <p14:creationId xmlns:p14="http://schemas.microsoft.com/office/powerpoint/2010/main" val="335139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cs-CZ" altLang="cs-CZ" smtClean="0"/>
              <a:t>Selektivita vzdělávacích systémů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cs-CZ" altLang="cs-CZ" sz="2400" smtClean="0"/>
              <a:t>Zajištění rovného přístupu ke vzdělávání jako priorita vzdělávací politiky a nástroj pro posílení sociální integrace a rovnosti šancí</a:t>
            </a:r>
          </a:p>
          <a:p>
            <a:r>
              <a:rPr lang="cs-CZ" altLang="cs-CZ" sz="2400" smtClean="0"/>
              <a:t>Většina státu usiluje o odstranění selektivity vzdělávacího systému, nebo alespoň o posunutí selekce do vyššího věku</a:t>
            </a:r>
          </a:p>
          <a:p>
            <a:r>
              <a:rPr lang="cs-CZ" altLang="cs-CZ" sz="2400" smtClean="0"/>
              <a:t>Selektivita systému negativně ovlivňuje výsledky žáků, posiluje vazbu dosaženého vzdělání na vzdělání rodičů a přispívá k reprodukci sociálních nerovností i v pozdějších fázích životního cyklu</a:t>
            </a:r>
          </a:p>
        </p:txBody>
      </p:sp>
    </p:spTree>
    <p:extLst>
      <p:ext uri="{BB962C8B-B14F-4D97-AF65-F5344CB8AC3E}">
        <p14:creationId xmlns:p14="http://schemas.microsoft.com/office/powerpoint/2010/main" val="44211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Diskuse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Nerovnosti v přístupu na různých vzdělávacích stupních</a:t>
            </a:r>
          </a:p>
          <a:p>
            <a:r>
              <a:rPr lang="cs-CZ" altLang="cs-CZ" smtClean="0"/>
              <a:t>Jak je to v České republice?</a:t>
            </a:r>
          </a:p>
          <a:p>
            <a:r>
              <a:rPr lang="cs-CZ" altLang="cs-CZ" smtClean="0"/>
              <a:t>Zájmy různých aktérů</a:t>
            </a:r>
          </a:p>
          <a:p>
            <a:r>
              <a:rPr lang="cs-CZ" altLang="cs-CZ" smtClean="0"/>
              <a:t>Co všechno působí na přenos vzdělání?</a:t>
            </a:r>
          </a:p>
        </p:txBody>
      </p:sp>
    </p:spTree>
    <p:extLst>
      <p:ext uri="{BB962C8B-B14F-4D97-AF65-F5344CB8AC3E}">
        <p14:creationId xmlns:p14="http://schemas.microsoft.com/office/powerpoint/2010/main" val="2306286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Výzkumy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cs-CZ" altLang="cs-CZ" sz="1400" smtClean="0"/>
              <a:t>Česká školní inspekce 2014. Rovný přístup ke vzdělávání….</a:t>
            </a:r>
            <a:r>
              <a:rPr lang="cs-CZ" altLang="cs-CZ" sz="1400" u="sng" smtClean="0">
                <a:hlinkClick r:id="rId2"/>
              </a:rPr>
              <a:t>http://www.csicr.cz/getattachment/5c47b440-66c0-4112-b33c-dd802de7859b</a:t>
            </a:r>
            <a:endParaRPr lang="cs-CZ" altLang="cs-CZ" sz="1400" smtClean="0"/>
          </a:p>
          <a:p>
            <a:r>
              <a:rPr lang="cs-CZ" altLang="cs-CZ" sz="1400" smtClean="0"/>
              <a:t>GREGER, David, et al. Názory českých rodičů a veřejnosti na časné rozdělování žáků. </a:t>
            </a:r>
            <a:r>
              <a:rPr lang="cs-CZ" altLang="cs-CZ" sz="1400" i="1" smtClean="0"/>
              <a:t>Orbis scholae</a:t>
            </a:r>
            <a:r>
              <a:rPr lang="cs-CZ" altLang="cs-CZ" sz="1400" smtClean="0"/>
              <a:t>, 2009, 3.3: 51-78.</a:t>
            </a:r>
          </a:p>
          <a:p>
            <a:r>
              <a:rPr lang="cs-CZ" altLang="cs-CZ" sz="1400" smtClean="0"/>
              <a:t>Matějů, P., &amp; Straková, J. (2003). Role rodiny a školy v reprodukci vzdělanostních nerovností Sociologický pohled na úlohu víceletých gymnázií ve světle výzkumu PISA 2000/The Role of the Family and the School in the Reproduction of Educational Inequalities A Sociological Look at the Role of Multi-year Gymnasia in the Context of the Results of the PISA 2000 Study. </a:t>
            </a:r>
            <a:r>
              <a:rPr lang="cs-CZ" altLang="cs-CZ" sz="1400" i="1" smtClean="0"/>
              <a:t>Sociologický časopis/Czech Sociological Review</a:t>
            </a:r>
            <a:r>
              <a:rPr lang="cs-CZ" altLang="cs-CZ" sz="1400" smtClean="0"/>
              <a:t>, 625-652.</a:t>
            </a:r>
          </a:p>
          <a:p>
            <a:r>
              <a:rPr lang="cs-CZ" altLang="cs-CZ" sz="1400" smtClean="0"/>
              <a:t>Matějů, P., J. Straková, A. Veselý (eds.). 2010. Nerovnosti ve vzdělávání. Od měření k řešení. Praha: SLON</a:t>
            </a:r>
          </a:p>
          <a:p>
            <a:r>
              <a:rPr lang="cs-CZ" altLang="cs-CZ" sz="1400" u="sng" smtClean="0">
                <a:hlinkClick r:id="rId3"/>
              </a:rPr>
              <a:t>RABUŠICOVÁ, Milada</a:t>
            </a:r>
            <a:r>
              <a:rPr lang="cs-CZ" altLang="cs-CZ" sz="1400" smtClean="0"/>
              <a:t>. Impulz k dalšímu přemýšlení o vzdělanostních nerovnostech: věc trvá. </a:t>
            </a:r>
            <a:r>
              <a:rPr lang="cs-CZ" altLang="cs-CZ" sz="1400" i="1" smtClean="0"/>
              <a:t>Studia paedagogica</a:t>
            </a:r>
            <a:r>
              <a:rPr lang="cs-CZ" altLang="cs-CZ" sz="1400" smtClean="0"/>
              <a:t>, Brno: Masarykova univerzita, 2013, roč. 18, 2-3, s. 173-178. ISSN 1803-7437. doi:10.5817/SP2013-2-3-12.</a:t>
            </a:r>
          </a:p>
          <a:p>
            <a:r>
              <a:rPr lang="cs-CZ" altLang="cs-CZ" sz="1400" smtClean="0"/>
              <a:t>Simonová, N. 2011. </a:t>
            </a:r>
            <a:r>
              <a:rPr lang="cs-CZ" altLang="cs-CZ" sz="1400" i="1" smtClean="0"/>
              <a:t>Vzdělanostní nerovnosti v české společnosti. Vývoj od počátku 20. století do současnosti.</a:t>
            </a:r>
            <a:r>
              <a:rPr lang="cs-CZ" altLang="cs-CZ" sz="1400" smtClean="0"/>
              <a:t> Praha: SLON.</a:t>
            </a:r>
          </a:p>
          <a:p>
            <a:r>
              <a:rPr lang="cs-CZ" altLang="cs-CZ" sz="1400" smtClean="0"/>
              <a:t>Simonová, N., Soukup, P. 2009. „Reprodukce vzdělanostních nerovností v České republice po sametové revoluci v evropském kontextu.“ </a:t>
            </a:r>
            <a:r>
              <a:rPr lang="cs-CZ" altLang="cs-CZ" sz="1400" i="1" smtClean="0"/>
              <a:t>Sociologický časopis</a:t>
            </a:r>
            <a:r>
              <a:rPr lang="cs-CZ" altLang="cs-CZ" sz="1400" smtClean="0"/>
              <a:t>, 5: 935-965.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7227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Historie vzdělanostních nerovností v ČR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cs-CZ" altLang="cs-CZ" sz="2400" smtClean="0"/>
              <a:t>na poč. 20. stol. byli Češi nejvzdělanější populací z východoevropských národů, např. rozdíly mezi českou a německou společností byly naprosto zanedbatelné;</a:t>
            </a:r>
          </a:p>
          <a:p>
            <a:r>
              <a:rPr lang="cs-CZ" altLang="cs-CZ" sz="2400" smtClean="0"/>
              <a:t>po r. 1948 došlo k vysoké míře statusové inkonsistence</a:t>
            </a:r>
          </a:p>
          <a:p>
            <a:r>
              <a:rPr lang="cs-CZ" altLang="cs-CZ" sz="2400" smtClean="0"/>
              <a:t>po r. 1948 pokles významu vzdělání jako statusotvorného faktoru (v r. 1978 vzdělání vyčerpávalo pouze 12% variance mzdy mužů)</a:t>
            </a:r>
          </a:p>
          <a:p>
            <a:r>
              <a:rPr lang="cs-CZ" altLang="cs-CZ" sz="2400" smtClean="0"/>
              <a:t> kvůli mzdové nivelizaci se studovat nevyplácelo</a:t>
            </a:r>
          </a:p>
          <a:p>
            <a:r>
              <a:rPr lang="cs-CZ" altLang="cs-CZ" sz="2400" smtClean="0"/>
              <a:t>pokles prestiže vyššího vzdělání</a:t>
            </a:r>
          </a:p>
        </p:txBody>
      </p:sp>
    </p:spTree>
    <p:extLst>
      <p:ext uri="{BB962C8B-B14F-4D97-AF65-F5344CB8AC3E}">
        <p14:creationId xmlns:p14="http://schemas.microsoft.com/office/powerpoint/2010/main" val="1955309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Současnost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Nárůst statusové konzistence po roce 1989</a:t>
            </a:r>
          </a:p>
          <a:p>
            <a:pPr eaLnBrk="1" hangingPunct="1"/>
            <a:r>
              <a:rPr lang="cs-CZ" altLang="cs-CZ" smtClean="0"/>
              <a:t>„Dědičnost vzdělání“</a:t>
            </a:r>
          </a:p>
          <a:p>
            <a:pPr eaLnBrk="1" hangingPunct="1"/>
            <a:r>
              <a:rPr lang="cs-CZ" altLang="cs-CZ" smtClean="0"/>
              <a:t>Odlišné aspirace dětí z různě sociálně postavených rodin</a:t>
            </a:r>
          </a:p>
          <a:p>
            <a:pPr eaLnBrk="1" hangingPunct="1"/>
            <a:r>
              <a:rPr lang="cs-CZ" altLang="cs-CZ" smtClean="0"/>
              <a:t>Nikoli inteligence, ale rodinné prostředí, vzdělání a postoje rodičů jsou klíčové pro výsledky ve škole (Rabušicová 1995)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75585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5237" r="32857" b="22285"/>
          <a:stretch>
            <a:fillRect/>
          </a:stretch>
        </p:blipFill>
        <p:spPr bwMode="auto">
          <a:xfrm>
            <a:off x="381000" y="3048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4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Vysvětlení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smtClean="0"/>
              <a:t>Teorie racionálního chování - každý se zaměřuje na tu aktivitu, ve které dosahuje nejvyšší efektivity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smtClean="0"/>
              <a:t>Teorie relativních zdrojů - každý z partnerů se snaží minimalizovat svůj podíl na méněcenné práci v domácnosti, lépe se to daří tomu, kdo má lepší vzdělání, prestiž, výdělky (platí jednostranně)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2800" smtClean="0"/>
              <a:t>Genderová teorie - ženy i muži jsou socializováni do různých rolí, žena jako hospodyně, muž jako živitel (ještě posíleno rodičovstvím, kdy žena zůstává v domácnosti)</a:t>
            </a:r>
          </a:p>
        </p:txBody>
      </p:sp>
    </p:spTree>
    <p:extLst>
      <p:ext uri="{BB962C8B-B14F-4D97-AF65-F5344CB8AC3E}">
        <p14:creationId xmlns:p14="http://schemas.microsoft.com/office/powerpoint/2010/main" val="3861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cs-CZ" altLang="cs-CZ" sz="3200" smtClean="0"/>
              <a:t>Studenti 1. ročníků MU podle vzdělání rodičů (2013)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863" y="1905000"/>
            <a:ext cx="8237537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86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Výzkum „Rodiče a výchova“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 smtClean="0"/>
              <a:t>2010, Sociologický ústav AV ČR</a:t>
            </a:r>
          </a:p>
          <a:p>
            <a:pPr marL="0" indent="0">
              <a:buFontTx/>
              <a:buNone/>
            </a:pPr>
            <a:endParaRPr lang="cs-CZ" altLang="cs-CZ" smtClean="0"/>
          </a:p>
          <a:p>
            <a:pPr marL="0" indent="0">
              <a:buFontTx/>
              <a:buNone/>
            </a:pPr>
            <a:r>
              <a:rPr lang="cs-CZ" altLang="cs-CZ" smtClean="0"/>
              <a:t>Kvantitativní výzkum</a:t>
            </a:r>
          </a:p>
          <a:p>
            <a:pPr marL="0" indent="0">
              <a:buFontTx/>
              <a:buNone/>
            </a:pPr>
            <a:endParaRPr lang="cs-CZ" altLang="cs-CZ" smtClean="0"/>
          </a:p>
          <a:p>
            <a:pPr marL="0" indent="0">
              <a:buFontTx/>
              <a:buNone/>
            </a:pPr>
            <a:r>
              <a:rPr lang="cs-CZ" altLang="cs-CZ" smtClean="0"/>
              <a:t>http://sdilenihodnot.soc.cas.cz/getfile.php?file=19844300&amp;filename=RodiceVychova2010_VyzkumnaZprava.pdf</a:t>
            </a:r>
          </a:p>
        </p:txBody>
      </p:sp>
    </p:spTree>
    <p:extLst>
      <p:ext uri="{BB962C8B-B14F-4D97-AF65-F5344CB8AC3E}">
        <p14:creationId xmlns:p14="http://schemas.microsoft.com/office/powerpoint/2010/main" val="2508436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10989" r="24451" b="19780"/>
          <a:stretch>
            <a:fillRect/>
          </a:stretch>
        </p:blipFill>
        <p:spPr bwMode="auto">
          <a:xfrm>
            <a:off x="346075" y="914400"/>
            <a:ext cx="80851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86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15936" r="17676" b="17728"/>
          <a:stretch>
            <a:fillRect/>
          </a:stretch>
        </p:blipFill>
        <p:spPr>
          <a:xfrm>
            <a:off x="304800" y="1219200"/>
            <a:ext cx="8559800" cy="420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891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21147" r="15152" b="21045"/>
          <a:stretch>
            <a:fillRect/>
          </a:stretch>
        </p:blipFill>
        <p:spPr>
          <a:xfrm>
            <a:off x="0" y="1447800"/>
            <a:ext cx="8934450" cy="390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10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t="11388" r="19499" b="17583"/>
          <a:stretch>
            <a:fillRect/>
          </a:stretch>
        </p:blipFill>
        <p:spPr bwMode="auto">
          <a:xfrm>
            <a:off x="26988" y="914400"/>
            <a:ext cx="883285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0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7831" r="23232"/>
          <a:stretch>
            <a:fillRect/>
          </a:stretch>
        </p:blipFill>
        <p:spPr>
          <a:xfrm>
            <a:off x="381000" y="533400"/>
            <a:ext cx="8785225" cy="611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748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10741" r="27638" b="11038"/>
          <a:stretch>
            <a:fillRect/>
          </a:stretch>
        </p:blipFill>
        <p:spPr bwMode="auto">
          <a:xfrm>
            <a:off x="0" y="503238"/>
            <a:ext cx="853440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61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Přenos genderových rozdílů na prac. trhu skrze působení rodiny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Odlišná pozice dívek a chlapců ve škole</a:t>
            </a:r>
          </a:p>
          <a:p>
            <a:pPr>
              <a:defRPr/>
            </a:pPr>
            <a:r>
              <a:rPr lang="cs-CZ" altLang="cs-CZ" dirty="0" smtClean="0"/>
              <a:t>Směrování do odlišných typů vzdělávacích drah – jakými způsoby?</a:t>
            </a:r>
          </a:p>
          <a:p>
            <a:pPr marL="0" indent="0">
              <a:buFontTx/>
              <a:buNone/>
              <a:defRPr/>
            </a:pPr>
            <a:endParaRPr lang="cs-CZ" altLang="cs-CZ" dirty="0"/>
          </a:p>
          <a:p>
            <a:pPr marL="0" indent="0">
              <a:buFontTx/>
              <a:buNone/>
              <a:defRPr/>
            </a:pPr>
            <a:r>
              <a:rPr lang="cs-CZ" altLang="cs-CZ" dirty="0" smtClean="0"/>
              <a:t>Zdroje: S genderem na trh; Děti v ringu dnešního světa</a:t>
            </a:r>
          </a:p>
          <a:p>
            <a:pPr marL="0" indent="0">
              <a:buFontTx/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1976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18286" r="13811" b="13905"/>
          <a:stretch>
            <a:fillRect/>
          </a:stretch>
        </p:blipFill>
        <p:spPr bwMode="auto">
          <a:xfrm>
            <a:off x="0" y="0"/>
            <a:ext cx="8763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8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4800" b="1" dirty="0" smtClean="0"/>
              <a:t>Rodiny, kde pečují otcové</a:t>
            </a:r>
            <a:endParaRPr lang="cs-CZ" sz="4800" b="1" dirty="0"/>
          </a:p>
        </p:txBody>
      </p:sp>
      <p:pic>
        <p:nvPicPr>
          <p:cNvPr id="4" name="Picture 6" descr="Gay parents are just as much parents as any other kind. Photograph: 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129558" cy="213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15237" r="13811" b="4762"/>
          <a:stretch>
            <a:fillRect/>
          </a:stretch>
        </p:blipFill>
        <p:spPr bwMode="auto">
          <a:xfrm>
            <a:off x="838200" y="0"/>
            <a:ext cx="7010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1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ffrag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008"/>
            <a:ext cx="2640260" cy="42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ffr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32" y="30828"/>
            <a:ext cx="3008339" cy="48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ffrag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08"/>
            <a:ext cx="2400201" cy="38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m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5" y="3813411"/>
            <a:ext cx="1896145" cy="3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reen Shot 2014-12-09 at 13.27.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73780"/>
            <a:ext cx="3948717" cy="26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ffrage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58" y="4894641"/>
            <a:ext cx="2964542" cy="19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tin Gagner, 35, administrator at Malmö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39" y="29880"/>
            <a:ext cx="3338567" cy="41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us Bergqvist, 33, construction engin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10" y="29880"/>
            <a:ext cx="2586629" cy="3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reas Bergström, 39, senior probation offic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" y="29880"/>
            <a:ext cx="3238061" cy="43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an Ekengård, 38, product developer at Sandv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66" y="3478720"/>
            <a:ext cx="2544978" cy="33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a Larsson, 41, purchas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82" y="3478720"/>
            <a:ext cx="2534460" cy="33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rban North, 32, infrastructure consult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68" y="2810197"/>
            <a:ext cx="3046370" cy="40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-57926" y="4337720"/>
            <a:ext cx="1046440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400" dirty="0"/>
              <a:t>http://www.buzzfeed.com/lynzybilling/this-is-what-it-looks-like-when-men-are-allowed-to-take-60-d#.fmdX8rP3W</a:t>
            </a:r>
          </a:p>
        </p:txBody>
      </p:sp>
    </p:spTree>
    <p:extLst>
      <p:ext uri="{BB962C8B-B14F-4D97-AF65-F5344CB8AC3E}">
        <p14:creationId xmlns:p14="http://schemas.microsoft.com/office/powerpoint/2010/main" val="2978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Otcovství a mateřství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Esencializující</a:t>
            </a:r>
            <a:r>
              <a:rPr lang="cs-CZ" dirty="0" smtClean="0"/>
              <a:t> x konstruktivistická perspektiva</a:t>
            </a:r>
          </a:p>
          <a:p>
            <a:r>
              <a:rPr lang="cs-CZ" dirty="0" smtClean="0"/>
              <a:t>Lze se naučit péči?</a:t>
            </a:r>
          </a:p>
          <a:p>
            <a:r>
              <a:rPr lang="cs-CZ" dirty="0" smtClean="0"/>
              <a:t>Lze se naučit „mateřským“ emocím ve vztahu k dítěti?</a:t>
            </a:r>
          </a:p>
          <a:p>
            <a:r>
              <a:rPr lang="cs-CZ" dirty="0" smtClean="0"/>
              <a:t>Ženy jako převažující pečovatelky v soukromé i veřejné sféře (definice tohoto typu práce jako </a:t>
            </a:r>
            <a:r>
              <a:rPr lang="cs-CZ" dirty="0" err="1" smtClean="0"/>
              <a:t>feminní</a:t>
            </a:r>
            <a:r>
              <a:rPr lang="cs-CZ" dirty="0" smtClean="0"/>
              <a:t>, což mužům ztěžuje přístup k ní)</a:t>
            </a:r>
          </a:p>
          <a:p>
            <a:r>
              <a:rPr lang="cs-CZ" dirty="0" smtClean="0"/>
              <a:t>Muž „doma s dítětem“ x pečující muž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Tradiční model muž živitel, žena pečovatelka (také zakotven v legislativě, porozvodovém uspořádání)</a:t>
            </a:r>
          </a:p>
          <a:p>
            <a:r>
              <a:rPr lang="cs-CZ" dirty="0" smtClean="0"/>
              <a:t>Různé podoby rituálu vymanění se chlapců z mateřské péče a „vstup“ do světa mužů</a:t>
            </a:r>
          </a:p>
          <a:p>
            <a:r>
              <a:rPr lang="cs-CZ" dirty="0" smtClean="0"/>
              <a:t>Zaangažovaný otec jako přechodová kategorie</a:t>
            </a:r>
          </a:p>
          <a:p>
            <a:r>
              <a:rPr lang="cs-CZ" dirty="0" smtClean="0"/>
              <a:t>Revoluce otců, měnící se muži, pečující muži, matkové</a:t>
            </a:r>
          </a:p>
          <a:p>
            <a:r>
              <a:rPr lang="cs-CZ" dirty="0" smtClean="0"/>
              <a:t>Rodina, která „mění“ role, se ocitá pod tlakem vnitřním (vlastní očekávání, vliv rodičů, od nichž čerpáme inspiraci v rodičovství) i vnějším (mediální reprezentace, sociální politika, okolí – zejména u méně vzdělaných, starších, na venkově)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0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„Vařím, to mě baví, je to kreativní a užívají se při tom moderní </a:t>
            </a:r>
            <a:r>
              <a:rPr lang="cs-CZ" i="1" dirty="0" smtClean="0"/>
              <a:t>přístroje. Od </a:t>
            </a:r>
            <a:r>
              <a:rPr lang="cs-CZ" i="1" dirty="0"/>
              <a:t>té doby, co máme myčku, je mi jedno, že při vaření zašpiním </a:t>
            </a:r>
            <a:r>
              <a:rPr lang="cs-CZ" i="1" dirty="0" smtClean="0"/>
              <a:t>všechno nádobí</a:t>
            </a:r>
            <a:r>
              <a:rPr lang="cs-CZ" i="1" dirty="0"/>
              <a:t>, co máme. Trochu uklízím, ale neperu, nevěším prádlo a </a:t>
            </a:r>
            <a:r>
              <a:rPr lang="cs-CZ" i="1" dirty="0" smtClean="0"/>
              <a:t>nežehlím. Tam </a:t>
            </a:r>
            <a:r>
              <a:rPr lang="cs-CZ" i="1" dirty="0"/>
              <a:t>je spousta dodatečných ručních činností, které nezvládám. </a:t>
            </a:r>
            <a:r>
              <a:rPr lang="cs-CZ" i="1" dirty="0" smtClean="0"/>
              <a:t>Dvě ponožky </a:t>
            </a:r>
            <a:r>
              <a:rPr lang="cs-CZ" i="1" dirty="0"/>
              <a:t>pověsím, jiné dvě spadnou, a to bych do toho </a:t>
            </a:r>
            <a:r>
              <a:rPr lang="cs-CZ" i="1" dirty="0" smtClean="0"/>
              <a:t>kopl/a.“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0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1468</Words>
  <Application>Microsoft Office PowerPoint</Application>
  <PresentationFormat>Předvádění na obrazovce (4:3)</PresentationFormat>
  <Paragraphs>127</Paragraphs>
  <Slides>40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Motiv sady Office</vt:lpstr>
      <vt:lpstr>Graf aplikace Microsoft Office Excel</vt:lpstr>
      <vt:lpstr>Práce v domácnosti</vt:lpstr>
      <vt:lpstr>Denní objem práce v českých rodinách s dětmi do 18 let (Bierzová, 2006)</vt:lpstr>
      <vt:lpstr>Vysvětlení</vt:lpstr>
      <vt:lpstr>Prezentace aplikace PowerPoint</vt:lpstr>
      <vt:lpstr>Prezentace aplikace PowerPoint</vt:lpstr>
      <vt:lpstr>Prezentace aplikace PowerPoint</vt:lpstr>
      <vt:lpstr>Otcovství a mateřství</vt:lpstr>
      <vt:lpstr>Prezentace aplikace PowerPoint</vt:lpstr>
      <vt:lpstr>Prezentace aplikace PowerPoint</vt:lpstr>
      <vt:lpstr>Prezentace aplikace PowerPoint</vt:lpstr>
      <vt:lpstr>Prezentace aplikace PowerPoint</vt:lpstr>
      <vt:lpstr>Problém s přijetím nové identity</vt:lpstr>
      <vt:lpstr>Mužský výkon rodičovské dovolené</vt:lpstr>
      <vt:lpstr>Perspektiva žen „pečujících“ partnerů</vt:lpstr>
      <vt:lpstr>Strategie vyrovnávání se s netradiční mateřskou rolí</vt:lpstr>
      <vt:lpstr>Švédsko a fenomén „lattepapa“</vt:lpstr>
      <vt:lpstr>Kdo jde na otcovskou ve Švédsku?</vt:lpstr>
      <vt:lpstr>Zdroje</vt:lpstr>
      <vt:lpstr>Sociologie rodiny</vt:lpstr>
      <vt:lpstr>Třídní rozdíly a rodina</vt:lpstr>
      <vt:lpstr>Třídně zakotvené rozdíly v rodinném chování</vt:lpstr>
      <vt:lpstr>Rodina a status</vt:lpstr>
      <vt:lpstr>Dosahování statusu v moderní společnosti</vt:lpstr>
      <vt:lpstr>Selektivita vzdělávacích systémů</vt:lpstr>
      <vt:lpstr>Diskuse</vt:lpstr>
      <vt:lpstr>Výzkumy</vt:lpstr>
      <vt:lpstr>Historie vzdělanostních nerovností v ČR</vt:lpstr>
      <vt:lpstr>Současnost</vt:lpstr>
      <vt:lpstr>Prezentace aplikace PowerPoint</vt:lpstr>
      <vt:lpstr>Studenti 1. ročníků MU podle vzdělání rodičů (2013)</vt:lpstr>
      <vt:lpstr>Výzkum „Rodiče a výchova“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Přenos genderových rozdílů na prac. trhu skrze působení rodiny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v domácnosti</dc:title>
  <dc:creator>Slepickova</dc:creator>
  <cp:lastModifiedBy>user</cp:lastModifiedBy>
  <cp:revision>2</cp:revision>
  <dcterms:created xsi:type="dcterms:W3CDTF">2016-03-30T09:07:27Z</dcterms:created>
  <dcterms:modified xsi:type="dcterms:W3CDTF">2016-03-30T09:19:31Z</dcterms:modified>
</cp:coreProperties>
</file>