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58" r:id="rId6"/>
    <p:sldId id="259" r:id="rId7"/>
    <p:sldId id="260" r:id="rId8"/>
    <p:sldId id="261" r:id="rId9"/>
    <p:sldId id="263" r:id="rId10"/>
    <p:sldId id="262"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84A51A8-A7ED-40CA-938E-63E36D2E4458}"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84A51A8-A7ED-40CA-938E-63E36D2E4458}" type="datetimeFigureOut">
              <a:rPr lang="cs-CZ" smtClean="0"/>
              <a:pPr/>
              <a:t>1.4.2016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B84A51A8-A7ED-40CA-938E-63E36D2E4458}" type="datetimeFigureOut">
              <a:rPr lang="cs-CZ" smtClean="0"/>
              <a:pPr/>
              <a:t>1.4.2016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A51A8-A7ED-40CA-938E-63E36D2E4458}" type="datetimeFigureOut">
              <a:rPr lang="cs-CZ" smtClean="0"/>
              <a:pPr/>
              <a:t>1.4.2016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84A51A8-A7ED-40CA-938E-63E36D2E4458}"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84A51A8-A7ED-40CA-938E-63E36D2E4458}"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EF7588-78CA-4572-AEF8-66B0F061840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A51A8-A7ED-40CA-938E-63E36D2E4458}" type="datetimeFigureOut">
              <a:rPr lang="cs-CZ" smtClean="0"/>
              <a:pPr/>
              <a:t>1.4.2016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F7588-78CA-4572-AEF8-66B0F061840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who.int/topics/reproductive_health/en/" TargetMode="External"/><Relationship Id="rId1" Type="http://schemas.openxmlformats.org/officeDocument/2006/relationships/slideLayout" Target="../slideLayouts/slideLayout2.xml"/><Relationship Id="rId5" Type="http://schemas.openxmlformats.org/officeDocument/2006/relationships/hyperlink" Target="https://www.youtube.com/watch?v=C8N4wka3wak" TargetMode="External"/><Relationship Id="rId4" Type="http://schemas.openxmlformats.org/officeDocument/2006/relationships/hyperlink" Target="https://www.youtube.com/watch?v=hSYaGCfPrx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SYaGCfPrx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C8N4wka3wa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9600" dirty="0" smtClean="0"/>
              <a:t>WHO</a:t>
            </a:r>
            <a:endParaRPr lang="cs-CZ" sz="9600" dirty="0"/>
          </a:p>
        </p:txBody>
      </p:sp>
      <p:sp>
        <p:nvSpPr>
          <p:cNvPr id="3" name="Podnadpis 2"/>
          <p:cNvSpPr>
            <a:spLocks noGrp="1"/>
          </p:cNvSpPr>
          <p:nvPr>
            <p:ph type="subTitle" idx="1"/>
          </p:nvPr>
        </p:nvSpPr>
        <p:spPr/>
        <p:txBody>
          <a:bodyPr>
            <a:normAutofit/>
          </a:bodyPr>
          <a:lstStyle/>
          <a:p>
            <a:r>
              <a:rPr lang="cs-CZ" sz="9600" dirty="0" err="1" smtClean="0">
                <a:solidFill>
                  <a:schemeClr val="tx1"/>
                </a:solidFill>
              </a:rPr>
              <a:t>Health</a:t>
            </a:r>
            <a:endParaRPr lang="cs-CZ" sz="9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214422"/>
            <a:ext cx="8229600" cy="4911741"/>
          </a:xfrm>
        </p:spPr>
        <p:txBody>
          <a:bodyPr>
            <a:normAutofit fontScale="85000" lnSpcReduction="10000"/>
          </a:bodyPr>
          <a:lstStyle/>
          <a:p>
            <a:r>
              <a:rPr lang="cs-CZ" dirty="0" err="1" smtClean="0"/>
              <a:t>Křivohlavý</a:t>
            </a:r>
            <a:r>
              <a:rPr lang="cs-CZ" dirty="0" smtClean="0"/>
              <a:t>, J.: Psychologie zdraví. Praha: Portál, 2003.</a:t>
            </a:r>
          </a:p>
          <a:p>
            <a:r>
              <a:rPr lang="cs-CZ" dirty="0" err="1" smtClean="0"/>
              <a:t>Mlčák</a:t>
            </a:r>
            <a:r>
              <a:rPr lang="cs-CZ" dirty="0" smtClean="0"/>
              <a:t>, Z.: Psychologie zdraví a nemoci. Ostrava: FF OU, 2005.</a:t>
            </a:r>
          </a:p>
          <a:p>
            <a:r>
              <a:rPr lang="cs-CZ" dirty="0" err="1" smtClean="0"/>
              <a:t>Paulík</a:t>
            </a:r>
            <a:r>
              <a:rPr lang="cs-CZ" dirty="0" smtClean="0"/>
              <a:t>, K.: Psychologické poradenství v sociální práci. Ostrava: FF OU, 2002.</a:t>
            </a:r>
          </a:p>
          <a:p>
            <a:r>
              <a:rPr lang="en-US" u="sng" dirty="0" smtClean="0">
                <a:hlinkClick r:id="rId2"/>
              </a:rPr>
              <a:t>http</a:t>
            </a:r>
            <a:r>
              <a:rPr lang="en-US" u="sng" dirty="0">
                <a:hlinkClick r:id="rId2"/>
              </a:rPr>
              <a:t>://www.who.int/topics/reproductive_health/en</a:t>
            </a:r>
            <a:r>
              <a:rPr lang="en-US" u="sng" dirty="0" smtClean="0">
                <a:hlinkClick r:id="rId2"/>
              </a:rPr>
              <a:t>/</a:t>
            </a:r>
            <a:endParaRPr lang="cs-CZ" u="sng" dirty="0" smtClean="0"/>
          </a:p>
          <a:p>
            <a:r>
              <a:rPr lang="cs-CZ" u="sng" dirty="0" smtClean="0">
                <a:hlinkClick r:id="rId3"/>
              </a:rPr>
              <a:t>www.</a:t>
            </a:r>
            <a:r>
              <a:rPr lang="cs-CZ" u="sng" dirty="0" err="1" smtClean="0">
                <a:hlinkClick r:id="rId3"/>
              </a:rPr>
              <a:t>wikipedia.com</a:t>
            </a:r>
            <a:endParaRPr lang="cs-CZ" u="sng" dirty="0" smtClean="0"/>
          </a:p>
          <a:p>
            <a:r>
              <a:rPr lang="cs-CZ" dirty="0" smtClean="0">
                <a:hlinkClick r:id="rId4"/>
              </a:rPr>
              <a:t>https://www.youtube.com/watch?v=hSYaGCfPrxo</a:t>
            </a:r>
            <a:endParaRPr lang="cs-CZ" dirty="0" smtClean="0"/>
          </a:p>
          <a:p>
            <a:r>
              <a:rPr lang="cs-CZ" dirty="0" smtClean="0">
                <a:hlinkClick r:id="rId5"/>
              </a:rPr>
              <a:t>https://www.youtube.com/watch?v=C8N4wka3wak</a:t>
            </a:r>
            <a:endParaRPr lang="cs-CZ" dirty="0" smtClean="0"/>
          </a:p>
          <a:p>
            <a:endParaRPr lang="cs-CZ" dirty="0" smtClean="0"/>
          </a:p>
          <a:p>
            <a:endParaRPr lang="cs-CZ" u="sng"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WHO – </a:t>
            </a:r>
            <a:r>
              <a:rPr lang="cs-CZ" dirty="0" err="1" smtClean="0"/>
              <a:t>World</a:t>
            </a:r>
            <a:r>
              <a:rPr lang="cs-CZ" dirty="0" smtClean="0"/>
              <a:t> </a:t>
            </a:r>
            <a:r>
              <a:rPr lang="cs-CZ" dirty="0" err="1" smtClean="0"/>
              <a:t>Health</a:t>
            </a:r>
            <a:r>
              <a:rPr lang="cs-CZ" dirty="0" smtClean="0"/>
              <a:t> </a:t>
            </a:r>
            <a:r>
              <a:rPr lang="cs-CZ" dirty="0" err="1" smtClean="0"/>
              <a:t>Organisation</a:t>
            </a:r>
            <a:endParaRPr lang="cs-CZ" dirty="0"/>
          </a:p>
        </p:txBody>
      </p:sp>
      <p:sp>
        <p:nvSpPr>
          <p:cNvPr id="3" name="Zástupný symbol pro obsah 2"/>
          <p:cNvSpPr>
            <a:spLocks noGrp="1"/>
          </p:cNvSpPr>
          <p:nvPr>
            <p:ph idx="1"/>
          </p:nvPr>
        </p:nvSpPr>
        <p:spPr>
          <a:xfrm>
            <a:off x="457200" y="1600200"/>
            <a:ext cx="8229600" cy="5043510"/>
          </a:xfrm>
        </p:spPr>
        <p:txBody>
          <a:bodyPr>
            <a:normAutofit fontScale="55000" lnSpcReduction="20000"/>
          </a:bodyPr>
          <a:lstStyle/>
          <a:p>
            <a:r>
              <a:rPr lang="en-US" dirty="0" smtClean="0"/>
              <a:t>The </a:t>
            </a:r>
            <a:r>
              <a:rPr lang="en-US" b="1" dirty="0" smtClean="0"/>
              <a:t>World Health Organization</a:t>
            </a:r>
            <a:r>
              <a:rPr lang="en-US" dirty="0" smtClean="0"/>
              <a:t> is a specialized agency of the United Nations that is concerned with international public health. </a:t>
            </a:r>
            <a:endParaRPr lang="cs-CZ" dirty="0" smtClean="0"/>
          </a:p>
          <a:p>
            <a:r>
              <a:rPr lang="en-US" dirty="0" smtClean="0"/>
              <a:t>It was established on 7 April </a:t>
            </a:r>
            <a:r>
              <a:rPr lang="en-US" b="1" dirty="0" smtClean="0"/>
              <a:t>1948</a:t>
            </a:r>
            <a:r>
              <a:rPr lang="en-US" dirty="0" smtClean="0"/>
              <a:t>, headquartered in </a:t>
            </a:r>
            <a:r>
              <a:rPr lang="en-US" b="1" dirty="0" smtClean="0"/>
              <a:t>Geneva</a:t>
            </a:r>
            <a:r>
              <a:rPr lang="en-US" dirty="0" smtClean="0"/>
              <a:t>, Switzerland. The WHO is a member of the United Nations Development Group. Its predecessor, the Health Organization, was an agency of the League of Nations.</a:t>
            </a:r>
          </a:p>
          <a:p>
            <a:r>
              <a:rPr lang="en-US" dirty="0" smtClean="0"/>
              <a:t>The constitution of the World Health Organization had been signed by </a:t>
            </a:r>
            <a:r>
              <a:rPr lang="en-US" b="1" dirty="0" smtClean="0"/>
              <a:t>61</a:t>
            </a:r>
            <a:r>
              <a:rPr lang="en-US" dirty="0" smtClean="0"/>
              <a:t> countries on 22 July 1946, with the first meeting of the World Health Assembly finishing on 24 July 1948. Since its creation, it has played a leading role in the eradication of smallpox. Its current priorities include communicable </a:t>
            </a:r>
            <a:r>
              <a:rPr lang="en-US" u="sng" dirty="0" smtClean="0"/>
              <a:t>diseases, in particular HIV/AIDS, Ebola, malaria and tuberculosis; the mitigation of the effects of non-communicable diseases; sexual and reproductive health, development, and aging; nutrition, food security and healthy eating; occupational health; substance abuse; and driving the development of reporting, publications, and networking</a:t>
            </a:r>
            <a:r>
              <a:rPr lang="en-US" dirty="0" smtClean="0"/>
              <a:t>.</a:t>
            </a:r>
          </a:p>
          <a:p>
            <a:r>
              <a:rPr lang="en-US" dirty="0" smtClean="0"/>
              <a:t>The WHO is responsible for the World Health Report, a leading international publication on health, the worldwide World Health Survey, and </a:t>
            </a:r>
            <a:r>
              <a:rPr lang="en-US" b="1" dirty="0" smtClean="0"/>
              <a:t>World Health Day (7 April</a:t>
            </a:r>
            <a:r>
              <a:rPr lang="en-US" dirty="0" smtClean="0"/>
              <a:t> </a:t>
            </a:r>
            <a:r>
              <a:rPr lang="en-US" b="1" dirty="0" smtClean="0"/>
              <a:t>of every year). </a:t>
            </a:r>
          </a:p>
          <a:p>
            <a:r>
              <a:rPr lang="en-US" dirty="0" smtClean="0"/>
              <a:t>The 2014/2015 proposed budget of the WHO is about US$4 billion</a:t>
            </a:r>
            <a:r>
              <a:rPr lang="cs-CZ" dirty="0" smtClean="0"/>
              <a:t>.</a:t>
            </a:r>
            <a:r>
              <a:rPr lang="en-US" dirty="0" smtClean="0"/>
              <a:t> About US$930 million are to be provided by member states with a further US$3 billion to be from voluntary contributions</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WHO – </a:t>
            </a:r>
            <a:r>
              <a:rPr lang="cs-CZ" dirty="0" err="1" smtClean="0"/>
              <a:t>Bringing</a:t>
            </a:r>
            <a:r>
              <a:rPr lang="cs-CZ" dirty="0" smtClean="0"/>
              <a:t> </a:t>
            </a:r>
            <a:r>
              <a:rPr lang="cs-CZ" dirty="0" err="1" smtClean="0"/>
              <a:t>health</a:t>
            </a:r>
            <a:r>
              <a:rPr lang="cs-CZ" dirty="0" smtClean="0"/>
              <a:t> to live</a:t>
            </a:r>
            <a:endParaRPr lang="cs-CZ" dirty="0"/>
          </a:p>
        </p:txBody>
      </p:sp>
      <p:sp>
        <p:nvSpPr>
          <p:cNvPr id="3" name="Zástupný symbol pro obsah 2"/>
          <p:cNvSpPr>
            <a:spLocks noGrp="1"/>
          </p:cNvSpPr>
          <p:nvPr>
            <p:ph idx="1"/>
          </p:nvPr>
        </p:nvSpPr>
        <p:spPr/>
        <p:txBody>
          <a:bodyPr/>
          <a:lstStyle/>
          <a:p>
            <a:endParaRPr lang="cs-CZ" dirty="0" smtClean="0">
              <a:hlinkClick r:id="rId2"/>
            </a:endParaRPr>
          </a:p>
          <a:p>
            <a:endParaRPr lang="cs-CZ" dirty="0" smtClean="0">
              <a:hlinkClick r:id="rId2"/>
            </a:endParaRPr>
          </a:p>
          <a:p>
            <a:endParaRPr lang="cs-CZ" dirty="0" smtClean="0">
              <a:hlinkClick r:id="rId2"/>
            </a:endParaRPr>
          </a:p>
          <a:p>
            <a:r>
              <a:rPr lang="cs-CZ" dirty="0" smtClean="0">
                <a:hlinkClick r:id="rId2"/>
              </a:rPr>
              <a:t>https://www.youtube.com/watch?v=hSYaGCfPrxo</a:t>
            </a:r>
            <a:endParaRPr lang="cs-CZ"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1025" name="Rectangle 1"/>
          <p:cNvSpPr>
            <a:spLocks noGrp="1" noChangeArrowheads="1"/>
          </p:cNvSpPr>
          <p:nvPr>
            <p:ph idx="1"/>
          </p:nvPr>
        </p:nvSpPr>
        <p:spPr bwMode="auto">
          <a:xfrm>
            <a:off x="357158" y="428624"/>
            <a:ext cx="821537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In the human live the “health” presents one of the most important, necessary and existence indispensable value.</a:t>
            </a:r>
            <a:endParaRPr kumimoji="0" lang="cs-CZ" sz="2400" b="0" i="0" u="none" strike="noStrike" cap="none" normalizeH="0" baseline="0" dirty="0" smtClean="0">
              <a:ln>
                <a:noFill/>
              </a:ln>
              <a:solidFill>
                <a:schemeClr val="tx1"/>
              </a:solidFill>
              <a:effectLst/>
              <a:latin typeface="Arial" pitchFamily="34"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 </a:t>
            </a:r>
            <a:endParaRPr kumimoji="0" lang="cs-CZ" sz="2400" b="0" i="0" u="none" strike="noStrike" cap="none" normalizeH="0" baseline="0" dirty="0" smtClean="0">
              <a:ln>
                <a:noFill/>
              </a:ln>
              <a:solidFill>
                <a:schemeClr val="tx1"/>
              </a:solidFill>
              <a:effectLst/>
              <a:latin typeface="Arial" pitchFamily="34"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34" charset="0"/>
              </a:rPr>
              <a:t>How we could acknowledge</a:t>
            </a:r>
            <a:r>
              <a:rPr kumimoji="0" lang="cs-CZ" sz="2400" b="0" i="0" u="none" strike="noStrike" cap="none" normalizeH="0" baseline="0" dirty="0" smtClean="0">
                <a:ln>
                  <a:noFill/>
                </a:ln>
                <a:solidFill>
                  <a:schemeClr val="tx1"/>
                </a:solidFill>
                <a:effectLst/>
                <a:latin typeface="Arial" pitchFamily="34" charset="0"/>
              </a:rPr>
              <a:t>, </a:t>
            </a:r>
            <a:r>
              <a:rPr kumimoji="0" lang="en-GB" sz="2400" b="0" i="0" u="none" strike="noStrike" cap="none" normalizeH="0" baseline="0" dirty="0" smtClean="0">
                <a:ln>
                  <a:noFill/>
                </a:ln>
                <a:solidFill>
                  <a:schemeClr val="tx1"/>
                </a:solidFill>
                <a:effectLst/>
                <a:latin typeface="Arial" pitchFamily="34" charset="0"/>
              </a:rPr>
              <a:t>biological and mental health is influenced by numbers of </a:t>
            </a:r>
            <a:r>
              <a:rPr kumimoji="0" lang="en-GB" sz="2400" b="0" i="0" u="sng" strike="noStrike" cap="none" normalizeH="0" baseline="0" dirty="0" smtClean="0">
                <a:ln>
                  <a:noFill/>
                </a:ln>
                <a:solidFill>
                  <a:schemeClr val="tx1"/>
                </a:solidFill>
                <a:effectLst/>
                <a:latin typeface="Arial" pitchFamily="34" charset="0"/>
              </a:rPr>
              <a:t>external</a:t>
            </a:r>
            <a:r>
              <a:rPr kumimoji="0" lang="en-GB" sz="2400" b="0" i="0" u="none" strike="noStrike" cap="none" normalizeH="0" baseline="0" dirty="0" smtClean="0">
                <a:ln>
                  <a:noFill/>
                </a:ln>
                <a:solidFill>
                  <a:schemeClr val="tx1"/>
                </a:solidFill>
                <a:effectLst/>
                <a:latin typeface="Arial" pitchFamily="34" charset="0"/>
              </a:rPr>
              <a:t> and </a:t>
            </a:r>
            <a:r>
              <a:rPr kumimoji="0" lang="en-GB" sz="2400" b="0" i="0" u="sng" strike="noStrike" cap="none" normalizeH="0" baseline="0" dirty="0" smtClean="0">
                <a:ln>
                  <a:noFill/>
                </a:ln>
                <a:solidFill>
                  <a:schemeClr val="tx1"/>
                </a:solidFill>
                <a:effectLst/>
                <a:latin typeface="Arial" pitchFamily="34" charset="0"/>
              </a:rPr>
              <a:t>internal</a:t>
            </a:r>
            <a:r>
              <a:rPr kumimoji="0" lang="en-GB" sz="2400" b="0" i="0" u="none" strike="noStrike" cap="none" normalizeH="0" baseline="0" dirty="0" smtClean="0">
                <a:ln>
                  <a:noFill/>
                </a:ln>
                <a:solidFill>
                  <a:schemeClr val="tx1"/>
                </a:solidFill>
                <a:effectLst/>
                <a:latin typeface="Arial" pitchFamily="34" charset="0"/>
              </a:rPr>
              <a:t> factors</a:t>
            </a:r>
            <a:r>
              <a:rPr kumimoji="0" lang="cs-CZ" sz="2400" b="0" i="0" u="none" strike="noStrike" cap="none" normalizeH="0" baseline="0" dirty="0" smtClean="0">
                <a:ln>
                  <a:noFill/>
                </a:ln>
                <a:solidFill>
                  <a:schemeClr val="tx1"/>
                </a:solidFill>
                <a:effectLst/>
                <a:latin typeface="Arial" pitchFamily="34" charset="0"/>
              </a:rPr>
              <a:t>:</a:t>
            </a:r>
          </a:p>
          <a:p>
            <a:pPr marL="0" marR="0" lvl="0" indent="449263" algn="just" defTabSz="914400" rtl="0" eaLnBrk="1" fontAlgn="base" latinLnBrk="0" hangingPunct="1">
              <a:lnSpc>
                <a:spcPct val="100000"/>
              </a:lnSpc>
              <a:spcBef>
                <a:spcPct val="0"/>
              </a:spcBef>
              <a:spcAft>
                <a:spcPct val="0"/>
              </a:spcAft>
              <a:buClrTx/>
              <a:buSzTx/>
              <a:buFontTx/>
              <a:buChar char="-"/>
              <a:tabLst/>
            </a:pPr>
            <a:r>
              <a:rPr kumimoji="0" lang="en-GB" sz="2400" b="0" i="0" u="none" strike="noStrike" cap="none" normalizeH="0" baseline="0" dirty="0" smtClean="0">
                <a:ln>
                  <a:noFill/>
                </a:ln>
                <a:solidFill>
                  <a:schemeClr val="tx1"/>
                </a:solidFill>
                <a:effectLst/>
                <a:latin typeface="Arial" pitchFamily="34" charset="0"/>
              </a:rPr>
              <a:t>for example, genetic habits as the internal factor</a:t>
            </a:r>
            <a:endParaRPr kumimoji="0" lang="cs-CZ" sz="2400" b="0" i="0" u="none" strike="noStrike" cap="none" normalizeH="0" baseline="0" dirty="0" smtClean="0">
              <a:ln>
                <a:noFill/>
              </a:ln>
              <a:solidFill>
                <a:schemeClr val="tx1"/>
              </a:solidFill>
              <a:effectLst/>
              <a:latin typeface="Arial" pitchFamily="34" charset="0"/>
            </a:endParaRPr>
          </a:p>
          <a:p>
            <a:pPr marL="0" marR="0" lvl="0" indent="449263" algn="just" defTabSz="914400" rtl="0" eaLnBrk="1" fontAlgn="base" latinLnBrk="0" hangingPunct="1">
              <a:lnSpc>
                <a:spcPct val="100000"/>
              </a:lnSpc>
              <a:spcBef>
                <a:spcPct val="0"/>
              </a:spcBef>
              <a:spcAft>
                <a:spcPct val="0"/>
              </a:spcAft>
              <a:buClrTx/>
              <a:buSzTx/>
              <a:buFontTx/>
              <a:buChar char="-"/>
              <a:tabLst/>
            </a:pPr>
            <a:r>
              <a:rPr kumimoji="0" lang="en-GB" sz="2400" b="0" i="0" u="none" strike="noStrike" cap="none" normalizeH="0" baseline="0" dirty="0" smtClean="0">
                <a:ln>
                  <a:noFill/>
                </a:ln>
                <a:solidFill>
                  <a:schemeClr val="tx1"/>
                </a:solidFill>
                <a:effectLst/>
                <a:latin typeface="Arial" pitchFamily="34" charset="0"/>
              </a:rPr>
              <a:t>lifestyle or environmental as the external factors. </a:t>
            </a:r>
            <a:endParaRPr kumimoji="0" lang="cs-CZ" sz="2400" b="0" i="0" u="none" strike="noStrike" cap="none" normalizeH="0" baseline="0" dirty="0" smtClean="0">
              <a:ln>
                <a:noFill/>
              </a:ln>
              <a:solidFill>
                <a:schemeClr val="tx1"/>
              </a:solidFill>
              <a:effectLst/>
              <a:latin typeface="Arial" pitchFamily="34" charset="0"/>
            </a:endParaRPr>
          </a:p>
          <a:p>
            <a:pPr marL="0" marR="0" lvl="0" indent="449263" algn="just" defTabSz="914400" rtl="0" eaLnBrk="1" fontAlgn="base" latinLnBrk="0" hangingPunct="1">
              <a:lnSpc>
                <a:spcPct val="100000"/>
              </a:lnSpc>
              <a:spcBef>
                <a:spcPct val="0"/>
              </a:spcBef>
              <a:spcAft>
                <a:spcPct val="0"/>
              </a:spcAft>
              <a:buClrTx/>
              <a:buSzTx/>
              <a:buFontTx/>
              <a:buChar char="-"/>
              <a:tabLst/>
            </a:pPr>
            <a:r>
              <a:rPr lang="cs-CZ" sz="2400" dirty="0">
                <a:latin typeface="Arial" pitchFamily="34" charset="0"/>
              </a:rPr>
              <a:t>d</a:t>
            </a:r>
            <a:r>
              <a:rPr kumimoji="0" lang="en-GB" sz="2400" b="0" i="0" u="none" strike="noStrike" cap="none" normalizeH="0" baseline="0" dirty="0" err="1" smtClean="0">
                <a:ln>
                  <a:noFill/>
                </a:ln>
                <a:solidFill>
                  <a:schemeClr val="tx1"/>
                </a:solidFill>
                <a:effectLst/>
                <a:latin typeface="Arial" pitchFamily="34" charset="0"/>
              </a:rPr>
              <a:t>uring</a:t>
            </a:r>
            <a:r>
              <a:rPr kumimoji="0" lang="en-GB" sz="2400" b="0" i="0" u="none" strike="noStrike" cap="none" normalizeH="0" baseline="0" dirty="0" smtClean="0">
                <a:ln>
                  <a:noFill/>
                </a:ln>
                <a:solidFill>
                  <a:schemeClr val="tx1"/>
                </a:solidFill>
                <a:effectLst/>
                <a:latin typeface="Arial" pitchFamily="34" charset="0"/>
              </a:rPr>
              <a:t> the development of the society</a:t>
            </a:r>
            <a:r>
              <a:rPr kumimoji="0" lang="cs-CZ" sz="2400" b="0" i="0" u="none" strike="noStrike" cap="none" normalizeH="0" baseline="0" dirty="0" smtClean="0">
                <a:ln>
                  <a:noFill/>
                </a:ln>
                <a:solidFill>
                  <a:schemeClr val="tx1"/>
                </a:solidFill>
                <a:effectLst/>
                <a:latin typeface="Arial" pitchFamily="34" charset="0"/>
              </a:rPr>
              <a:t> </a:t>
            </a:r>
            <a:r>
              <a:rPr kumimoji="0" lang="en-GB" sz="2400" b="0" i="0" u="none" strike="noStrike" cap="none" normalizeH="0" baseline="0" dirty="0" smtClean="0">
                <a:ln>
                  <a:noFill/>
                </a:ln>
                <a:solidFill>
                  <a:schemeClr val="tx1"/>
                </a:solidFill>
                <a:effectLst/>
                <a:latin typeface="Arial" pitchFamily="34" charset="0"/>
              </a:rPr>
              <a:t>views and approaches to findings of the most exact definition of the health have been changing. Staking out the “health” is not simple.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H</a:t>
            </a:r>
            <a:r>
              <a:rPr lang="en-GB" dirty="0" err="1" smtClean="0"/>
              <a:t>ealth</a:t>
            </a:r>
            <a:r>
              <a:rPr lang="en-GB" dirty="0" smtClean="0"/>
              <a:t> </a:t>
            </a:r>
            <a:r>
              <a:rPr lang="en-GB" dirty="0"/>
              <a:t>can be defined as a </a:t>
            </a:r>
            <a:r>
              <a:rPr lang="en-GB" b="1" dirty="0"/>
              <a:t>primary life </a:t>
            </a:r>
            <a:r>
              <a:rPr lang="en-GB" b="1" dirty="0" smtClean="0"/>
              <a:t>value</a:t>
            </a:r>
            <a:r>
              <a:rPr lang="en-GB" dirty="0" smtClean="0"/>
              <a:t>.</a:t>
            </a:r>
            <a:endParaRPr lang="cs-CZ" dirty="0" smtClean="0"/>
          </a:p>
          <a:p>
            <a:r>
              <a:rPr lang="en-GB" b="1" dirty="0" smtClean="0"/>
              <a:t>Illness</a:t>
            </a:r>
            <a:r>
              <a:rPr lang="en-GB" dirty="0" smtClean="0"/>
              <a:t> </a:t>
            </a:r>
            <a:r>
              <a:rPr lang="en-GB" dirty="0"/>
              <a:t>is in this case an undesirable and redoubtable effect which is needed to rule out of the live, because it changes the quality of the human life. </a:t>
            </a:r>
            <a:endParaRPr lang="cs-CZ" dirty="0" smtClean="0"/>
          </a:p>
          <a:p>
            <a:r>
              <a:rPr lang="en-GB" dirty="0" smtClean="0"/>
              <a:t>With </a:t>
            </a:r>
            <a:r>
              <a:rPr lang="en-GB" dirty="0"/>
              <a:t>context of the primary life’s value we can define “health” in agreement with the </a:t>
            </a:r>
            <a:r>
              <a:rPr lang="en-GB" b="1" dirty="0"/>
              <a:t>person subjective realizing</a:t>
            </a:r>
            <a:r>
              <a:rPr lang="en-GB" dirty="0"/>
              <a:t>. </a:t>
            </a:r>
            <a:endParaRPr lang="cs-CZ" dirty="0" smtClean="0"/>
          </a:p>
          <a:p>
            <a:r>
              <a:rPr lang="en-GB" dirty="0" smtClean="0"/>
              <a:t>Personal </a:t>
            </a:r>
            <a:r>
              <a:rPr lang="en-GB" dirty="0"/>
              <a:t>view on health is changeable over human life. It depends on </a:t>
            </a:r>
            <a:r>
              <a:rPr lang="en-GB" b="1" dirty="0"/>
              <a:t>sex, age and education</a:t>
            </a:r>
            <a:r>
              <a:rPr lang="en-GB" dirty="0"/>
              <a:t>. For example, younger women prefer psychological health whereas younger men physical health. </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Simply we can deduce the third basic concept of “health” as </a:t>
            </a:r>
            <a:r>
              <a:rPr lang="en-GB" b="1" dirty="0" smtClean="0"/>
              <a:t>positive contrariety to “illness”</a:t>
            </a:r>
            <a:r>
              <a:rPr lang="en-GB" dirty="0" smtClean="0"/>
              <a:t>. “Health” is here understood as the state, which is characterized with absence of a somatic or a psychological ailment.</a:t>
            </a:r>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GB" dirty="0" smtClean="0"/>
              <a:t>Health as a </a:t>
            </a:r>
            <a:r>
              <a:rPr lang="en-GB" b="1" dirty="0" smtClean="0"/>
              <a:t>mine of physical and psychological ability</a:t>
            </a:r>
            <a:r>
              <a:rPr lang="en-GB" dirty="0" smtClean="0"/>
              <a:t>: provides with assurance that we will be able to manage our survival. The level of the physical and psychological ability can be changed. Ability can be reduced or returned. </a:t>
            </a:r>
            <a:endParaRPr lang="cs-CZ" dirty="0" smtClean="0"/>
          </a:p>
          <a:p>
            <a:r>
              <a:rPr lang="en-GB" dirty="0" smtClean="0"/>
              <a:t>Near with this is the fifth conception describing the “health” as the </a:t>
            </a:r>
            <a:r>
              <a:rPr lang="en-GB" b="1" dirty="0" smtClean="0"/>
              <a:t>ability of adaptation and accommodation</a:t>
            </a:r>
            <a:r>
              <a:rPr lang="en-GB" dirty="0" smtClean="0"/>
              <a:t>. The adaptation refers to some human’s characteristics which stand out as being especially significant in the survival in the environment. </a:t>
            </a:r>
            <a:endParaRPr lang="cs-CZ"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a:t>“bio-psycho-social model”</a:t>
            </a:r>
            <a:r>
              <a:rPr lang="en-GB" dirty="0"/>
              <a:t> of “health</a:t>
            </a:r>
            <a:r>
              <a:rPr lang="en-GB" dirty="0" smtClean="0"/>
              <a:t>” </a:t>
            </a:r>
            <a:endParaRPr lang="cs-CZ" dirty="0"/>
          </a:p>
        </p:txBody>
      </p:sp>
      <p:sp>
        <p:nvSpPr>
          <p:cNvPr id="3" name="Zástupný symbol pro obsah 2"/>
          <p:cNvSpPr>
            <a:spLocks noGrp="1"/>
          </p:cNvSpPr>
          <p:nvPr>
            <p:ph idx="1"/>
          </p:nvPr>
        </p:nvSpPr>
        <p:spPr>
          <a:xfrm>
            <a:off x="457200" y="1285860"/>
            <a:ext cx="8229600" cy="5357850"/>
          </a:xfrm>
        </p:spPr>
        <p:txBody>
          <a:bodyPr>
            <a:normAutofit fontScale="92500" lnSpcReduction="20000"/>
          </a:bodyPr>
          <a:lstStyle/>
          <a:p>
            <a:r>
              <a:rPr lang="en-GB" dirty="0"/>
              <a:t>“Health” is here understood, according to the definition of the World </a:t>
            </a:r>
            <a:r>
              <a:rPr lang="en-GB" dirty="0" smtClean="0"/>
              <a:t>H</a:t>
            </a:r>
            <a:r>
              <a:rPr lang="cs-CZ" dirty="0" err="1" smtClean="0"/>
              <a:t>ealth</a:t>
            </a:r>
            <a:r>
              <a:rPr lang="en-GB" dirty="0" smtClean="0"/>
              <a:t> </a:t>
            </a:r>
            <a:r>
              <a:rPr lang="en-GB" dirty="0"/>
              <a:t>Organization (WHO), “as a state of complete full physical, mental and social well-being, and not merely the absence of disease”. </a:t>
            </a:r>
            <a:endParaRPr lang="cs-CZ" dirty="0" smtClean="0"/>
          </a:p>
          <a:p>
            <a:r>
              <a:rPr lang="en-GB" dirty="0" smtClean="0"/>
              <a:t>This conception sees the “health” as intricately linked complex from many biological, psychological and social aspects. In this conception “illness” presents inconsonance between the aspects of psychological and biological being of the human. Health and illness are perceived as bipolar dynamic continuum, which can be fluently changed. </a:t>
            </a:r>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368412"/>
          </a:xfrm>
        </p:spPr>
        <p:txBody>
          <a:bodyPr>
            <a:normAutofit fontScale="90000"/>
          </a:bodyPr>
          <a:lstStyle/>
          <a:p>
            <a:r>
              <a:rPr lang="en-US" dirty="0" smtClean="0"/>
              <a:t>Education: It Matters More to Health Than Ever Before</a:t>
            </a:r>
            <a:br>
              <a:rPr lang="en-US" dirty="0" smtClean="0"/>
            </a:br>
            <a:endParaRPr lang="cs-CZ" dirty="0"/>
          </a:p>
        </p:txBody>
      </p:sp>
      <p:sp>
        <p:nvSpPr>
          <p:cNvPr id="3" name="Zástupný symbol pro obsah 2"/>
          <p:cNvSpPr>
            <a:spLocks noGrp="1"/>
          </p:cNvSpPr>
          <p:nvPr>
            <p:ph idx="1"/>
          </p:nvPr>
        </p:nvSpPr>
        <p:spPr/>
        <p:txBody>
          <a:bodyPr/>
          <a:lstStyle/>
          <a:p>
            <a:endParaRPr lang="cs-CZ" dirty="0" smtClean="0">
              <a:hlinkClick r:id="rId2"/>
            </a:endParaRPr>
          </a:p>
          <a:p>
            <a:endParaRPr lang="cs-CZ" dirty="0" smtClean="0">
              <a:hlinkClick r:id="rId2"/>
            </a:endParaRPr>
          </a:p>
          <a:p>
            <a:endParaRPr lang="cs-CZ" dirty="0" smtClean="0">
              <a:hlinkClick r:id="rId2"/>
            </a:endParaRPr>
          </a:p>
          <a:p>
            <a:r>
              <a:rPr lang="cs-CZ" dirty="0" smtClean="0">
                <a:hlinkClick r:id="rId2"/>
              </a:rPr>
              <a:t>https://www.youtube.com/watch?v=C8N4wka3wak</a:t>
            </a:r>
            <a:endParaRPr lang="cs-CZ" dirty="0" smtClean="0"/>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505</Words>
  <Application>Microsoft Office PowerPoint</Application>
  <PresentationFormat>Předvádění na obrazovce (4:3)</PresentationFormat>
  <Paragraphs>42</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WHO</vt:lpstr>
      <vt:lpstr>WHO – World Health Organisation</vt:lpstr>
      <vt:lpstr>WHO – Bringing health to live</vt:lpstr>
      <vt:lpstr>Snímek 4</vt:lpstr>
      <vt:lpstr>Snímek 5</vt:lpstr>
      <vt:lpstr>Snímek 6</vt:lpstr>
      <vt:lpstr>Snímek 7</vt:lpstr>
      <vt:lpstr>“bio-psycho-social model” of “health” </vt:lpstr>
      <vt:lpstr>Education: It Matters More to Health Than Ever Before </vt:lpstr>
      <vt:lpstr>Snímek 10</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dc:title>
  <dc:creator>PC</dc:creator>
  <cp:lastModifiedBy>PC</cp:lastModifiedBy>
  <cp:revision>3</cp:revision>
  <dcterms:created xsi:type="dcterms:W3CDTF">2016-03-31T10:26:25Z</dcterms:created>
  <dcterms:modified xsi:type="dcterms:W3CDTF">2016-04-01T05:26:18Z</dcterms:modified>
</cp:coreProperties>
</file>