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handoutMasterIdLst>
    <p:handoutMasterId r:id="rId39"/>
  </p:handoutMasterIdLst>
  <p:sldIdLst>
    <p:sldId id="256" r:id="rId3"/>
    <p:sldId id="260" r:id="rId4"/>
    <p:sldId id="269" r:id="rId5"/>
    <p:sldId id="261" r:id="rId6"/>
    <p:sldId id="262" r:id="rId7"/>
    <p:sldId id="302" r:id="rId8"/>
    <p:sldId id="304" r:id="rId9"/>
    <p:sldId id="303" r:id="rId10"/>
    <p:sldId id="305" r:id="rId11"/>
    <p:sldId id="306" r:id="rId12"/>
    <p:sldId id="308" r:id="rId13"/>
    <p:sldId id="330" r:id="rId14"/>
    <p:sldId id="309" r:id="rId15"/>
    <p:sldId id="332" r:id="rId16"/>
    <p:sldId id="310" r:id="rId17"/>
    <p:sldId id="333" r:id="rId18"/>
    <p:sldId id="334" r:id="rId19"/>
    <p:sldId id="312" r:id="rId20"/>
    <p:sldId id="335" r:id="rId21"/>
    <p:sldId id="327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324" r:id="rId34"/>
    <p:sldId id="325" r:id="rId35"/>
    <p:sldId id="328" r:id="rId36"/>
    <p:sldId id="326" r:id="rId37"/>
    <p:sldId id="311" r:id="rId38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75AE1-96E8-460B-ADC1-E37170E171E9}" type="datetimeFigureOut">
              <a:rPr lang="cs-CZ" smtClean="0"/>
              <a:t>26.04.2016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04205-AACE-4645-8084-14C676B153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552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26.04.2016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26.04.2016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26.04.2016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pPr/>
              <a:t>26.04.2016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370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26.04.2016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06031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white"/>
                </a:solidFill>
              </a:rPr>
              <a:pPr/>
              <a:t>26.04.2016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0290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white"/>
                </a:solidFill>
              </a:rPr>
              <a:pPr/>
              <a:t>26.04.2016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5265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26.04.2016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133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white"/>
                </a:solidFill>
              </a:rPr>
              <a:pPr/>
              <a:t>26.04.2016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669020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26.04.2016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0360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26.04.2016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926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26.04.2016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>
                <a:solidFill>
                  <a:prstClr val="white"/>
                </a:solidFill>
              </a:rPr>
              <a:pPr/>
              <a:t>26.04.2016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D4372C-1158-4901-8AD5-A3F5A9757EDA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672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26.04.2016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2064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26.04.2016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85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26.04.2016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26.04.2016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26.04.2016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26.04.2016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26.04.2016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26.04.2016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26.04.2016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26.04.2016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26.04.2016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81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kontakty/mistnost?id=1641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journals/index.php/studia-paedagogica/article/view/201/316" TargetMode="Externa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Mgr. Kateřina Lojdová, Ph.D.</a:t>
            </a:r>
          </a:p>
          <a:p>
            <a:r>
              <a:rPr lang="cs-CZ" dirty="0" err="1" smtClean="0"/>
              <a:t>lojdova</a:t>
            </a:r>
            <a:r>
              <a:rPr lang="cs-CZ" dirty="0" smtClean="0"/>
              <a:t>@</a:t>
            </a:r>
            <a:r>
              <a:rPr lang="cs-CZ" dirty="0" err="1" smtClean="0"/>
              <a:t>ped.muni.cz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otazování</a:t>
            </a:r>
          </a:p>
          <a:p>
            <a:r>
              <a:rPr lang="cs-CZ" dirty="0" smtClean="0"/>
              <a:t>ovlivňování</a:t>
            </a:r>
            <a:endParaRPr lang="cs-CZ" dirty="0"/>
          </a:p>
          <a:p>
            <a:r>
              <a:rPr lang="cs-CZ" dirty="0"/>
              <a:t>aktivní naslouchání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Dovednosti vedení rozhovoru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8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cs-CZ" dirty="0" smtClean="0"/>
              <a:t>Komponenty dotazování:</a:t>
            </a:r>
          </a:p>
          <a:p>
            <a:r>
              <a:rPr lang="cs-CZ" dirty="0" smtClean="0"/>
              <a:t>uzavřené otázky x otevřené </a:t>
            </a:r>
            <a:r>
              <a:rPr lang="cs-CZ" dirty="0"/>
              <a:t>otázky</a:t>
            </a:r>
          </a:p>
          <a:p>
            <a:r>
              <a:rPr lang="cs-CZ" dirty="0" smtClean="0"/>
              <a:t>pokyn </a:t>
            </a:r>
            <a:r>
              <a:rPr lang="cs-CZ" dirty="0"/>
              <a:t>x </a:t>
            </a:r>
            <a:r>
              <a:rPr lang="cs-CZ" dirty="0" smtClean="0"/>
              <a:t>nabídka</a:t>
            </a:r>
          </a:p>
          <a:p>
            <a:r>
              <a:rPr lang="cs-CZ" dirty="0" smtClean="0"/>
              <a:t>sugestivní otázky</a:t>
            </a:r>
          </a:p>
          <a:p>
            <a:r>
              <a:rPr lang="cs-CZ" dirty="0" smtClean="0"/>
              <a:t>faulující otázky</a:t>
            </a:r>
          </a:p>
          <a:p>
            <a:r>
              <a:rPr lang="cs-CZ" dirty="0" smtClean="0"/>
              <a:t>neverbální komunikace</a:t>
            </a:r>
          </a:p>
          <a:p>
            <a:r>
              <a:rPr lang="cs-CZ" dirty="0"/>
              <a:t>ř</a:t>
            </a:r>
            <a:r>
              <a:rPr lang="cs-CZ" dirty="0" smtClean="0"/>
              <a:t>ečnické otázky</a:t>
            </a:r>
          </a:p>
          <a:p>
            <a:r>
              <a:rPr lang="cs-CZ" dirty="0"/>
              <a:t>p</a:t>
            </a:r>
            <a:r>
              <a:rPr lang="cs-CZ" dirty="0" smtClean="0"/>
              <a:t>ozorování a naslouchání</a:t>
            </a: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Na </a:t>
            </a:r>
            <a:r>
              <a:rPr lang="cs-CZ" dirty="0"/>
              <a:t>co se dotazuji:</a:t>
            </a:r>
          </a:p>
          <a:p>
            <a:r>
              <a:rPr lang="cs-CZ" dirty="0"/>
              <a:t>na detaily podrobnosti (rozvíjí odpovědi)</a:t>
            </a:r>
          </a:p>
          <a:p>
            <a:r>
              <a:rPr lang="cs-CZ" dirty="0"/>
              <a:t>na důkazy (podle čeho soudíš že…)</a:t>
            </a:r>
          </a:p>
          <a:p>
            <a:r>
              <a:rPr lang="cs-CZ" dirty="0"/>
              <a:t>na pocity (srov. nenásilná komunikace)</a:t>
            </a:r>
          </a:p>
          <a:p>
            <a:pPr marL="109728" indent="0">
              <a:buNone/>
            </a:pP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Dovednost dotazování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696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Rozhovor učitele a rodiče žáka Martina: dotazování se na problém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07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Přesvědčování</a:t>
            </a:r>
          </a:p>
          <a:p>
            <a:r>
              <a:rPr lang="cs-CZ" dirty="0" smtClean="0"/>
              <a:t>Argumentování</a:t>
            </a:r>
          </a:p>
          <a:p>
            <a:r>
              <a:rPr lang="cs-CZ" dirty="0" smtClean="0"/>
              <a:t>Paradoxní příkazy</a:t>
            </a:r>
          </a:p>
          <a:p>
            <a:r>
              <a:rPr lang="cs-CZ" dirty="0" smtClean="0"/>
              <a:t>Paradoxní emocionální ladění</a:t>
            </a:r>
          </a:p>
          <a:p>
            <a:r>
              <a:rPr lang="cs-CZ" dirty="0" smtClean="0"/>
              <a:t>Anticipování námitek</a:t>
            </a:r>
          </a:p>
          <a:p>
            <a:r>
              <a:rPr lang="cs-CZ" dirty="0" smtClean="0"/>
              <a:t>Vyhýbání se negativním formulacím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 ovlivňování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89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Rozhovor učitele a rodiče žáka Martina: ovlivňování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87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významné v rozhovorech „typu pomoc“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aktivita naslouchajícího, který nejen registruje, co a jak sděluje komunikační partner, nýbrž také na rozhovoru participuje kognitivně, emočně i akčně. Snaží se nejen vyprávějícímu porozumět, ale i se do něj </a:t>
            </a:r>
            <a:r>
              <a:rPr lang="cs-CZ" dirty="0" err="1" smtClean="0"/>
              <a:t>vciťovat</a:t>
            </a:r>
            <a:r>
              <a:rPr lang="cs-CZ" dirty="0" smtClean="0"/>
              <a:t>. Verbálně i neverbálně dává vcítění najevo</a:t>
            </a:r>
          </a:p>
          <a:p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 naslouchání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3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Vytvoření vhodného prostředí</a:t>
            </a:r>
          </a:p>
          <a:p>
            <a:pPr marL="880110" lvl="1" indent="-514350">
              <a:buFont typeface="Wingdings" panose="05000000000000000000" pitchFamily="2" charset="2"/>
              <a:buChar char="§"/>
            </a:pPr>
            <a:r>
              <a:rPr lang="cs-CZ" dirty="0" smtClean="0"/>
              <a:t>strukturací </a:t>
            </a:r>
            <a:r>
              <a:rPr lang="cs-CZ" dirty="0"/>
              <a:t>prostoru</a:t>
            </a:r>
          </a:p>
          <a:p>
            <a:pPr marL="880110" lvl="1" indent="-514350">
              <a:buFont typeface="Wingdings" panose="05000000000000000000" pitchFamily="2" charset="2"/>
              <a:buChar char="§"/>
            </a:pPr>
            <a:r>
              <a:rPr lang="cs-CZ" dirty="0"/>
              <a:t>s</a:t>
            </a:r>
            <a:r>
              <a:rPr lang="cs-CZ" dirty="0" smtClean="0"/>
              <a:t>trukturací času</a:t>
            </a:r>
            <a:endParaRPr lang="cs-CZ" dirty="0"/>
          </a:p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700" b="1" dirty="0"/>
              <a:t>Věnování pozornosti vyprávějícímu</a:t>
            </a:r>
          </a:p>
          <a:p>
            <a:pPr marL="708660" lvl="1" indent="-342900">
              <a:buFont typeface="Wingdings" panose="05000000000000000000" pitchFamily="2" charset="2"/>
              <a:buChar char="§"/>
            </a:pPr>
            <a:r>
              <a:rPr lang="cs-CZ" dirty="0" smtClean="0"/>
              <a:t>udržování očního kontaktu (65-85%)</a:t>
            </a:r>
          </a:p>
          <a:p>
            <a:pPr marL="708660" lvl="1" indent="-342900">
              <a:buFont typeface="Wingdings" panose="05000000000000000000" pitchFamily="2" charset="2"/>
              <a:buChar char="§"/>
            </a:pPr>
            <a:r>
              <a:rPr lang="cs-CZ" dirty="0" smtClean="0"/>
              <a:t>poloha těla (naklonění k vyprávějícímu, stejná úroveň)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700" b="1" dirty="0"/>
              <a:t>Nalaďování se na vyprávějícího</a:t>
            </a:r>
          </a:p>
          <a:p>
            <a:pPr marL="708660" lvl="1" indent="-342900">
              <a:buFont typeface="Wingdings" panose="05000000000000000000" pitchFamily="2" charset="2"/>
              <a:buChar char="§"/>
            </a:pPr>
            <a:r>
              <a:rPr lang="cs-CZ" dirty="0" smtClean="0"/>
              <a:t>výraz obličeje, gesta, hlasitost, slovník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700" b="1" dirty="0"/>
              <a:t>Povzbuzování</a:t>
            </a:r>
          </a:p>
          <a:p>
            <a:pPr marL="708660" lvl="1" indent="-342900">
              <a:buFont typeface="Wingdings" panose="05000000000000000000" pitchFamily="2" charset="2"/>
              <a:buChar char="§"/>
            </a:pPr>
            <a:r>
              <a:rPr lang="cs-CZ" dirty="0"/>
              <a:t>v</a:t>
            </a:r>
            <a:r>
              <a:rPr lang="cs-CZ" dirty="0" smtClean="0"/>
              <a:t>erbálně („Pokračuj...“), neverbálně (pokyvování)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700" b="1" dirty="0"/>
              <a:t>Legitimizace emocí</a:t>
            </a:r>
          </a:p>
          <a:p>
            <a:pPr marL="708660" lvl="1" indent="-342900"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2427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Charakteristika </a:t>
            </a:r>
            <a:r>
              <a:rPr lang="cs-CZ" sz="3600" dirty="0"/>
              <a:t>aktivního naslouchání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97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500" b="1" dirty="0"/>
              <a:t>Poskytování zpětné vazby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opakováním toho, co vyprávějící sdělil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arafrázováním obsahu sdělení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umarizováním</a:t>
            </a:r>
          </a:p>
          <a:p>
            <a:pPr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otazováním</a:t>
            </a:r>
          </a:p>
          <a:p>
            <a:pPr>
              <a:buFontTx/>
              <a:buChar char="-"/>
            </a:pPr>
            <a:r>
              <a:rPr lang="cs-CZ" dirty="0" smtClean="0"/>
              <a:t>přikyvováním</a:t>
            </a:r>
          </a:p>
          <a:p>
            <a:pPr>
              <a:buFontTx/>
              <a:buChar char="-"/>
            </a:pPr>
            <a:endParaRPr lang="cs-CZ" dirty="0"/>
          </a:p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500" b="1" dirty="0"/>
              <a:t>Vciťování, reflexe emocí, verbalizace emocí, zrcadlení emocionálního projevu (výraz obličeje, gesta, pozice těla), empatické mlčení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Charakteristika aktivního naslouchání</a:t>
            </a:r>
          </a:p>
        </p:txBody>
      </p:sp>
    </p:spTree>
    <p:extLst>
      <p:ext uri="{BB962C8B-B14F-4D97-AF65-F5344CB8AC3E}">
        <p14:creationId xmlns:p14="http://schemas.microsoft.com/office/powerpoint/2010/main" val="153531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Cvičení aktivní naslouchání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916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Neverbální komunikace</a:t>
            </a:r>
          </a:p>
        </p:txBody>
      </p:sp>
    </p:spTree>
    <p:extLst>
      <p:ext uri="{BB962C8B-B14F-4D97-AF65-F5344CB8AC3E}">
        <p14:creationId xmlns:p14="http://schemas.microsoft.com/office/powerpoint/2010/main" val="326292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9192" y="1196752"/>
            <a:ext cx="7901014" cy="5000660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2 setkání </a:t>
            </a:r>
          </a:p>
          <a:p>
            <a:pPr marL="109728" indent="0">
              <a:buNone/>
            </a:pPr>
            <a:r>
              <a:rPr lang="cs-CZ" sz="1800" dirty="0"/>
              <a:t>	</a:t>
            </a:r>
            <a:r>
              <a:rPr lang="cs-CZ" sz="1800" dirty="0" smtClean="0"/>
              <a:t>Pá </a:t>
            </a:r>
            <a:r>
              <a:rPr lang="cs-CZ" sz="1800" dirty="0"/>
              <a:t>26. 2. 16:40–18:20 </a:t>
            </a:r>
            <a:r>
              <a:rPr lang="cs-CZ" sz="1800" dirty="0">
                <a:hlinkClick r:id="rId2"/>
              </a:rPr>
              <a:t>učebna </a:t>
            </a:r>
            <a:r>
              <a:rPr lang="cs-CZ" sz="1800" dirty="0" smtClean="0">
                <a:hlinkClick r:id="rId2"/>
              </a:rPr>
              <a:t>50</a:t>
            </a:r>
            <a:endParaRPr lang="cs-CZ" sz="1800" dirty="0"/>
          </a:p>
          <a:p>
            <a:pPr marL="109728" indent="0">
              <a:buNone/>
            </a:pPr>
            <a:r>
              <a:rPr lang="cs-CZ" sz="1800" dirty="0" smtClean="0"/>
              <a:t>	Pá </a:t>
            </a:r>
            <a:r>
              <a:rPr lang="cs-CZ" sz="1800" dirty="0"/>
              <a:t>15. 4. 18:30–20:10 </a:t>
            </a:r>
            <a:r>
              <a:rPr lang="cs-CZ" sz="1800" dirty="0">
                <a:hlinkClick r:id="rId2"/>
              </a:rPr>
              <a:t>učebna 50</a:t>
            </a:r>
            <a:endParaRPr lang="cs-CZ" sz="1800" dirty="0" smtClean="0"/>
          </a:p>
          <a:p>
            <a:r>
              <a:rPr lang="cs-CZ" sz="2400" dirty="0" smtClean="0"/>
              <a:t>seminární </a:t>
            </a:r>
            <a:r>
              <a:rPr lang="cs-CZ" sz="2400" dirty="0"/>
              <a:t>práce v rozsahu 5 stránek, kterou student odevzdá v elektronické </a:t>
            </a:r>
            <a:r>
              <a:rPr lang="cs-CZ" sz="2400" dirty="0" smtClean="0"/>
              <a:t>podobě do </a:t>
            </a:r>
            <a:r>
              <a:rPr lang="cs-CZ" sz="2400" smtClean="0"/>
              <a:t>ISu</a:t>
            </a:r>
            <a:r>
              <a:rPr lang="cs-CZ" sz="2400" dirty="0" smtClean="0"/>
              <a:t> do konce semestru</a:t>
            </a:r>
          </a:p>
          <a:p>
            <a:pPr marL="109728" indent="0">
              <a:buNone/>
            </a:pPr>
            <a:endParaRPr lang="cs-CZ" sz="2400" b="1" dirty="0" smtClean="0"/>
          </a:p>
          <a:p>
            <a:pPr marL="109728" indent="0">
              <a:buNone/>
            </a:pPr>
            <a:r>
              <a:rPr lang="cs-CZ" sz="2400" b="1" u="sng" dirty="0" smtClean="0"/>
              <a:t>Seminární práce</a:t>
            </a:r>
          </a:p>
          <a:p>
            <a:pPr marL="109728" indent="0">
              <a:buNone/>
            </a:pPr>
            <a:r>
              <a:rPr lang="cs-CZ" sz="2400" b="1" dirty="0" smtClean="0"/>
              <a:t>A) videozáznam</a:t>
            </a:r>
          </a:p>
          <a:p>
            <a:pPr>
              <a:buFontTx/>
              <a:buChar char="-"/>
            </a:pPr>
            <a:r>
              <a:rPr lang="cs-CZ" sz="2400" dirty="0"/>
              <a:t>v</a:t>
            </a:r>
            <a:r>
              <a:rPr lang="cs-CZ" sz="2400" dirty="0" smtClean="0"/>
              <a:t>ideozáznam komunikačního výstupu v rozsahu minimálně 15 minut (výuka, doučování, individuální projev)</a:t>
            </a:r>
          </a:p>
          <a:p>
            <a:pPr>
              <a:buFontTx/>
              <a:buChar char="-"/>
            </a:pPr>
            <a:r>
              <a:rPr lang="cs-CZ" sz="2400" dirty="0"/>
              <a:t>o</a:t>
            </a:r>
            <a:r>
              <a:rPr lang="cs-CZ" sz="2400" dirty="0" smtClean="0"/>
              <a:t>bsah dle oboru (např. lekce anglického jazyka),  zaměření na jedno z témat pedagogické komunikace (např. kladení otázek)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/>
              <a:t>Obsah předmětu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Beze slov či společně se slovy jako doprovod</a:t>
            </a:r>
          </a:p>
          <a:p>
            <a:r>
              <a:rPr lang="cs-CZ" dirty="0" smtClean="0"/>
              <a:t>Účinnost oproti verbální komunikaci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u="sng" dirty="0" smtClean="0"/>
              <a:t>Mimoslovní sdělení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Vizika</a:t>
            </a:r>
            <a:endParaRPr lang="cs-CZ" dirty="0" smtClean="0"/>
          </a:p>
          <a:p>
            <a:r>
              <a:rPr lang="cs-CZ" dirty="0" err="1" smtClean="0"/>
              <a:t>Kinezika</a:t>
            </a:r>
            <a:endParaRPr lang="cs-CZ" dirty="0" smtClean="0"/>
          </a:p>
          <a:p>
            <a:r>
              <a:rPr lang="cs-CZ" dirty="0" err="1" smtClean="0"/>
              <a:t>Haptika</a:t>
            </a:r>
            <a:endParaRPr lang="cs-CZ" dirty="0" smtClean="0"/>
          </a:p>
          <a:p>
            <a:r>
              <a:rPr lang="cs-CZ" dirty="0" err="1" smtClean="0"/>
              <a:t>Gestika</a:t>
            </a:r>
            <a:endParaRPr lang="cs-CZ" dirty="0" smtClean="0"/>
          </a:p>
          <a:p>
            <a:r>
              <a:rPr lang="cs-CZ" dirty="0" smtClean="0"/>
              <a:t>Mimika</a:t>
            </a:r>
          </a:p>
          <a:p>
            <a:r>
              <a:rPr lang="cs-CZ" dirty="0" err="1" smtClean="0"/>
              <a:t>Proxemika</a:t>
            </a:r>
            <a:endParaRPr lang="cs-CZ" dirty="0" smtClean="0"/>
          </a:p>
          <a:p>
            <a:r>
              <a:rPr lang="cs-CZ" dirty="0" smtClean="0"/>
              <a:t>Paralingvistika</a:t>
            </a:r>
          </a:p>
          <a:p>
            <a:r>
              <a:rPr lang="cs-CZ" dirty="0" err="1" smtClean="0"/>
              <a:t>Posturologie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Neverbální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6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se zabývá </a:t>
            </a:r>
            <a:r>
              <a:rPr lang="pl-PL" dirty="0" smtClean="0"/>
              <a:t>formální stránku řeči, tedy tím, jak je sdělení řečeno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Paralingvistika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81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„Ty </a:t>
            </a:r>
            <a:r>
              <a:rPr lang="cs-CZ" dirty="0" err="1" smtClean="0"/>
              <a:t>seš</a:t>
            </a:r>
            <a:r>
              <a:rPr lang="cs-CZ" dirty="0" smtClean="0"/>
              <a:t> kamarád!“</a:t>
            </a:r>
          </a:p>
          <a:p>
            <a:endParaRPr lang="cs-CZ" dirty="0" smtClean="0"/>
          </a:p>
          <a:p>
            <a:r>
              <a:rPr lang="cs-CZ" dirty="0" smtClean="0"/>
              <a:t>„Co to má být?“</a:t>
            </a:r>
          </a:p>
          <a:p>
            <a:endParaRPr lang="cs-CZ" dirty="0" smtClean="0"/>
          </a:p>
          <a:p>
            <a:r>
              <a:rPr lang="cs-CZ" dirty="0" smtClean="0"/>
              <a:t>„Mohl byste se posunout?“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Interpretujte: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96454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100" dirty="0" smtClean="0"/>
              <a:t>tím, co se při písemném přepisu z mluvené řeči ztrácí</a:t>
            </a:r>
            <a:endParaRPr lang="cs-CZ" sz="3100" dirty="0"/>
          </a:p>
          <a:p>
            <a:r>
              <a:rPr lang="cs-CZ" sz="3100" dirty="0" smtClean="0"/>
              <a:t>je to zejména:</a:t>
            </a:r>
          </a:p>
          <a:p>
            <a:pPr>
              <a:buNone/>
            </a:pPr>
            <a:endParaRPr lang="cs-CZ" sz="3100" dirty="0" smtClean="0"/>
          </a:p>
          <a:p>
            <a:pPr marL="624078" indent="-514350">
              <a:spcAft>
                <a:spcPts val="600"/>
              </a:spcAft>
              <a:buAutoNum type="arabicPeriod"/>
            </a:pPr>
            <a:r>
              <a:rPr lang="cs-CZ" sz="3100" b="1" dirty="0" smtClean="0"/>
              <a:t>Intenzita hlasového projevu </a:t>
            </a:r>
            <a:r>
              <a:rPr lang="cs-CZ" sz="3100" dirty="0" smtClean="0"/>
              <a:t>— jak hlasitě mluvčí hovoří a jak se intenzita jeho hlasového projevu mění v průběhu slovního sdělení. </a:t>
            </a:r>
          </a:p>
          <a:p>
            <a:pPr marL="624078" indent="-514350">
              <a:spcAft>
                <a:spcPts val="600"/>
              </a:spcAft>
              <a:buAutoNum type="arabicPeriod"/>
            </a:pPr>
            <a:r>
              <a:rPr lang="cs-CZ" sz="3100" b="1" dirty="0" smtClean="0"/>
              <a:t>Tónová výška hlasu </a:t>
            </a:r>
            <a:r>
              <a:rPr lang="cs-CZ" sz="3100" dirty="0" smtClean="0"/>
              <a:t>— jak vysoko či naopak nízko je položen hlas mluvčího. Nejde o to, zda mluví tenorem či basem, sopránem či altem, nýbrž o to, jaká je intonace jeho řeči a jak se intonace mění </a:t>
            </a:r>
          </a:p>
          <a:p>
            <a:pPr marL="624078" indent="-514350">
              <a:spcAft>
                <a:spcPts val="600"/>
              </a:spcAft>
              <a:buAutoNum type="arabicPeriod"/>
            </a:pPr>
            <a:r>
              <a:rPr lang="cs-CZ" sz="3100" b="1" dirty="0" smtClean="0"/>
              <a:t>Barva hlasu </a:t>
            </a:r>
            <a:r>
              <a:rPr lang="cs-CZ" sz="3100" dirty="0" smtClean="0"/>
              <a:t>— jak vypadá spektrální složení akustické formy projevu mluvčího</a:t>
            </a:r>
          </a:p>
          <a:p>
            <a:pPr marL="624078" indent="-514350">
              <a:spcAft>
                <a:spcPts val="600"/>
              </a:spcAft>
              <a:buAutoNum type="arabicPeriod"/>
            </a:pPr>
            <a:r>
              <a:rPr lang="cs-CZ" sz="3100" b="1" dirty="0" smtClean="0"/>
              <a:t>Délka projevu </a:t>
            </a:r>
            <a:r>
              <a:rPr lang="cs-CZ" sz="3100" dirty="0" smtClean="0"/>
              <a:t>— jak dlouho mluví ten, kdo se chopil slova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Paralingvistika se zabývá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229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spcAft>
                <a:spcPts val="600"/>
              </a:spcAft>
              <a:buFont typeface="+mj-lt"/>
              <a:buAutoNum type="arabicPeriod" startAt="5"/>
            </a:pPr>
            <a:r>
              <a:rPr lang="cs-CZ" sz="2300" b="1" dirty="0" smtClean="0"/>
              <a:t>Rychlost projevu — </a:t>
            </a:r>
            <a:r>
              <a:rPr lang="cs-CZ" sz="2300" dirty="0" smtClean="0"/>
              <a:t>kolik slov bylo řečeno za minutu, jak se rychlost řeči mém během slovního sdělení, co se říkalo pomalu a co rychle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eriod" startAt="5"/>
            </a:pPr>
            <a:r>
              <a:rPr lang="cs-CZ" sz="2300" b="1" dirty="0" smtClean="0"/>
              <a:t>Přestávky v projevu - </a:t>
            </a:r>
            <a:r>
              <a:rPr lang="cs-CZ" sz="2300" dirty="0" smtClean="0"/>
              <a:t>kdy a jak se dělají v řeči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eriod" startAt="5"/>
            </a:pPr>
            <a:r>
              <a:rPr lang="cs-CZ" sz="2300" b="1" dirty="0" smtClean="0"/>
              <a:t>Akustická náplň přestávek - </a:t>
            </a:r>
            <a:r>
              <a:rPr lang="cs-CZ" sz="2300" dirty="0" smtClean="0"/>
              <a:t>v přestávce typu pauzy může být ticho či můžeme zaslechnout i nesrozumitelná zvuky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eriod" startAt="5"/>
            </a:pPr>
            <a:r>
              <a:rPr lang="cs-CZ" sz="2300" b="1" dirty="0" smtClean="0"/>
              <a:t>Přesnost projevu – </a:t>
            </a:r>
            <a:r>
              <a:rPr lang="cs-CZ" sz="2300" dirty="0" smtClean="0"/>
              <a:t>v hovoru se mohou vyskytnou různé druhy chyb: při volbě slov, v syntaxi. Mluvčí se může zakoktávat, může něco vynechal, může část sdělení opakovat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Paralingvistika se zabývá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01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Co říká barva hlasu?</a:t>
            </a:r>
          </a:p>
          <a:p>
            <a:r>
              <a:rPr lang="cs-CZ" dirty="0" smtClean="0"/>
              <a:t>Co říká rychlost produkování slov?</a:t>
            </a:r>
          </a:p>
          <a:p>
            <a:r>
              <a:rPr lang="pl-PL" dirty="0" smtClean="0"/>
              <a:t>Co se sděluje odmlčením na rozhraní vět?</a:t>
            </a:r>
          </a:p>
          <a:p>
            <a:r>
              <a:rPr lang="pl-PL" dirty="0" smtClean="0"/>
              <a:t>Jak frázovat řeč?</a:t>
            </a:r>
          </a:p>
          <a:p>
            <a:r>
              <a:rPr lang="pl-PL" dirty="0" smtClean="0"/>
              <a:t>Co se říká bezobsažnými zvuky v přestávkách řeči?</a:t>
            </a:r>
            <a:endParaRPr lang="cs-CZ" dirty="0" smtClean="0"/>
          </a:p>
          <a:p>
            <a:r>
              <a:rPr lang="cs-CZ" dirty="0" smtClean="0"/>
              <a:t>Co říkají pomlky uprostřed fonologických celků?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 zamyšlení: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999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prostorové chování</a:t>
            </a:r>
          </a:p>
          <a:p>
            <a:r>
              <a:rPr lang="cs-CZ" dirty="0" err="1" smtClean="0"/>
              <a:t>proxemika</a:t>
            </a:r>
            <a:r>
              <a:rPr lang="cs-CZ" dirty="0" smtClean="0"/>
              <a:t> je sdělování oddálením či přiblížením</a:t>
            </a:r>
          </a:p>
          <a:p>
            <a:r>
              <a:rPr lang="cs-CZ" dirty="0" smtClean="0"/>
              <a:t>vzdálenost může ovlivňovat mezilidskou komunikaci: </a:t>
            </a:r>
            <a:r>
              <a:rPr lang="cs-CZ" dirty="0" err="1" smtClean="0"/>
              <a:t>proxemika</a:t>
            </a:r>
            <a:r>
              <a:rPr lang="cs-CZ" dirty="0" smtClean="0"/>
              <a:t> vyjadřuje vliv vzdálenosti na úroveň komunikace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Proxemika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24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Veřejná zóna</a:t>
            </a:r>
            <a:r>
              <a:rPr lang="cs-CZ" dirty="0" smtClean="0"/>
              <a:t>: 900 cm - 350 cm. Vnímáme při ní několik osob. Patří sem veřejné projevy.</a:t>
            </a:r>
          </a:p>
          <a:p>
            <a:r>
              <a:rPr lang="cs-CZ" b="1" dirty="0" smtClean="0"/>
              <a:t>Společenská zóna</a:t>
            </a:r>
            <a:r>
              <a:rPr lang="cs-CZ" dirty="0" smtClean="0"/>
              <a:t>: 350 - 120 cm. Setkáme se s ní při kontaktu v zaměstnání, úředních jednáních atd.</a:t>
            </a:r>
          </a:p>
          <a:p>
            <a:r>
              <a:rPr lang="cs-CZ" b="1" dirty="0" smtClean="0"/>
              <a:t>Osobní zóna</a:t>
            </a:r>
            <a:r>
              <a:rPr lang="cs-CZ" dirty="0" smtClean="0"/>
              <a:t>: rozmezí 120 - 45 cm. Jde při ní o důvěrnější sdělování informací.</a:t>
            </a:r>
          </a:p>
          <a:p>
            <a:r>
              <a:rPr lang="cs-CZ" b="1" dirty="0" smtClean="0"/>
              <a:t>Intimní zóna</a:t>
            </a:r>
            <a:r>
              <a:rPr lang="cs-CZ" dirty="0" smtClean="0"/>
              <a:t>: je od 45 - 0 cm. Týká se většinou pouze rodiny a nejbližších lidí.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Proxemické</a:t>
            </a:r>
            <a:r>
              <a:rPr lang="cs-CZ" dirty="0" smtClean="0"/>
              <a:t> zóny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767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škole jsou běžné situace, kdy je rozmístění účastníků neměnné. Jak může přesto učitel využívat prostoru třídy?</a:t>
            </a:r>
          </a:p>
          <a:p>
            <a:r>
              <a:rPr lang="cs-CZ" dirty="0" smtClean="0"/>
              <a:t>Má tzv. sálové uspořádání vliv na pedagogickou komunikaci?</a:t>
            </a:r>
          </a:p>
          <a:p>
            <a:r>
              <a:rPr lang="cs-CZ" dirty="0" smtClean="0"/>
              <a:t>Komunikuje učitel se všemi žáky stejně nebo jsou ve třídě místa s různou mírou aktivity?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Proxemika</a:t>
            </a:r>
            <a:r>
              <a:rPr lang="cs-CZ" dirty="0" smtClean="0"/>
              <a:t> ve škole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92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Akční zóna učitele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285860"/>
            <a:ext cx="4751165" cy="3395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bdélník 4"/>
          <p:cNvSpPr/>
          <p:nvPr/>
        </p:nvSpPr>
        <p:spPr>
          <a:xfrm>
            <a:off x="0" y="4826675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Gavora</a:t>
            </a:r>
            <a:r>
              <a:rPr lang="cs-CZ" dirty="0" smtClean="0"/>
              <a:t> (1994) podobu této zóny vysvětluje tím, že velký význam zde má fyzická blízkost, kdy učitel komunikuje především s těmi žáky, kteří jsou k němu nejblíže a se kterými může navázat vizuální kontakt.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30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cs-CZ" b="1" dirty="0" smtClean="0"/>
              <a:t>B) Příprava tématu z pedagogické komunikace</a:t>
            </a:r>
          </a:p>
          <a:p>
            <a:r>
              <a:rPr lang="cs-CZ" dirty="0"/>
              <a:t>Definice tématu (např. </a:t>
            </a:r>
            <a:r>
              <a:rPr lang="cs-CZ" dirty="0" smtClean="0"/>
              <a:t>kladení otázek)</a:t>
            </a:r>
            <a:endParaRPr lang="cs-CZ" dirty="0"/>
          </a:p>
          <a:p>
            <a:r>
              <a:rPr lang="cs-CZ" dirty="0"/>
              <a:t>Co jsem se dozvěděl/a nového</a:t>
            </a:r>
          </a:p>
          <a:p>
            <a:r>
              <a:rPr lang="cs-CZ" dirty="0"/>
              <a:t>Co bych chtěl využít v praxi</a:t>
            </a:r>
          </a:p>
          <a:p>
            <a:r>
              <a:rPr lang="cs-CZ" dirty="0"/>
              <a:t>Alespoň jeden odborný zdroj k tématu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b="1" dirty="0" smtClean="0"/>
              <a:t>C) Sebereflexe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/>
              <a:t>Jak jsem </a:t>
            </a:r>
            <a:r>
              <a:rPr lang="cs-CZ" dirty="0" smtClean="0"/>
              <a:t>naplnil/a </a:t>
            </a:r>
            <a:r>
              <a:rPr lang="cs-CZ" dirty="0"/>
              <a:t>vybrané téma.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/>
              <a:t>Co se mi vzhledem k tématu povedlo a podle čeho tak soudím.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/>
              <a:t>Co oproti mým očekáváním nefungovalo a proč.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/>
              <a:t>Jak bych ohodnotil svůj verbální a neverbální projev?  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/>
              <a:t>Jaký mám ze svého výstupu celkový dojem, co bych mohl udělat proto, abych se cítil ještě lépe. </a:t>
            </a:r>
            <a:endParaRPr lang="cs-CZ" dirty="0" smtClean="0"/>
          </a:p>
          <a:p>
            <a:pPr marL="624078" indent="-514350">
              <a:buFont typeface="+mj-lt"/>
              <a:buAutoNum type="arabicParenR"/>
            </a:pPr>
            <a:endParaRPr lang="cs-CZ" dirty="0"/>
          </a:p>
          <a:p>
            <a:pPr marL="109728" indent="0">
              <a:buNone/>
            </a:pPr>
            <a:r>
              <a:rPr lang="cs-CZ" dirty="0" smtClean="0"/>
              <a:t>	B+C = 5 stran seminární práce</a:t>
            </a:r>
          </a:p>
          <a:p>
            <a:pPr marL="109728" indent="0">
              <a:buNone/>
            </a:pPr>
            <a:r>
              <a:rPr lang="cs-CZ" dirty="0" smtClean="0"/>
              <a:t>Nenaplnění těchto kritérií může být důvodem pro vrácení práce k přepracování</a:t>
            </a:r>
            <a:endParaRPr lang="cs-CZ" dirty="0"/>
          </a:p>
          <a:p>
            <a:pPr marL="109728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Obsah předmětu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0105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Ovlivňují žáci akční zónu a pedagogickou komunikaci?</a:t>
            </a:r>
          </a:p>
          <a:p>
            <a:r>
              <a:rPr lang="cs-CZ" dirty="0" smtClean="0"/>
              <a:t>Termín „zóna aktivní účasti“ používá </a:t>
            </a:r>
            <a:r>
              <a:rPr lang="cs-CZ" dirty="0" err="1" smtClean="0"/>
              <a:t>Atwoodová</a:t>
            </a:r>
            <a:r>
              <a:rPr lang="cs-CZ" dirty="0" smtClean="0"/>
              <a:t> a </a:t>
            </a:r>
            <a:r>
              <a:rPr lang="cs-CZ" dirty="0" err="1" smtClean="0"/>
              <a:t>Leitnerová</a:t>
            </a:r>
            <a:r>
              <a:rPr lang="cs-CZ" dirty="0" smtClean="0"/>
              <a:t> (in Mareš, </a:t>
            </a:r>
            <a:r>
              <a:rPr lang="cs-CZ" dirty="0" err="1" smtClean="0"/>
              <a:t>Křivohlavý</a:t>
            </a:r>
            <a:r>
              <a:rPr lang="cs-CZ" dirty="0" smtClean="0"/>
              <a:t>, 1995) pro pojmenování procesu, kdy je komunikace a podoba komunikačních zón ovlivňována zvýšenou aktivitou ze strany žáků´.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Schnitzerová</a:t>
            </a:r>
            <a:r>
              <a:rPr lang="cs-CZ" dirty="0" smtClean="0"/>
              <a:t> a </a:t>
            </a:r>
            <a:r>
              <a:rPr lang="cs-CZ" dirty="0" err="1" smtClean="0"/>
              <a:t>Kontírová</a:t>
            </a:r>
            <a:r>
              <a:rPr lang="cs-CZ" dirty="0" smtClean="0"/>
              <a:t> (1995, 1996) doložily, že žáci sedící v zóně aktivní účasti nejen vykazují vyšší míru aktivity, ale zároveň vykazují nižší míru aktivity nežádoucí. Navíc žáci, kteří bývají označováni za prospěchově podprůměrné, častěji obsazují místa mimo fyzický a zrakový kontakt vyučujícího (tedy mimo zónu).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Vše jen v rukou učitele?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75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i="1" dirty="0" smtClean="0"/>
              <a:t>a) kooperativní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b) konkurenční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c) Konverzační</a:t>
            </a:r>
          </a:p>
          <a:p>
            <a:pPr>
              <a:buNone/>
            </a:pPr>
            <a:r>
              <a:rPr lang="cs-CZ" dirty="0" smtClean="0"/>
              <a:t>					A</a:t>
            </a:r>
          </a:p>
          <a:p>
            <a:pPr>
              <a:buNone/>
            </a:pPr>
            <a:r>
              <a:rPr lang="cs-CZ" i="1" dirty="0" smtClean="0"/>
              <a:t>                                                 </a:t>
            </a:r>
            <a:r>
              <a:rPr lang="cs-CZ" b="1" i="1" dirty="0" smtClean="0"/>
              <a:t>A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A			B                 </a:t>
            </a:r>
            <a:r>
              <a:rPr lang="cs-CZ" b="1" dirty="0" err="1" smtClean="0"/>
              <a:t>B</a:t>
            </a:r>
            <a:r>
              <a:rPr lang="cs-CZ" b="1" dirty="0" smtClean="0"/>
              <a:t>                         </a:t>
            </a:r>
            <a:r>
              <a:rPr lang="cs-CZ" b="1" dirty="0" err="1" smtClean="0"/>
              <a:t>B</a:t>
            </a:r>
            <a:endParaRPr lang="cs-CZ" b="1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Která z uvedených situací je obvykle vnímána jako: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00034" y="3857628"/>
          <a:ext cx="2143140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</a:tblGrid>
              <a:tr h="6429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428992" y="3857628"/>
          <a:ext cx="2071702" cy="652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</a:tblGrid>
              <a:tr h="65246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429388" y="3857628"/>
          <a:ext cx="1643074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6429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97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i="1" dirty="0" smtClean="0"/>
              <a:t>a) Pro zkoušení žáka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b) Pro práci žáků ve dvojici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c) Pro spolupráci žáků na zadaném úkolu</a:t>
            </a:r>
          </a:p>
          <a:p>
            <a:pPr>
              <a:buNone/>
            </a:pPr>
            <a:r>
              <a:rPr lang="cs-CZ" dirty="0" smtClean="0"/>
              <a:t>					A</a:t>
            </a:r>
          </a:p>
          <a:p>
            <a:pPr>
              <a:buNone/>
            </a:pPr>
            <a:r>
              <a:rPr lang="cs-CZ" i="1" dirty="0" smtClean="0"/>
              <a:t>                                                 </a:t>
            </a:r>
            <a:r>
              <a:rPr lang="cs-CZ" b="1" i="1" dirty="0" smtClean="0"/>
              <a:t>A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A			B                 </a:t>
            </a:r>
            <a:r>
              <a:rPr lang="cs-CZ" b="1" dirty="0" err="1" smtClean="0"/>
              <a:t>B</a:t>
            </a:r>
            <a:r>
              <a:rPr lang="cs-CZ" b="1" dirty="0" smtClean="0"/>
              <a:t>                         </a:t>
            </a:r>
            <a:r>
              <a:rPr lang="cs-CZ" b="1" dirty="0" err="1" smtClean="0"/>
              <a:t>B</a:t>
            </a:r>
            <a:endParaRPr lang="cs-CZ" b="1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Jaké prostorové uspořádání byste zvolili?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00034" y="3857628"/>
          <a:ext cx="2143140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</a:tblGrid>
              <a:tr h="6429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428992" y="3857628"/>
          <a:ext cx="2071702" cy="652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</a:tblGrid>
              <a:tr h="65246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429388" y="3857628"/>
          <a:ext cx="1643074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6429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9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 smtClean="0">
              <a:hlinkClick r:id="rId2"/>
            </a:endParaRPr>
          </a:p>
          <a:p>
            <a:r>
              <a:rPr lang="cs-CZ" i="1" dirty="0" smtClean="0"/>
              <a:t>Komunikační procesy na II. Stupni základní školy z hlediska prostorového uspořádání jednotlivých aktérů </a:t>
            </a:r>
            <a:r>
              <a:rPr lang="cs-CZ" dirty="0" smtClean="0"/>
              <a:t>(Veronika </a:t>
            </a:r>
            <a:r>
              <a:rPr lang="cs-CZ" dirty="0" err="1" smtClean="0"/>
              <a:t>Domkářová</a:t>
            </a:r>
            <a:r>
              <a:rPr lang="cs-CZ" dirty="0" smtClean="0"/>
              <a:t>):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	http://www.</a:t>
            </a:r>
            <a:r>
              <a:rPr lang="cs-CZ" dirty="0" err="1" smtClean="0">
                <a:hlinkClick r:id="rId2"/>
              </a:rPr>
              <a:t>phil.muni.cz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journals</a:t>
            </a:r>
            <a:r>
              <a:rPr lang="cs-CZ" dirty="0" smtClean="0">
                <a:hlinkClick r:id="rId2"/>
              </a:rPr>
              <a:t>/index.</a:t>
            </a:r>
            <a:r>
              <a:rPr lang="cs-CZ" dirty="0" err="1" smtClean="0">
                <a:hlinkClick r:id="rId2"/>
              </a:rPr>
              <a:t>php</a:t>
            </a:r>
            <a:r>
              <a:rPr lang="cs-CZ" dirty="0" smtClean="0">
                <a:hlinkClick r:id="rId2"/>
              </a:rPr>
              <a:t>/studia-</a:t>
            </a:r>
            <a:r>
              <a:rPr lang="cs-CZ" dirty="0" err="1" smtClean="0">
                <a:hlinkClick r:id="rId2"/>
              </a:rPr>
              <a:t>paedagogica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article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view</a:t>
            </a:r>
            <a:r>
              <a:rPr lang="cs-CZ" dirty="0" smtClean="0">
                <a:hlinkClick r:id="rId2"/>
              </a:rPr>
              <a:t>/201/316</a:t>
            </a:r>
            <a:endParaRPr lang="cs-CZ" dirty="0" smtClean="0"/>
          </a:p>
          <a:p>
            <a:endParaRPr lang="cs-CZ" b="1" dirty="0" smtClean="0"/>
          </a:p>
          <a:p>
            <a:pPr marL="109728" indent="0">
              <a:buNone/>
            </a:pPr>
            <a:r>
              <a:rPr lang="cs-CZ" b="1" dirty="0"/>
              <a:t>Pohyb vyučujících v prostoru </a:t>
            </a:r>
            <a:r>
              <a:rPr lang="cs-CZ" b="1" dirty="0" smtClean="0"/>
              <a:t>třídy:</a:t>
            </a:r>
          </a:p>
          <a:p>
            <a:pPr marL="109728" indent="0">
              <a:buNone/>
            </a:pPr>
            <a:endParaRPr lang="cs-CZ" b="1" dirty="0"/>
          </a:p>
          <a:p>
            <a:pPr marL="109728" indent="0">
              <a:buNone/>
            </a:pPr>
            <a:r>
              <a:rPr lang="cs-CZ" b="1" dirty="0" smtClean="0"/>
              <a:t>Chodci:</a:t>
            </a:r>
          </a:p>
          <a:p>
            <a:pPr marL="109728" indent="0">
              <a:buNone/>
            </a:pPr>
            <a:r>
              <a:rPr lang="cs-CZ" dirty="0"/>
              <a:t>„Myslím, že jak </a:t>
            </a:r>
            <a:r>
              <a:rPr lang="cs-CZ" dirty="0" err="1"/>
              <a:t>změnim</a:t>
            </a:r>
            <a:r>
              <a:rPr lang="cs-CZ" dirty="0"/>
              <a:t> jakoby tu pozici v </a:t>
            </a:r>
            <a:r>
              <a:rPr lang="cs-CZ" dirty="0" err="1"/>
              <a:t>tý</a:t>
            </a:r>
            <a:r>
              <a:rPr lang="cs-CZ" dirty="0"/>
              <a:t> třídě, když jdu dopředu, tak jakoby se ta pozornost prostřídá no</a:t>
            </a:r>
            <a:r>
              <a:rPr lang="cs-CZ" dirty="0" smtClean="0"/>
              <a:t>…“</a:t>
            </a:r>
          </a:p>
          <a:p>
            <a:pPr marL="109728" indent="0">
              <a:buNone/>
            </a:pPr>
            <a:r>
              <a:rPr lang="cs-CZ" b="1" dirty="0" smtClean="0"/>
              <a:t>Myslivci:</a:t>
            </a:r>
          </a:p>
          <a:p>
            <a:pPr marL="109728" indent="0">
              <a:buNone/>
            </a:pPr>
            <a:r>
              <a:rPr lang="cs-CZ" dirty="0"/>
              <a:t>: „No, u tabule, u stolku, a nebo si sednu na přední, doprostřed na lavici a tím pádem jako na lavici žákovskou.“</a:t>
            </a:r>
            <a:endParaRPr lang="cs-CZ" b="1" dirty="0"/>
          </a:p>
          <a:p>
            <a:pPr marL="109728" indent="0">
              <a:buNone/>
            </a:pPr>
            <a:r>
              <a:rPr lang="cs-CZ" b="1" dirty="0" smtClean="0"/>
              <a:t>Strážci:</a:t>
            </a:r>
          </a:p>
          <a:p>
            <a:pPr marL="109728" indent="0">
              <a:buNone/>
            </a:pPr>
            <a:r>
              <a:rPr lang="cs-CZ" dirty="0"/>
              <a:t>„Většinou sem, nesedím, ale stojím vedle stolku mezi prvníma </a:t>
            </a:r>
            <a:r>
              <a:rPr lang="cs-CZ" dirty="0" err="1"/>
              <a:t>lavicema</a:t>
            </a:r>
            <a:r>
              <a:rPr lang="cs-CZ" dirty="0"/>
              <a:t> u první a druhý řady. Často někdy chodím taky ještě na druhou stranu mezi druhou a třetí řadu.“</a:t>
            </a:r>
            <a:endParaRPr lang="cs-CZ" b="1" dirty="0"/>
          </a:p>
          <a:p>
            <a:pPr marL="109728" indent="0">
              <a:buNone/>
            </a:pPr>
            <a:endParaRPr lang="cs-CZ" b="1" dirty="0" smtClean="0"/>
          </a:p>
          <a:p>
            <a:pPr marL="109728" indent="0">
              <a:buNone/>
            </a:pPr>
            <a:endParaRPr lang="cs-CZ" b="1" dirty="0"/>
          </a:p>
          <a:p>
            <a:pPr marL="109728" indent="0">
              <a:buNone/>
            </a:pPr>
            <a:endParaRPr lang="cs-CZ" b="1" dirty="0" smtClean="0"/>
          </a:p>
          <a:p>
            <a:pPr marL="109728" indent="0">
              <a:buNone/>
            </a:pPr>
            <a:endParaRPr lang="cs-CZ" b="1" dirty="0"/>
          </a:p>
          <a:p>
            <a:pPr marL="109728" indent="0">
              <a:buNone/>
            </a:pPr>
            <a:endParaRPr lang="cs-CZ" b="1" dirty="0"/>
          </a:p>
          <a:p>
            <a:endParaRPr lang="it-IT" b="1" dirty="0" smtClean="0"/>
          </a:p>
          <a:p>
            <a:endParaRPr lang="it-IT" b="1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z výzkumů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34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	</a:t>
            </a:r>
            <a:r>
              <a:rPr lang="cs-CZ" i="1" dirty="0" err="1"/>
              <a:t>Keď</a:t>
            </a:r>
            <a:r>
              <a:rPr lang="cs-CZ" i="1" dirty="0"/>
              <a:t> </a:t>
            </a:r>
            <a:r>
              <a:rPr lang="cs-CZ" i="1" dirty="0" err="1"/>
              <a:t>zasadací</a:t>
            </a:r>
            <a:r>
              <a:rPr lang="cs-CZ" i="1" dirty="0"/>
              <a:t> </a:t>
            </a:r>
            <a:r>
              <a:rPr lang="cs-CZ" i="1" dirty="0" err="1"/>
              <a:t>poriadok</a:t>
            </a:r>
            <a:r>
              <a:rPr lang="cs-CZ" i="1" dirty="0"/>
              <a:t> funguje </a:t>
            </a:r>
            <a:r>
              <a:rPr lang="cs-CZ" i="1" dirty="0" err="1"/>
              <a:t>alebo</a:t>
            </a:r>
            <a:r>
              <a:rPr lang="cs-CZ" i="1" dirty="0"/>
              <a:t> </a:t>
            </a:r>
            <a:r>
              <a:rPr lang="cs-CZ" i="1" dirty="0" err="1"/>
              <a:t>učiteľsko-žiacke</a:t>
            </a:r>
            <a:r>
              <a:rPr lang="cs-CZ" i="1" dirty="0"/>
              <a:t> </a:t>
            </a:r>
            <a:r>
              <a:rPr lang="cs-CZ" i="1" dirty="0" err="1"/>
              <a:t>preferencie</a:t>
            </a:r>
            <a:r>
              <a:rPr lang="cs-CZ" i="1" dirty="0"/>
              <a:t> </a:t>
            </a:r>
            <a:r>
              <a:rPr lang="cs-CZ" i="1" dirty="0" err="1"/>
              <a:t>pri</a:t>
            </a:r>
            <a:r>
              <a:rPr lang="cs-CZ" i="1" dirty="0"/>
              <a:t> </a:t>
            </a:r>
            <a:r>
              <a:rPr lang="cs-CZ" i="1" dirty="0" err="1"/>
              <a:t>obsadzovaní</a:t>
            </a:r>
            <a:r>
              <a:rPr lang="cs-CZ" i="1" dirty="0"/>
              <a:t> </a:t>
            </a:r>
            <a:r>
              <a:rPr lang="cs-CZ" i="1" dirty="0" err="1"/>
              <a:t>priestoru</a:t>
            </a:r>
            <a:r>
              <a:rPr lang="cs-CZ" i="1" dirty="0"/>
              <a:t> </a:t>
            </a:r>
            <a:r>
              <a:rPr lang="cs-CZ" i="1" dirty="0" err="1"/>
              <a:t>školskej</a:t>
            </a:r>
            <a:r>
              <a:rPr lang="cs-CZ" i="1" dirty="0"/>
              <a:t> </a:t>
            </a:r>
            <a:r>
              <a:rPr lang="cs-CZ" i="1" dirty="0" err="1"/>
              <a:t>triedy</a:t>
            </a:r>
            <a:r>
              <a:rPr lang="cs-CZ" i="1" dirty="0"/>
              <a:t> </a:t>
            </a:r>
            <a:r>
              <a:rPr lang="cs-CZ" dirty="0"/>
              <a:t>(Jarmila Bradová)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it-IT" dirty="0" smtClean="0"/>
              <a:t>Studia </a:t>
            </a:r>
            <a:r>
              <a:rPr lang="it-IT" dirty="0"/>
              <a:t>paedagogica Vol. 17, No. 2 (2012</a:t>
            </a:r>
            <a:r>
              <a:rPr lang="it-IT" dirty="0" smtClean="0"/>
              <a:t>)</a:t>
            </a:r>
            <a:endParaRPr lang="it-IT" dirty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z výzkumů</a:t>
            </a:r>
          </a:p>
        </p:txBody>
      </p:sp>
    </p:spTree>
    <p:extLst>
      <p:ext uri="{BB962C8B-B14F-4D97-AF65-F5344CB8AC3E}">
        <p14:creationId xmlns:p14="http://schemas.microsoft.com/office/powerpoint/2010/main" val="10438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doprovází a podporuje verbální sdělení</a:t>
            </a:r>
          </a:p>
          <a:p>
            <a:pPr lvl="0"/>
            <a:r>
              <a:rPr lang="cs-CZ" dirty="0" smtClean="0"/>
              <a:t>oslabuje verbální sdělení</a:t>
            </a:r>
          </a:p>
          <a:p>
            <a:pPr lvl="0"/>
            <a:r>
              <a:rPr lang="cs-CZ" dirty="0" smtClean="0"/>
              <a:t>zesiluje verbální sdělení</a:t>
            </a:r>
          </a:p>
          <a:p>
            <a:pPr lvl="0"/>
            <a:r>
              <a:rPr lang="cs-CZ" dirty="0" smtClean="0"/>
              <a:t>odporuje verbálnímu sdělení</a:t>
            </a:r>
          </a:p>
          <a:p>
            <a:pPr lvl="0"/>
            <a:r>
              <a:rPr lang="cs-CZ" dirty="0" smtClean="0"/>
              <a:t>nahrazuje verbální sdělení</a:t>
            </a:r>
          </a:p>
          <a:p>
            <a:pPr lvl="0"/>
            <a:r>
              <a:rPr lang="cs-CZ" dirty="0" smtClean="0"/>
              <a:t>vyjadřuje naslouchání (nebo opak)</a:t>
            </a:r>
          </a:p>
          <a:p>
            <a:pPr lvl="0"/>
            <a:r>
              <a:rPr lang="cs-CZ" dirty="0" smtClean="0"/>
              <a:t>vyjadřuje stanovisko</a:t>
            </a:r>
          </a:p>
          <a:p>
            <a:pPr lvl="0"/>
            <a:r>
              <a:rPr lang="cs-CZ" dirty="0" smtClean="0"/>
              <a:t>reguluje průběh dialogu</a:t>
            </a:r>
          </a:p>
          <a:p>
            <a:pPr lvl="0"/>
            <a:r>
              <a:rPr lang="cs-CZ" dirty="0" smtClean="0"/>
              <a:t>vyjadřuje subjektivní stav</a:t>
            </a:r>
          </a:p>
          <a:p>
            <a:pPr lvl="0"/>
            <a:r>
              <a:rPr lang="cs-CZ" dirty="0" smtClean="0"/>
              <a:t>vyjasňuje vztah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Shrnutí funkcí neverbální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01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trénovat komunikaci?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25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624078" indent="-514350">
              <a:spcBef>
                <a:spcPts val="600"/>
              </a:spcBef>
              <a:spcAft>
                <a:spcPts val="600"/>
              </a:spcAft>
              <a:buNone/>
            </a:pPr>
            <a:endParaRPr lang="cs-CZ" sz="2800" dirty="0" smtClean="0"/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>
                <a:solidFill>
                  <a:srgbClr val="00B050"/>
                </a:solidFill>
              </a:rPr>
              <a:t>1. Komunikace v kontextu hromadného vyučování, IRF komunikační struktura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>
                <a:solidFill>
                  <a:srgbClr val="00B050"/>
                </a:solidFill>
              </a:rPr>
              <a:t>2</a:t>
            </a:r>
            <a:r>
              <a:rPr lang="cs-CZ" sz="5100" dirty="0" smtClean="0">
                <a:solidFill>
                  <a:srgbClr val="00B050"/>
                </a:solidFill>
              </a:rPr>
              <a:t>. Verbální komunikace – kladení otázek nižší a vyšší kognitivní náročnosti, otevřené a uzavřené otázky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>
                <a:solidFill>
                  <a:srgbClr val="00B050"/>
                </a:solidFill>
              </a:rPr>
              <a:t>3. Žákovské odpovědi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>
                <a:solidFill>
                  <a:srgbClr val="00B050"/>
                </a:solidFill>
              </a:rPr>
              <a:t>4. Zpětná </a:t>
            </a:r>
            <a:r>
              <a:rPr lang="cs-CZ" sz="5100" dirty="0" smtClean="0">
                <a:solidFill>
                  <a:srgbClr val="00B050"/>
                </a:solidFill>
              </a:rPr>
              <a:t>vazba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/>
              <a:t>5</a:t>
            </a:r>
            <a:r>
              <a:rPr lang="cs-CZ" sz="5100" dirty="0" smtClean="0"/>
              <a:t>. Vykročení z IRF struktury: dialogické vyučování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/>
              <a:t>6</a:t>
            </a:r>
            <a:r>
              <a:rPr lang="cs-CZ" sz="5100" dirty="0" smtClean="0"/>
              <a:t>. </a:t>
            </a:r>
            <a:r>
              <a:rPr lang="cs-CZ" sz="5100" dirty="0"/>
              <a:t>Komunikace v kontextu individuálního vyučování a rozhovoru. Aktivní naslouchání a empatie.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51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Seznam témat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/>
              <a:t>7</a:t>
            </a:r>
            <a:r>
              <a:rPr lang="cs-CZ" sz="2400" dirty="0" smtClean="0"/>
              <a:t>. Verbální komunikace – facilitační otázky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/>
              <a:t>8</a:t>
            </a:r>
            <a:r>
              <a:rPr lang="cs-CZ" sz="2400" dirty="0" smtClean="0"/>
              <a:t>. Neverbální komunikace – </a:t>
            </a:r>
            <a:r>
              <a:rPr lang="cs-CZ" sz="2400" dirty="0" err="1" smtClean="0"/>
              <a:t>gestika</a:t>
            </a:r>
            <a:r>
              <a:rPr lang="cs-CZ" sz="2400" dirty="0" smtClean="0"/>
              <a:t>, mimika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/>
              <a:t>9</a:t>
            </a:r>
            <a:r>
              <a:rPr lang="cs-CZ" sz="2400" dirty="0" smtClean="0"/>
              <a:t>. Neverbální komunikace – </a:t>
            </a:r>
            <a:r>
              <a:rPr lang="cs-CZ" sz="2400" dirty="0" err="1" smtClean="0"/>
              <a:t>proxemika</a:t>
            </a:r>
            <a:r>
              <a:rPr lang="cs-CZ" sz="2400" dirty="0" smtClean="0"/>
              <a:t>, využití prostoru v pedagogické komunikaci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10. Paralingvistické projevy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11. Prezentační dovednosti – </a:t>
            </a:r>
            <a:r>
              <a:rPr lang="cs-CZ" sz="2400" dirty="0" err="1" smtClean="0"/>
              <a:t>powerpoint</a:t>
            </a:r>
            <a:r>
              <a:rPr lang="cs-CZ" sz="2400" dirty="0" smtClean="0"/>
              <a:t>, </a:t>
            </a:r>
            <a:r>
              <a:rPr lang="cs-CZ" sz="2400" dirty="0" err="1" smtClean="0"/>
              <a:t>tedtalk</a:t>
            </a:r>
            <a:r>
              <a:rPr lang="cs-CZ" sz="2400" dirty="0"/>
              <a:t> (</a:t>
            </a:r>
            <a:r>
              <a:rPr lang="cs-CZ" sz="2400" dirty="0">
                <a:hlinkClick r:id="rId2"/>
              </a:rPr>
              <a:t>http://www.ted.com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smtClean="0"/>
              <a:t>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2400" dirty="0"/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Případně jiné téma z pedagogické komunikace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Seznam témat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IRF komunikační struktura</a:t>
            </a:r>
          </a:p>
          <a:p>
            <a:r>
              <a:rPr lang="cs-CZ" dirty="0" smtClean="0"/>
              <a:t>Vykročení z IRF struktury: dialogické vyučování </a:t>
            </a:r>
          </a:p>
          <a:p>
            <a:pPr lvl="1">
              <a:buFontTx/>
              <a:buChar char="-"/>
            </a:pPr>
            <a:r>
              <a:rPr lang="cs-CZ" dirty="0" smtClean="0"/>
              <a:t>Čím se liší od IRF struktury?</a:t>
            </a:r>
          </a:p>
          <a:p>
            <a:pPr lvl="1">
              <a:buFontTx/>
              <a:buChar char="-"/>
            </a:pPr>
            <a:r>
              <a:rPr lang="cs-CZ" dirty="0" smtClean="0"/>
              <a:t>Jaké otázky kladou učitelé?</a:t>
            </a:r>
          </a:p>
          <a:p>
            <a:pPr lvl="1">
              <a:buFontTx/>
              <a:buChar char="-"/>
            </a:pPr>
            <a:r>
              <a:rPr lang="cs-CZ" dirty="0" smtClean="0"/>
              <a:t>Co dělají žáci?</a:t>
            </a:r>
          </a:p>
          <a:p>
            <a:pPr lvl="1">
              <a:buFontTx/>
              <a:buChar char="-"/>
            </a:pPr>
            <a:r>
              <a:rPr lang="cs-CZ" dirty="0" smtClean="0"/>
              <a:t>Mezi jakými aktéry se komunikace odehrává?</a:t>
            </a:r>
          </a:p>
          <a:p>
            <a:pPr lvl="1">
              <a:buFontTx/>
              <a:buChar char="-"/>
            </a:pPr>
            <a:r>
              <a:rPr lang="cs-CZ" dirty="0" smtClean="0"/>
              <a:t>K čemu slouží dialogické vyučování?</a:t>
            </a:r>
            <a:endParaRPr lang="cs-CZ" dirty="0"/>
          </a:p>
          <a:p>
            <a:pPr lvl="1">
              <a:buFontTx/>
              <a:buChar char="-"/>
            </a:pPr>
            <a:endParaRPr lang="cs-CZ" dirty="0" smtClean="0"/>
          </a:p>
          <a:p>
            <a:pPr marL="393192" lvl="1" indent="0">
              <a:buNone/>
            </a:pPr>
            <a:r>
              <a:rPr lang="cs-CZ" dirty="0" smtClean="0"/>
              <a:t>Aktivita: vlastní definice dialogického vyučování 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06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Žáci hovoří často a  jejich promluvy jsou </a:t>
            </a:r>
            <a:r>
              <a:rPr lang="cs-CZ" dirty="0" smtClean="0"/>
              <a:t>dlouhé.</a:t>
            </a:r>
          </a:p>
          <a:p>
            <a:r>
              <a:rPr lang="cs-CZ" dirty="0" smtClean="0"/>
              <a:t>Učitelé </a:t>
            </a:r>
            <a:r>
              <a:rPr lang="cs-CZ" dirty="0"/>
              <a:t>kladou žákům otevřené otázky, jejichž cílem je podnítit je k </a:t>
            </a:r>
            <a:r>
              <a:rPr lang="cs-CZ" dirty="0" smtClean="0"/>
              <a:t>přemýšlení.</a:t>
            </a:r>
          </a:p>
          <a:p>
            <a:r>
              <a:rPr lang="cs-CZ" dirty="0" smtClean="0"/>
              <a:t>Žáci </a:t>
            </a:r>
            <a:r>
              <a:rPr lang="cs-CZ" dirty="0"/>
              <a:t>vykonávají myšlenkovou práci, neopakují naučená fakta. Žáci </a:t>
            </a:r>
            <a:r>
              <a:rPr lang="cs-CZ" dirty="0" smtClean="0"/>
              <a:t>argumentují.</a:t>
            </a:r>
          </a:p>
          <a:p>
            <a:r>
              <a:rPr lang="cs-CZ" dirty="0" smtClean="0"/>
              <a:t>Učitel </a:t>
            </a:r>
            <a:r>
              <a:rPr lang="cs-CZ" dirty="0"/>
              <a:t>poskytuje žákům zpětnou vazbu, snaží se jejich myšlenky rozvíjet, povzbudit je k jejich prohloubení a rozpracování. </a:t>
            </a:r>
          </a:p>
          <a:p>
            <a:r>
              <a:rPr lang="cs-CZ" dirty="0" smtClean="0"/>
              <a:t>Úkolem </a:t>
            </a:r>
            <a:r>
              <a:rPr lang="cs-CZ" dirty="0"/>
              <a:t>žáků není pouze odpovídat na otázky učitele. Sami kladou otázky, diskutují mezi sebou. </a:t>
            </a:r>
          </a:p>
          <a:p>
            <a:r>
              <a:rPr lang="cs-CZ" dirty="0" smtClean="0"/>
              <a:t>Znalosti </a:t>
            </a:r>
            <a:r>
              <a:rPr lang="cs-CZ" dirty="0"/>
              <a:t>nejsou chápány jako předem dané, nýbrž jako postupně konstruované v interakcích mezi učitelem a žáky.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Dialogické vyučování</a:t>
            </a:r>
          </a:p>
        </p:txBody>
      </p:sp>
    </p:spTree>
    <p:extLst>
      <p:ext uri="{BB962C8B-B14F-4D97-AF65-F5344CB8AC3E}">
        <p14:creationId xmlns:p14="http://schemas.microsoft.com/office/powerpoint/2010/main" val="205048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pokud </a:t>
            </a:r>
            <a:r>
              <a:rPr lang="cs-CZ" dirty="0"/>
              <a:t>mají </a:t>
            </a:r>
            <a:r>
              <a:rPr lang="cs-CZ" dirty="0" smtClean="0"/>
              <a:t>partneři rozhovoru </a:t>
            </a:r>
            <a:r>
              <a:rPr lang="cs-CZ" dirty="0"/>
              <a:t>stejná práva, vzniká dialog</a:t>
            </a:r>
          </a:p>
          <a:p>
            <a:r>
              <a:rPr lang="cs-CZ" dirty="0" smtClean="0"/>
              <a:t>verbální komunikace </a:t>
            </a:r>
            <a:r>
              <a:rPr lang="cs-CZ" dirty="0"/>
              <a:t>v podobě otázek a odpovědí dvou nebo více osob (obyčejně učitele a žáků) na dané výchovně-vzdělávací </a:t>
            </a:r>
            <a:r>
              <a:rPr lang="cs-CZ" dirty="0" smtClean="0"/>
              <a:t>téma</a:t>
            </a:r>
          </a:p>
          <a:p>
            <a:r>
              <a:rPr lang="cs-CZ" dirty="0"/>
              <a:t>v</a:t>
            </a:r>
            <a:r>
              <a:rPr lang="cs-CZ" dirty="0" smtClean="0"/>
              <a:t>yznačuje se zaměřeností </a:t>
            </a:r>
            <a:r>
              <a:rPr lang="cs-CZ" dirty="0"/>
              <a:t>na stanovený </a:t>
            </a:r>
            <a:r>
              <a:rPr lang="cs-CZ" dirty="0" smtClean="0"/>
              <a:t>cíl</a:t>
            </a:r>
          </a:p>
          <a:p>
            <a:r>
              <a:rPr lang="cs-CZ" dirty="0"/>
              <a:t>prostředek aktivizace </a:t>
            </a:r>
            <a:r>
              <a:rPr lang="cs-CZ" dirty="0" smtClean="0"/>
              <a:t>žáků</a:t>
            </a:r>
          </a:p>
          <a:p>
            <a:r>
              <a:rPr lang="cs-CZ" dirty="0" smtClean="0"/>
              <a:t>poskytuje </a:t>
            </a:r>
            <a:r>
              <a:rPr lang="cs-CZ" dirty="0"/>
              <a:t>zpětnou vazbu při zkoušení a </a:t>
            </a:r>
            <a:r>
              <a:rPr lang="cs-CZ" dirty="0" smtClean="0"/>
              <a:t>hodnocení </a:t>
            </a:r>
          </a:p>
          <a:p>
            <a:r>
              <a:rPr lang="cs-CZ" dirty="0"/>
              <a:t>s</a:t>
            </a:r>
            <a:r>
              <a:rPr lang="cs-CZ" dirty="0" smtClean="0"/>
              <a:t>louží také k </a:t>
            </a:r>
            <a:r>
              <a:rPr lang="cs-CZ" dirty="0"/>
              <a:t>řízení a usměrňování výuky, </a:t>
            </a:r>
            <a:r>
              <a:rPr lang="cs-CZ" dirty="0" smtClean="0"/>
              <a:t>umožňuje její diferenciaci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Rozhovor ve výuce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46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 – žák</a:t>
            </a:r>
          </a:p>
          <a:p>
            <a:r>
              <a:rPr lang="cs-CZ" dirty="0" smtClean="0"/>
              <a:t>Učitel – rodič</a:t>
            </a:r>
          </a:p>
          <a:p>
            <a:r>
              <a:rPr lang="cs-CZ" dirty="0" smtClean="0"/>
              <a:t>Učitel – učitel/učitelé/ředitel</a:t>
            </a:r>
          </a:p>
          <a:p>
            <a:r>
              <a:rPr lang="cs-CZ" dirty="0" smtClean="0"/>
              <a:t>Učitel – výchovný poradce</a:t>
            </a:r>
          </a:p>
          <a:p>
            <a:r>
              <a:rPr lang="cs-CZ" dirty="0" smtClean="0"/>
              <a:t>…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Rozhovor v pedagogické komunikaci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98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596</TotalTime>
  <Words>1215</Words>
  <Application>Microsoft Office PowerPoint</Application>
  <PresentationFormat>Předvádění na obrazovce (4:3)</PresentationFormat>
  <Paragraphs>250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44" baseType="lpstr">
      <vt:lpstr>Calibri</vt:lpstr>
      <vt:lpstr>Lucida Sans Unicode</vt:lpstr>
      <vt:lpstr>Verdana</vt:lpstr>
      <vt:lpstr>Wingdings</vt:lpstr>
      <vt:lpstr>Wingdings 2</vt:lpstr>
      <vt:lpstr>Wingdings 3</vt:lpstr>
      <vt:lpstr>Shluk</vt:lpstr>
      <vt:lpstr>1_Shluk</vt:lpstr>
      <vt:lpstr>Pedagogická komunikace</vt:lpstr>
      <vt:lpstr>Obsah předmětu</vt:lpstr>
      <vt:lpstr>Obsah předmětu</vt:lpstr>
      <vt:lpstr>Seznam témat</vt:lpstr>
      <vt:lpstr>Seznam témat</vt:lpstr>
      <vt:lpstr>Opakování</vt:lpstr>
      <vt:lpstr>Dialogické vyučování</vt:lpstr>
      <vt:lpstr>Rozhovor ve výuce</vt:lpstr>
      <vt:lpstr>Rozhovor v pedagogické komunikaci</vt:lpstr>
      <vt:lpstr>Dovednosti vedení rozhovoru</vt:lpstr>
      <vt:lpstr>Dovednost dotazování</vt:lpstr>
      <vt:lpstr>Cvičení</vt:lpstr>
      <vt:lpstr>Dovednost ovlivňování</vt:lpstr>
      <vt:lpstr>Cvičení</vt:lpstr>
      <vt:lpstr>Dovednost naslouchání</vt:lpstr>
      <vt:lpstr>Charakteristika aktivního naslouchání </vt:lpstr>
      <vt:lpstr>Charakteristika aktivního naslouchání</vt:lpstr>
      <vt:lpstr>Cvičení</vt:lpstr>
      <vt:lpstr>Neverbální komunikace</vt:lpstr>
      <vt:lpstr>Neverbální komunikace</vt:lpstr>
      <vt:lpstr>Paralingvistika</vt:lpstr>
      <vt:lpstr>Interpretujte:</vt:lpstr>
      <vt:lpstr>Paralingvistika se zabývá</vt:lpstr>
      <vt:lpstr>Paralingvistika se zabývá</vt:lpstr>
      <vt:lpstr>K zamyšlení:</vt:lpstr>
      <vt:lpstr>Proxemika</vt:lpstr>
      <vt:lpstr>Proxemické zóny</vt:lpstr>
      <vt:lpstr>Proxemika ve škole</vt:lpstr>
      <vt:lpstr>Akční zóna učitele</vt:lpstr>
      <vt:lpstr>Vše jen v rukou učitele?</vt:lpstr>
      <vt:lpstr>Která z uvedených situací je obvykle vnímána jako:</vt:lpstr>
      <vt:lpstr>Jaké prostorové uspořádání byste zvolili?</vt:lpstr>
      <vt:lpstr>Ukázka z výzkumů</vt:lpstr>
      <vt:lpstr>Ukázka z výzkumů</vt:lpstr>
      <vt:lpstr>Shrnutí funkcí neverbální komunikace</vt:lpstr>
      <vt:lpstr>Jak trénovat komunikaci?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Lektor</cp:lastModifiedBy>
  <cp:revision>49</cp:revision>
  <cp:lastPrinted>2016-04-15T16:18:32Z</cp:lastPrinted>
  <dcterms:created xsi:type="dcterms:W3CDTF">2013-02-18T11:49:40Z</dcterms:created>
  <dcterms:modified xsi:type="dcterms:W3CDTF">2016-04-26T08:06:04Z</dcterms:modified>
</cp:coreProperties>
</file>