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38"/>
  </p:handoutMasterIdLst>
  <p:sldIdLst>
    <p:sldId id="256" r:id="rId2"/>
    <p:sldId id="260" r:id="rId3"/>
    <p:sldId id="269" r:id="rId4"/>
    <p:sldId id="261" r:id="rId5"/>
    <p:sldId id="262" r:id="rId6"/>
    <p:sldId id="268" r:id="rId7"/>
    <p:sldId id="300" r:id="rId8"/>
    <p:sldId id="301" r:id="rId9"/>
    <p:sldId id="270" r:id="rId10"/>
    <p:sldId id="271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7" r:id="rId19"/>
    <p:sldId id="291" r:id="rId20"/>
    <p:sldId id="288" r:id="rId21"/>
    <p:sldId id="290" r:id="rId22"/>
    <p:sldId id="289" r:id="rId23"/>
    <p:sldId id="281" r:id="rId24"/>
    <p:sldId id="282" r:id="rId25"/>
    <p:sldId id="285" r:id="rId26"/>
    <p:sldId id="286" r:id="rId27"/>
    <p:sldId id="283" r:id="rId28"/>
    <p:sldId id="284" r:id="rId29"/>
    <p:sldId id="273" r:id="rId30"/>
    <p:sldId id="296" r:id="rId31"/>
    <p:sldId id="297" r:id="rId32"/>
    <p:sldId id="298" r:id="rId33"/>
    <p:sldId id="293" r:id="rId34"/>
    <p:sldId id="267" r:id="rId35"/>
    <p:sldId id="264" r:id="rId36"/>
    <p:sldId id="292" r:id="rId3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8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675AE1-96E8-460B-ADC1-E37170E171E9}" type="datetimeFigureOut">
              <a:rPr lang="cs-CZ" smtClean="0"/>
              <a:t>3. 3. 2016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04205-AACE-4645-8084-14C676B153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5552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3. 3. 2016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kontakty/mistnost?id=1641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d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IylpTIeAKM&amp;index=14&amp;list=PLsRNoUx8w3rPGHh0D8oKI42GwfGP06-q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Mgr. Kateřina Lojdová, Ph.D.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arenBoth"/>
            </a:pPr>
            <a:r>
              <a:rPr lang="cs-CZ" dirty="0" smtClean="0"/>
              <a:t>Iniciace, </a:t>
            </a:r>
            <a:r>
              <a:rPr lang="cs-CZ" dirty="0"/>
              <a:t>kterou typicky představuje otázka </a:t>
            </a:r>
            <a:r>
              <a:rPr lang="cs-CZ" dirty="0" smtClean="0"/>
              <a:t>učitele</a:t>
            </a:r>
          </a:p>
          <a:p>
            <a:pPr marL="624078" indent="-514350">
              <a:buAutoNum type="arabicParenBoth"/>
            </a:pPr>
            <a:r>
              <a:rPr lang="cs-CZ" dirty="0" smtClean="0"/>
              <a:t>Replika, </a:t>
            </a:r>
            <a:r>
              <a:rPr lang="cs-CZ" dirty="0"/>
              <a:t>jíž je žákovská odpověď </a:t>
            </a:r>
          </a:p>
          <a:p>
            <a:pPr marL="624078" indent="-514350">
              <a:buAutoNum type="arabicParenBoth"/>
            </a:pPr>
            <a:r>
              <a:rPr lang="cs-CZ" dirty="0" smtClean="0"/>
              <a:t>Feedback, </a:t>
            </a:r>
            <a:r>
              <a:rPr lang="cs-CZ" dirty="0"/>
              <a:t>tedy učitelovo zhodnocení repliky </a:t>
            </a:r>
            <a:r>
              <a:rPr lang="cs-CZ" dirty="0" smtClean="0"/>
              <a:t>žáka.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Jde </a:t>
            </a:r>
            <a:r>
              <a:rPr lang="cs-CZ" dirty="0"/>
              <a:t>tedy o třísložkovou sekvenci, kterou otevírá i uzavírá učitel.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Komunikace ve vyučování:</a:t>
            </a:r>
            <a:br>
              <a:rPr lang="cs-CZ" dirty="0" smtClean="0"/>
            </a:br>
            <a:r>
              <a:rPr lang="cs-CZ" dirty="0" smtClean="0"/>
              <a:t>IRF struktura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447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 smtClean="0"/>
          </a:p>
          <a:p>
            <a:r>
              <a:rPr lang="cs-CZ" dirty="0" smtClean="0"/>
              <a:t>učitelské otázky jsou považovány za klíčový prvek procesu učení, a to nejen ve školní třídě. </a:t>
            </a:r>
          </a:p>
          <a:p>
            <a:r>
              <a:rPr lang="cs-CZ" dirty="0" smtClean="0"/>
              <a:t>podle </a:t>
            </a:r>
            <a:r>
              <a:rPr lang="cs-CZ" dirty="0" err="1" smtClean="0"/>
              <a:t>Postmana</a:t>
            </a:r>
            <a:r>
              <a:rPr lang="cs-CZ" dirty="0" smtClean="0"/>
              <a:t> (1979) je veškeré naše poznání výsledkem tázání, a proto je možné říci, že kladení otázek učitelem je jedním z nejdůležitějších intelektuálních nástrojů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Význam kladení otázek v pedagogické komunikaci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9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otevřené</a:t>
            </a:r>
            <a:r>
              <a:rPr lang="cs-CZ" dirty="0" smtClean="0"/>
              <a:t> (založené na obsahové volnosti odpovědi). Na otevřenou otázku neexistuje jen jedna správná odpověď, která by byla dopředu dána. V běžné komunikaci nalezneme větší množství otázek otevřených než uzavřených, zatímco ve výukové komunikaci je tomu naopak.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uzavřené</a:t>
            </a:r>
            <a:r>
              <a:rPr lang="cs-CZ" dirty="0" smtClean="0"/>
              <a:t> (založené většinou na výběru z nabídnutých možností odpovědi či jednoznačné odpovědi)</a:t>
            </a:r>
          </a:p>
          <a:p>
            <a:pPr lvl="1"/>
            <a:r>
              <a:rPr lang="cs-CZ" b="1" dirty="0" smtClean="0"/>
              <a:t>zjišťující</a:t>
            </a:r>
            <a:r>
              <a:rPr lang="cs-CZ" dirty="0" smtClean="0"/>
              <a:t> (ano – ne, vlévá se…)</a:t>
            </a:r>
            <a:endParaRPr lang="cs-CZ" b="1" dirty="0" smtClean="0"/>
          </a:p>
          <a:p>
            <a:pPr lvl="1"/>
            <a:r>
              <a:rPr lang="cs-CZ" b="1" dirty="0" smtClean="0"/>
              <a:t>doplňující </a:t>
            </a:r>
            <a:r>
              <a:rPr lang="cs-CZ" dirty="0" smtClean="0"/>
              <a:t>(Kdy se narodil…? Kam se vlévá…?)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Typologie otázek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03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systémem vyhodnocení kognitivní náročnosti otázky je taxonomický systém Benjamina </a:t>
            </a:r>
            <a:r>
              <a:rPr lang="cs-CZ" dirty="0" err="1" smtClean="0"/>
              <a:t>Blooma</a:t>
            </a:r>
            <a:r>
              <a:rPr lang="cs-CZ" dirty="0" smtClean="0"/>
              <a:t>, který odlišuje tyto kognitivní procesy: </a:t>
            </a:r>
          </a:p>
          <a:p>
            <a:pPr lvl="1"/>
            <a:r>
              <a:rPr lang="cs-CZ" dirty="0" smtClean="0"/>
              <a:t>(1) zapamatovat;</a:t>
            </a:r>
          </a:p>
          <a:p>
            <a:pPr lvl="1"/>
            <a:r>
              <a:rPr lang="cs-CZ" dirty="0" smtClean="0"/>
              <a:t>(2) porozumět;</a:t>
            </a:r>
          </a:p>
          <a:p>
            <a:pPr lvl="1"/>
            <a:r>
              <a:rPr lang="cs-CZ" dirty="0" smtClean="0"/>
              <a:t>(3) aplikovat;</a:t>
            </a:r>
          </a:p>
          <a:p>
            <a:pPr lvl="1"/>
            <a:r>
              <a:rPr lang="cs-CZ" dirty="0" smtClean="0"/>
              <a:t>(4) analyzovat; </a:t>
            </a:r>
          </a:p>
          <a:p>
            <a:pPr lvl="1"/>
            <a:r>
              <a:rPr lang="cs-CZ" dirty="0" smtClean="0"/>
              <a:t>(5) hodnotit; </a:t>
            </a:r>
          </a:p>
          <a:p>
            <a:pPr lvl="1"/>
            <a:r>
              <a:rPr lang="cs-CZ" dirty="0" smtClean="0"/>
              <a:t>(6) tvořit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Bloomova</a:t>
            </a:r>
            <a:r>
              <a:rPr lang="cs-CZ" dirty="0" smtClean="0"/>
              <a:t> taxonomie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800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otázky nižší kognitivní náročnosti </a:t>
            </a:r>
            <a:r>
              <a:rPr lang="cs-CZ" dirty="0" smtClean="0"/>
              <a:t>jsou zaměřeny na doslovné vybavení si faktu, který byl již aspoň jednou v nějaké podobě učitelem prezentován. Tento typ otázek koresponduje s úrovní „zapamatování“ (případně „porozumění“) dle </a:t>
            </a:r>
            <a:r>
              <a:rPr lang="cs-CZ" dirty="0" err="1" smtClean="0"/>
              <a:t>Bloomovy</a:t>
            </a:r>
            <a:r>
              <a:rPr lang="cs-CZ" dirty="0" smtClean="0"/>
              <a:t> taxonomie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otázky vyšší kognitivní náročnosti</a:t>
            </a:r>
            <a:r>
              <a:rPr lang="cs-CZ" b="1" i="1" dirty="0" smtClean="0"/>
              <a:t> </a:t>
            </a:r>
            <a:r>
              <a:rPr lang="cs-CZ" dirty="0" smtClean="0"/>
              <a:t>splňují dvě podmínky: 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1. dle </a:t>
            </a:r>
            <a:r>
              <a:rPr lang="cs-CZ" dirty="0" err="1" smtClean="0"/>
              <a:t>Bloomovy</a:t>
            </a:r>
            <a:r>
              <a:rPr lang="cs-CZ" dirty="0" smtClean="0"/>
              <a:t> taxonomické tabulky se vztahují na zbylé 	kognitivní procesy</a:t>
            </a:r>
          </a:p>
          <a:p>
            <a:pPr>
              <a:buNone/>
            </a:pPr>
            <a:r>
              <a:rPr lang="cs-CZ" dirty="0" smtClean="0"/>
              <a:t>	2. odpověď na takovou otázku nesmí být přímo dostupná</a:t>
            </a:r>
          </a:p>
          <a:p>
            <a:pPr>
              <a:buNone/>
            </a:pPr>
            <a:r>
              <a:rPr lang="cs-CZ" dirty="0" smtClean="0"/>
              <a:t>		z učebnice či jiného materiálu, který mají žáci k 	dispozici.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Otázky nižší a vyšší kognitivní náročnosti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567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 jaký typ otázky se jedná?</a:t>
            </a:r>
          </a:p>
          <a:p>
            <a:pPr>
              <a:buNone/>
            </a:pPr>
            <a:r>
              <a:rPr lang="cs-CZ" i="1" dirty="0" smtClean="0"/>
              <a:t>„Zhodnoťte dopad vlády Marie Terezie pro české země…“</a:t>
            </a:r>
          </a:p>
          <a:p>
            <a:pPr>
              <a:buNone/>
            </a:pPr>
            <a:endParaRPr lang="cs-CZ" i="1" dirty="0" smtClean="0"/>
          </a:p>
          <a:p>
            <a:r>
              <a:rPr lang="cs-CZ" dirty="0" smtClean="0"/>
              <a:t>A) žák může vytvořit odpověď na základě svých znalostí (vyšší kognitivní proces), </a:t>
            </a:r>
          </a:p>
          <a:p>
            <a:r>
              <a:rPr lang="cs-CZ" dirty="0" smtClean="0"/>
              <a:t>B) žák si může vybavit odpověď na tuto otázku z minulé hodiny (nižší kognitivní proces).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Kategorizovat není vždy snadné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7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714348" y="1428736"/>
            <a:ext cx="8229600" cy="4857784"/>
          </a:xfrm>
        </p:spPr>
        <p:txBody>
          <a:bodyPr>
            <a:normAutofit/>
          </a:bodyPr>
          <a:lstStyle/>
          <a:p>
            <a:r>
              <a:rPr lang="cs-CZ" dirty="0" smtClean="0"/>
              <a:t>Kritikové školního vzdělávání dlouhodobě tvrdí, že učitelé vedou žáky pouze k memorování a osvojení si faktů, ovšem bez důrazu na vyšší kognitivní procesy myšlení, jako je aplikace, syntéza či hodnocení.</a:t>
            </a:r>
          </a:p>
          <a:p>
            <a:endParaRPr lang="cs-CZ" dirty="0" smtClean="0"/>
          </a:p>
          <a:p>
            <a:r>
              <a:rPr lang="cs-CZ" dirty="0" smtClean="0"/>
              <a:t>Základní chybou takové kritiky je nejenom její snaha po kopírování módních vlivů, ale někdy i absence empirického důkazu, o který by mohl být opřen tak závažný hodnotový soud.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Jsou otázky vyšší kognitivní náročnosti „lepší“?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78550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Analýza otázek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endParaRPr lang="cs-CZ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Formulujte: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1. Uzavřenou otázku nižší kognitivní 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2. Uzavřenou otázku vyšší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3. Otevřenou otázku nižší kognitivní 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4. Otevřenou otázku vyšší kognitivní náročnosti.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None/>
            </a:pPr>
            <a:endParaRPr lang="cs-CZ" b="1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 smtClean="0"/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Cvičení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74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charakter </a:t>
            </a:r>
            <a:r>
              <a:rPr lang="cs-CZ" dirty="0"/>
              <a:t>žákovských promluv </a:t>
            </a:r>
            <a:r>
              <a:rPr lang="cs-CZ" dirty="0" smtClean="0"/>
              <a:t>bývá </a:t>
            </a:r>
            <a:r>
              <a:rPr lang="cs-CZ" dirty="0"/>
              <a:t>zpravidla odvozován z komunikačních aktivit učitelů </a:t>
            </a:r>
            <a:endParaRPr lang="cs-CZ" dirty="0" smtClean="0"/>
          </a:p>
          <a:p>
            <a:r>
              <a:rPr lang="cs-CZ" dirty="0"/>
              <a:t>učitelské otázky mohou mnohdy nabývat formy, kdy je v nich včleněno vodítko k očekávané odpovědi, a to natolik silně, že žákovské odpovídání na otázky učitele je přeměněno v soutěž o doplňování správného slova</a:t>
            </a:r>
            <a:r>
              <a:rPr lang="cs-CZ" dirty="0" smtClean="0"/>
              <a:t>.</a:t>
            </a:r>
          </a:p>
          <a:p>
            <a:r>
              <a:rPr lang="cs-CZ" dirty="0"/>
              <a:t>ž</a:t>
            </a:r>
            <a:r>
              <a:rPr lang="cs-CZ" dirty="0" smtClean="0"/>
              <a:t>áci </a:t>
            </a:r>
            <a:r>
              <a:rPr lang="cs-CZ" dirty="0"/>
              <a:t>si přitom současně vědomi, že učitel si je vědom správné odpovědi </a:t>
            </a:r>
            <a:r>
              <a:rPr lang="cs-CZ" dirty="0" smtClean="0"/>
              <a:t>a </a:t>
            </a:r>
            <a:r>
              <a:rPr lang="cs-CZ" dirty="0"/>
              <a:t>že jejich odpověď bude posuzována vzhledem k jeho očekáváním dané odpovědi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Žákovské odpovědi</a:t>
            </a:r>
          </a:p>
        </p:txBody>
      </p:sp>
    </p:spTree>
    <p:extLst>
      <p:ext uri="{BB962C8B-B14F-4D97-AF65-F5344CB8AC3E}">
        <p14:creationId xmlns:p14="http://schemas.microsoft.com/office/powerpoint/2010/main" val="36633767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Strategie žákovských odpovědí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u="sng" dirty="0" smtClean="0"/>
              <a:t>Ukázka </a:t>
            </a:r>
            <a:r>
              <a:rPr lang="cs-CZ" u="sng" dirty="0"/>
              <a:t>č. 1: </a:t>
            </a:r>
          </a:p>
          <a:p>
            <a:pPr marL="109728" indent="0">
              <a:buNone/>
            </a:pPr>
            <a:r>
              <a:rPr lang="cs-CZ" b="1" dirty="0"/>
              <a:t>Učitelka: </a:t>
            </a:r>
            <a:r>
              <a:rPr lang="cs-CZ" dirty="0"/>
              <a:t>Vám budu za chvilku číst, že tam James Watt vymyslel parní? ((kouká na levou řadu)) </a:t>
            </a:r>
          </a:p>
          <a:p>
            <a:pPr marL="109728" indent="0">
              <a:buNone/>
            </a:pPr>
            <a:r>
              <a:rPr lang="cs-CZ" b="1" dirty="0"/>
              <a:t>Žák: </a:t>
            </a:r>
            <a:r>
              <a:rPr lang="cs-CZ" dirty="0"/>
              <a:t>Stroj.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Žákovské odpovědi</a:t>
            </a:r>
          </a:p>
        </p:txBody>
      </p:sp>
    </p:spTree>
    <p:extLst>
      <p:ext uri="{BB962C8B-B14F-4D97-AF65-F5344CB8AC3E}">
        <p14:creationId xmlns:p14="http://schemas.microsoft.com/office/powerpoint/2010/main" val="1209415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9192" y="1196752"/>
            <a:ext cx="7901014" cy="500066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2 setkání </a:t>
            </a:r>
          </a:p>
          <a:p>
            <a:pPr marL="109728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Pá </a:t>
            </a:r>
            <a:r>
              <a:rPr lang="cs-CZ" sz="1800" dirty="0"/>
              <a:t>26. 2. 16:40–18:20 </a:t>
            </a:r>
            <a:r>
              <a:rPr lang="cs-CZ" sz="1800" dirty="0">
                <a:hlinkClick r:id="rId2"/>
              </a:rPr>
              <a:t>učebna </a:t>
            </a:r>
            <a:r>
              <a:rPr lang="cs-CZ" sz="1800" dirty="0" smtClean="0">
                <a:hlinkClick r:id="rId2"/>
              </a:rPr>
              <a:t>50</a:t>
            </a:r>
            <a:endParaRPr lang="cs-CZ" sz="1800" dirty="0"/>
          </a:p>
          <a:p>
            <a:pPr marL="109728" indent="0">
              <a:buNone/>
            </a:pPr>
            <a:r>
              <a:rPr lang="cs-CZ" sz="1800" dirty="0" smtClean="0"/>
              <a:t>	Pá </a:t>
            </a:r>
            <a:r>
              <a:rPr lang="cs-CZ" sz="1800" dirty="0"/>
              <a:t>15. 4. 18:30–20:10 </a:t>
            </a:r>
            <a:r>
              <a:rPr lang="cs-CZ" sz="1800" dirty="0">
                <a:hlinkClick r:id="rId2"/>
              </a:rPr>
              <a:t>učebna 50</a:t>
            </a:r>
            <a:endParaRPr lang="cs-CZ" sz="1800" dirty="0" smtClean="0"/>
          </a:p>
          <a:p>
            <a:r>
              <a:rPr lang="cs-CZ" sz="2400" dirty="0" smtClean="0"/>
              <a:t>seminární </a:t>
            </a:r>
            <a:r>
              <a:rPr lang="cs-CZ" sz="2400" dirty="0"/>
              <a:t>práce v rozsahu 5 stránek, kterou student odevzdá v elektronické </a:t>
            </a:r>
            <a:r>
              <a:rPr lang="cs-CZ" sz="2400" dirty="0" smtClean="0"/>
              <a:t>podobě do </a:t>
            </a:r>
            <a:r>
              <a:rPr lang="cs-CZ" sz="2400" smtClean="0"/>
              <a:t>ISu</a:t>
            </a:r>
            <a:r>
              <a:rPr lang="cs-CZ" sz="2400" dirty="0" smtClean="0"/>
              <a:t> do konce semestru</a:t>
            </a:r>
          </a:p>
          <a:p>
            <a:pPr marL="109728" indent="0">
              <a:buNone/>
            </a:pPr>
            <a:endParaRPr lang="cs-CZ" sz="2400" b="1" dirty="0" smtClean="0"/>
          </a:p>
          <a:p>
            <a:pPr marL="109728" indent="0">
              <a:buNone/>
            </a:pPr>
            <a:r>
              <a:rPr lang="cs-CZ" sz="2400" b="1" u="sng" dirty="0" smtClean="0"/>
              <a:t>Seminární práce</a:t>
            </a:r>
          </a:p>
          <a:p>
            <a:pPr marL="109728" indent="0">
              <a:buNone/>
            </a:pPr>
            <a:r>
              <a:rPr lang="cs-CZ" sz="2400" b="1" dirty="0" smtClean="0"/>
              <a:t>A) videozáznam</a:t>
            </a:r>
          </a:p>
          <a:p>
            <a:pPr>
              <a:buFontTx/>
              <a:buChar char="-"/>
            </a:pPr>
            <a:r>
              <a:rPr lang="cs-CZ" sz="2400" dirty="0"/>
              <a:t>v</a:t>
            </a:r>
            <a:r>
              <a:rPr lang="cs-CZ" sz="2400" dirty="0" smtClean="0"/>
              <a:t>ideozáznam komunikačního výstupu v rozsahu minimálně 15 minut (výuka, doučování, individuální projev)</a:t>
            </a:r>
          </a:p>
          <a:p>
            <a:pPr>
              <a:buFontTx/>
              <a:buChar char="-"/>
            </a:pPr>
            <a:r>
              <a:rPr lang="cs-CZ" sz="2400" dirty="0"/>
              <a:t>o</a:t>
            </a:r>
            <a:r>
              <a:rPr lang="cs-CZ" sz="2400" dirty="0" smtClean="0"/>
              <a:t>bsah dle oboru (např. lekce anglického jazyka),  zaměření na jedno z témat pedagogické komunikace (např. kladení otázek)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/>
              <a:t>Obsah předmětu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s-CZ" b="1" dirty="0" smtClean="0"/>
              <a:t>odpověď </a:t>
            </a:r>
            <a:r>
              <a:rPr lang="cs-CZ" b="1" dirty="0"/>
              <a:t>na základě </a:t>
            </a:r>
            <a:r>
              <a:rPr lang="cs-CZ" b="1" dirty="0" smtClean="0"/>
              <a:t>kolokability (spojitelnosti slov)</a:t>
            </a:r>
          </a:p>
          <a:p>
            <a:r>
              <a:rPr lang="cs-CZ" dirty="0" smtClean="0"/>
              <a:t>frekventované </a:t>
            </a:r>
            <a:r>
              <a:rPr lang="cs-CZ" dirty="0"/>
              <a:t>opakování spojení určitých slov může vést až k procesu automatizace, kdy si spolu s určitým slova okamžitě vybavíme i slovo, které se s ním často váže. </a:t>
            </a:r>
            <a:endParaRPr lang="cs-CZ" dirty="0" smtClean="0"/>
          </a:p>
          <a:p>
            <a:r>
              <a:rPr lang="cs-CZ" dirty="0" smtClean="0"/>
              <a:t>žáci </a:t>
            </a:r>
            <a:r>
              <a:rPr lang="cs-CZ" dirty="0"/>
              <a:t>nemusejí správnou odpověď znát</a:t>
            </a:r>
            <a:r>
              <a:rPr lang="cs-CZ" dirty="0" smtClean="0"/>
              <a:t>, nemusejí </a:t>
            </a:r>
            <a:r>
              <a:rPr lang="cs-CZ" dirty="0"/>
              <a:t>vědět, jaký je obsah daného pojmu. 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okud </a:t>
            </a:r>
            <a:r>
              <a:rPr lang="cs-CZ" dirty="0"/>
              <a:t>však mají k dispozici první slovo </a:t>
            </a:r>
            <a:r>
              <a:rPr lang="cs-CZ" dirty="0" smtClean="0"/>
              <a:t>požadovaného </a:t>
            </a:r>
            <a:r>
              <a:rPr lang="cs-CZ" dirty="0"/>
              <a:t>sousloví (např. stavovské – povstání, zlatá bula – sicilská, v uvedeném případě parní – stroj), jsou schopni odpověď </a:t>
            </a:r>
            <a:r>
              <a:rPr lang="cs-CZ" dirty="0" smtClean="0"/>
              <a:t>automaticky doplnit </a:t>
            </a:r>
            <a:r>
              <a:rPr lang="cs-CZ" dirty="0"/>
              <a:t>i bez hlubší </a:t>
            </a:r>
            <a:r>
              <a:rPr lang="cs-CZ" dirty="0" smtClean="0"/>
              <a:t>znalosti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Žákovské odpovědi</a:t>
            </a:r>
          </a:p>
        </p:txBody>
      </p:sp>
    </p:spTree>
    <p:extLst>
      <p:ext uri="{BB962C8B-B14F-4D97-AF65-F5344CB8AC3E}">
        <p14:creationId xmlns:p14="http://schemas.microsoft.com/office/powerpoint/2010/main" val="2681177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Učitelka: Co by asi patřilo tady mezi ty zvyky, pravidla. Co myslíte?</a:t>
            </a:r>
          </a:p>
          <a:p>
            <a:r>
              <a:rPr lang="cs-CZ" dirty="0"/>
              <a:t>Žák Aleš: Vánoce.</a:t>
            </a:r>
          </a:p>
          <a:p>
            <a:r>
              <a:rPr lang="cs-CZ" dirty="0"/>
              <a:t>Učitelka: Každý Vánoce, (prst před ústa, naznačuje, že se žáci mají ztišit) každý </a:t>
            </a:r>
            <a:r>
              <a:rPr lang="cs-CZ" dirty="0" smtClean="0"/>
              <a:t>Vánoce slavíme </a:t>
            </a:r>
            <a:r>
              <a:rPr lang="cs-CZ" dirty="0"/>
              <a:t>jinak. Takže tam jsou nějaké zvyky, třeba ten folklór by sem mohl patřit, co </a:t>
            </a:r>
            <a:r>
              <a:rPr lang="cs-CZ" dirty="0" smtClean="0"/>
              <a:t>jste říkali</a:t>
            </a:r>
            <a:r>
              <a:rPr lang="cs-CZ" dirty="0"/>
              <a:t>. Co dál?</a:t>
            </a:r>
          </a:p>
          <a:p>
            <a:r>
              <a:rPr lang="cs-CZ" dirty="0"/>
              <a:t>Žák Adam: Velikonoce.</a:t>
            </a:r>
          </a:p>
          <a:p>
            <a:r>
              <a:rPr lang="cs-CZ" dirty="0"/>
              <a:t>Učitelka: Tak to jsou ty svátky.</a:t>
            </a:r>
          </a:p>
          <a:p>
            <a:r>
              <a:rPr lang="cs-CZ" dirty="0"/>
              <a:t>Žákyně Mirka: Valentýn.</a:t>
            </a:r>
          </a:p>
          <a:p>
            <a:r>
              <a:rPr lang="cs-CZ" dirty="0"/>
              <a:t>Učitelka: Tak to jsou zase ty svátky. (usmívá se)</a:t>
            </a:r>
          </a:p>
          <a:p>
            <a:r>
              <a:rPr lang="cs-CZ" dirty="0"/>
              <a:t>Žák David: Že když je nějaký významný den, tak že někdo na to kašle a někdo to </a:t>
            </a:r>
            <a:r>
              <a:rPr lang="cs-CZ" dirty="0" smtClean="0"/>
              <a:t>jako dodržuje</a:t>
            </a:r>
            <a:r>
              <a:rPr lang="cs-CZ" dirty="0"/>
              <a:t>.</a:t>
            </a:r>
          </a:p>
          <a:p>
            <a:r>
              <a:rPr lang="cs-CZ" dirty="0"/>
              <a:t>Učitelka: Tak to zas souvisí se svátky.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Žákovské odpovědi</a:t>
            </a:r>
          </a:p>
        </p:txBody>
      </p:sp>
    </p:spTree>
    <p:extLst>
      <p:ext uri="{BB962C8B-B14F-4D97-AF65-F5344CB8AC3E}">
        <p14:creationId xmlns:p14="http://schemas.microsoft.com/office/powerpoint/2010/main" val="35097422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b="1" dirty="0"/>
              <a:t>odpověď </a:t>
            </a:r>
            <a:r>
              <a:rPr lang="cs-CZ" b="1" dirty="0" smtClean="0"/>
              <a:t>analogií</a:t>
            </a:r>
          </a:p>
          <a:p>
            <a:pPr>
              <a:buFontTx/>
              <a:buChar char="-"/>
            </a:pPr>
            <a:r>
              <a:rPr lang="cs-CZ" dirty="0" smtClean="0"/>
              <a:t>žáci </a:t>
            </a:r>
            <a:r>
              <a:rPr lang="cs-CZ" dirty="0"/>
              <a:t>duplikují mechanismus, který byl využit v předcházejících sekvencích některým ze spolužáků </a:t>
            </a:r>
            <a:r>
              <a:rPr lang="cs-CZ" dirty="0" smtClean="0"/>
              <a:t>a </a:t>
            </a:r>
            <a:r>
              <a:rPr lang="cs-CZ" dirty="0"/>
              <a:t>učitelem uznán za správný.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cs-CZ" dirty="0" smtClean="0"/>
              <a:t>ím stoupá </a:t>
            </a:r>
            <a:r>
              <a:rPr lang="cs-CZ" dirty="0"/>
              <a:t>pravděpodobnost, že bude také jejich odpověď uznána jako </a:t>
            </a:r>
            <a:r>
              <a:rPr lang="cs-CZ" dirty="0" smtClean="0"/>
              <a:t>správná</a:t>
            </a:r>
          </a:p>
          <a:p>
            <a:pPr>
              <a:buFontTx/>
              <a:buChar char="-"/>
            </a:pPr>
            <a:r>
              <a:rPr lang="cs-CZ" dirty="0"/>
              <a:t>ačkoli učitelka otázku formuluje jako otevřenou otázku vyšší kognitivní náročnosti, žáci mohou toto zadání svými kognitivními strategiemi obejít tak, aby měli jistotu správné odpovědi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Žákovské odpovědi</a:t>
            </a:r>
          </a:p>
        </p:txBody>
      </p:sp>
    </p:spTree>
    <p:extLst>
      <p:ext uri="{BB962C8B-B14F-4D97-AF65-F5344CB8AC3E}">
        <p14:creationId xmlns:p14="http://schemas.microsoft.com/office/powerpoint/2010/main" val="1914267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Nezastupitelná úloha v sociální komunikaci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 pedagogickém procesu ji chápeme jako korekční informaci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Jedná se o informaci pro žáka, díky které se dozvídá, jak probíhá proces jeho učení (Mareš a </a:t>
            </a:r>
            <a:r>
              <a:rPr lang="cs-CZ" dirty="0" err="1" smtClean="0"/>
              <a:t>Křivohlavý</a:t>
            </a:r>
            <a:r>
              <a:rPr lang="cs-CZ" dirty="0" smtClean="0"/>
              <a:t>, 1995)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41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Zpětná vazba by měla žákovi pomoci, nikoliv ho zastrašit nebo odradit od další činnosti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Nutné vyhnout se jakékoliv ironii, nadřazenosti či zesměšňování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Učitel může žákovi poskytnout zpětnou vazbu nejen verbálně formou předávání  určitých hodnotících zpráv, ale také nonverbálně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Poskytování zpětné vazby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023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b="1" dirty="0" smtClean="0"/>
              <a:t>Učitel</a:t>
            </a:r>
            <a:r>
              <a:rPr lang="cs-CZ" b="1" dirty="0"/>
              <a:t>: </a:t>
            </a:r>
            <a:r>
              <a:rPr lang="cs-CZ" dirty="0"/>
              <a:t>„Vidím, že písmena na tvém plakátě jsou dostatečně velká, budou čitelná i z dálky. Jednotlivé nápisy jsou na plakátě rovnoměrně rozmístěny, jsou mezi nimi dostatečné odstupy, a nápisy jsou </a:t>
            </a:r>
            <a:r>
              <a:rPr lang="cs-CZ" dirty="0" smtClean="0"/>
              <a:t>stručné</a:t>
            </a:r>
            <a:r>
              <a:rPr lang="cs-CZ" dirty="0"/>
              <a:t>, několikaslovné. To vše přispívá k tomu, že kritérium „přehlednost“ můžeme u tvého plakátu považovat za splněné.“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Popisná x hodnotící zpětná vazba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2980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Př</a:t>
            </a:r>
            <a:r>
              <a:rPr lang="cs-CZ" dirty="0"/>
              <a:t>.: „Plakát je </a:t>
            </a:r>
            <a:r>
              <a:rPr lang="cs-CZ" dirty="0" smtClean="0"/>
              <a:t>graficky </a:t>
            </a:r>
            <a:r>
              <a:rPr lang="cs-CZ" dirty="0"/>
              <a:t>zdařilý.“ Tento výrok můžeme uplatnit až ve chvíli, kdy máme jistotu, že žák dobře ví z předchozí zkušenosti, co všechno znamená to, že plakát je </a:t>
            </a:r>
            <a:r>
              <a:rPr lang="cs-CZ" dirty="0" smtClean="0"/>
              <a:t>graficky </a:t>
            </a:r>
            <a:r>
              <a:rPr lang="cs-CZ" dirty="0"/>
              <a:t>zdařilý. </a:t>
            </a:r>
            <a:endParaRPr lang="cs-CZ" dirty="0" smtClean="0"/>
          </a:p>
          <a:p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Zpětná </a:t>
            </a:r>
            <a:r>
              <a:rPr lang="cs-CZ" dirty="0"/>
              <a:t>vazba obsahuje vždy nějaké prvky hodnocení. </a:t>
            </a:r>
          </a:p>
          <a:p>
            <a:r>
              <a:rPr lang="cs-CZ" dirty="0" smtClean="0"/>
              <a:t>Tzv</a:t>
            </a:r>
            <a:r>
              <a:rPr lang="cs-CZ" dirty="0"/>
              <a:t>. </a:t>
            </a:r>
            <a:r>
              <a:rPr lang="cs-CZ" b="1" dirty="0"/>
              <a:t>zamlčené hodnocení</a:t>
            </a:r>
            <a:r>
              <a:rPr lang="cs-CZ" dirty="0"/>
              <a:t> je nejběžnějším způsobem zpětné vazby v české škole. Učitel zopakuje žákovskou odpověď a pokračuje dál ve výuce, nevysloví žádný hodnotící výrok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Popisná x hodnotící zpětná vazba</a:t>
            </a:r>
          </a:p>
        </p:txBody>
      </p:sp>
    </p:spTree>
    <p:extLst>
      <p:ext uri="{BB962C8B-B14F-4D97-AF65-F5344CB8AC3E}">
        <p14:creationId xmlns:p14="http://schemas.microsoft.com/office/powerpoint/2010/main" val="30335011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 </a:t>
            </a:r>
            <a:r>
              <a:rPr lang="cs-CZ" b="1" dirty="0" smtClean="0"/>
              <a:t>Akceptace</a:t>
            </a:r>
            <a:r>
              <a:rPr lang="cs-CZ" dirty="0" smtClean="0"/>
              <a:t>: jedná se o  stručné předání potvrzení správnosti odpovědi (Ano…, Hm…,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Dobře… atp.).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Echo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zopakuje správnou odpověď ať doslovně, či ji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parafrázuje.</a:t>
            </a:r>
            <a:endParaRPr lang="cs-CZ" b="1" dirty="0" smtClean="0"/>
          </a:p>
          <a:p>
            <a:r>
              <a:rPr lang="cs-CZ" dirty="0" smtClean="0"/>
              <a:t>3. </a:t>
            </a:r>
            <a:r>
              <a:rPr lang="cs-CZ" b="1" dirty="0" err="1" smtClean="0"/>
              <a:t>Elaborace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zároveň s akceptací správnou odpověď rozvine o další informace.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Pochvala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správnou odpověď žáka/</a:t>
            </a:r>
            <a:r>
              <a:rPr lang="cs-CZ" dirty="0" err="1" smtClean="0"/>
              <a:t>yně</a:t>
            </a:r>
            <a:r>
              <a:rPr lang="cs-CZ" dirty="0" smtClean="0"/>
              <a:t> vyzdvihne, ocení.</a:t>
            </a:r>
            <a:endParaRPr lang="cs-CZ" b="1" dirty="0" smtClean="0"/>
          </a:p>
          <a:p>
            <a:endParaRPr lang="cs-CZ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0" dirty="0" smtClean="0"/>
              <a:t>Typologie reakcí na správnou odpověď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65403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dirty="0" smtClean="0"/>
              <a:t>Detekce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oznámí žákovi/</a:t>
            </a:r>
            <a:r>
              <a:rPr lang="cs-CZ" dirty="0" err="1" smtClean="0"/>
              <a:t>yni</a:t>
            </a:r>
            <a:r>
              <a:rPr lang="cs-CZ" dirty="0" smtClean="0"/>
              <a:t>, že udělal chybu, nic víc (Ne.).</a:t>
            </a:r>
            <a:endParaRPr lang="cs-CZ" b="1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Identifikace</a:t>
            </a:r>
            <a:r>
              <a:rPr lang="cs-CZ" dirty="0" smtClean="0"/>
              <a:t>: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místo určení chyby.</a:t>
            </a:r>
            <a:endParaRPr lang="cs-CZ" b="1" dirty="0" smtClean="0"/>
          </a:p>
          <a:p>
            <a:r>
              <a:rPr lang="cs-CZ" dirty="0" smtClean="0"/>
              <a:t>3. I</a:t>
            </a:r>
            <a:r>
              <a:rPr lang="cs-CZ" b="1" dirty="0" smtClean="0"/>
              <a:t>nterpretace: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doplňuje reakci o příčinu chyby, pomáhá nalézt správnou 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odpověď.</a:t>
            </a:r>
            <a:endParaRPr lang="cs-CZ" b="1" dirty="0" smtClean="0"/>
          </a:p>
          <a:p>
            <a:r>
              <a:rPr lang="cs-CZ" dirty="0" smtClean="0"/>
              <a:t>4. </a:t>
            </a:r>
            <a:r>
              <a:rPr lang="cs-CZ" b="1" dirty="0" smtClean="0"/>
              <a:t>Korekce:</a:t>
            </a:r>
            <a:r>
              <a:rPr lang="cs-CZ" dirty="0" smtClean="0"/>
              <a:t> učitel/</a:t>
            </a:r>
            <a:r>
              <a:rPr lang="cs-CZ" dirty="0" err="1" smtClean="0"/>
              <a:t>ka</a:t>
            </a:r>
            <a:r>
              <a:rPr lang="cs-CZ" dirty="0" smtClean="0"/>
              <a:t> oznámí správnou odpověď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0" dirty="0" smtClean="0"/>
              <a:t>Typologie reakcí na chybu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3411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Typologie reakcí na správnou a špatnou odpověď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242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cs-CZ" b="1" dirty="0" smtClean="0"/>
              <a:t>B) Příprava tématu z pedagogické komunikace</a:t>
            </a:r>
          </a:p>
          <a:p>
            <a:r>
              <a:rPr lang="cs-CZ" dirty="0"/>
              <a:t>Definice tématu (např. </a:t>
            </a:r>
            <a:r>
              <a:rPr lang="cs-CZ" dirty="0" smtClean="0"/>
              <a:t>kladení otázek)</a:t>
            </a:r>
            <a:endParaRPr lang="cs-CZ" dirty="0"/>
          </a:p>
          <a:p>
            <a:r>
              <a:rPr lang="cs-CZ" dirty="0"/>
              <a:t>Co jsem se dozvěděl/a nového</a:t>
            </a:r>
          </a:p>
          <a:p>
            <a:r>
              <a:rPr lang="cs-CZ" dirty="0"/>
              <a:t>Co bych chtěl využít v praxi</a:t>
            </a:r>
          </a:p>
          <a:p>
            <a:r>
              <a:rPr lang="cs-CZ" dirty="0"/>
              <a:t>Alespoň jeden odborný zdroj k tématu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b="1" dirty="0" smtClean="0"/>
              <a:t>C) Sebereflexe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Jak jsem </a:t>
            </a:r>
            <a:r>
              <a:rPr lang="cs-CZ" dirty="0" smtClean="0"/>
              <a:t>naplnil/a </a:t>
            </a:r>
            <a:r>
              <a:rPr lang="cs-CZ" dirty="0"/>
              <a:t>vybrané téma.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Co se mi vzhledem k tématu povedlo a podle čeho tak soudím.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Co oproti mým očekáváním nefungovalo a proč.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Jak bych ohodnotil svůj verbální a neverbální projev?  </a:t>
            </a:r>
          </a:p>
          <a:p>
            <a:pPr marL="624078" indent="-514350">
              <a:buFont typeface="+mj-lt"/>
              <a:buAutoNum type="arabicParenR"/>
            </a:pPr>
            <a:r>
              <a:rPr lang="cs-CZ" dirty="0"/>
              <a:t>Jaký mám ze svého výstupu celkový dojem, co bych mohl udělat proto, abych se cítil ještě lépe. </a:t>
            </a:r>
            <a:endParaRPr lang="cs-CZ" dirty="0" smtClean="0"/>
          </a:p>
          <a:p>
            <a:pPr marL="624078" indent="-514350">
              <a:buFont typeface="+mj-lt"/>
              <a:buAutoNum type="arabicParenR"/>
            </a:pPr>
            <a:endParaRPr lang="cs-CZ" dirty="0"/>
          </a:p>
          <a:p>
            <a:pPr marL="109728" indent="0">
              <a:buNone/>
            </a:pPr>
            <a:r>
              <a:rPr lang="cs-CZ" dirty="0" smtClean="0"/>
              <a:t>	B+C = 5 stran seminární </a:t>
            </a:r>
            <a:r>
              <a:rPr lang="cs-CZ" dirty="0" smtClean="0"/>
              <a:t>práce</a:t>
            </a:r>
          </a:p>
          <a:p>
            <a:pPr marL="109728" indent="0">
              <a:buNone/>
            </a:pPr>
            <a:r>
              <a:rPr lang="cs-CZ" dirty="0" smtClean="0"/>
              <a:t>Nenaplnění těchto kritérií může být důvodem pro vrácení práce k přepracování</a:t>
            </a:r>
            <a:endParaRPr lang="cs-CZ" dirty="0"/>
          </a:p>
          <a:p>
            <a:pPr marL="109728" indent="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Obsah předmětu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0105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správně poskytovat zpětnou vazbu?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300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https://www.youtube.com/watch?v=avJb0OzD0Ps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Cvičení: zpětná vazba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6488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Žáci hovoří často a  jejich promluvy jsou </a:t>
            </a:r>
            <a:r>
              <a:rPr lang="cs-CZ" dirty="0" smtClean="0"/>
              <a:t>dlouhé.</a:t>
            </a:r>
          </a:p>
          <a:p>
            <a:r>
              <a:rPr lang="cs-CZ" dirty="0" smtClean="0"/>
              <a:t>Učitelé </a:t>
            </a:r>
            <a:r>
              <a:rPr lang="cs-CZ" dirty="0"/>
              <a:t>kladou žákům otevřené otázky, jejichž cílem je podnítit je k </a:t>
            </a:r>
            <a:r>
              <a:rPr lang="cs-CZ" dirty="0" smtClean="0"/>
              <a:t>přemýšlení.</a:t>
            </a:r>
          </a:p>
          <a:p>
            <a:r>
              <a:rPr lang="cs-CZ" dirty="0" smtClean="0"/>
              <a:t>Žáci </a:t>
            </a:r>
            <a:r>
              <a:rPr lang="cs-CZ" dirty="0"/>
              <a:t>vykonávají myšlenkovou práci, neopakují naučená fakta. Žáci </a:t>
            </a:r>
            <a:r>
              <a:rPr lang="cs-CZ" dirty="0" smtClean="0"/>
              <a:t>argumentují.</a:t>
            </a:r>
          </a:p>
          <a:p>
            <a:r>
              <a:rPr lang="cs-CZ" dirty="0" smtClean="0"/>
              <a:t>Učitel </a:t>
            </a:r>
            <a:r>
              <a:rPr lang="cs-CZ" dirty="0"/>
              <a:t>poskytuje žákům zpětnou vazbu, snaží se jejich myšlenky rozvíjet, povzbudit je k jejich prohloubení a rozpracování. </a:t>
            </a:r>
          </a:p>
          <a:p>
            <a:r>
              <a:rPr lang="cs-CZ" dirty="0" smtClean="0"/>
              <a:t>Úkolem </a:t>
            </a:r>
            <a:r>
              <a:rPr lang="cs-CZ" dirty="0"/>
              <a:t>žáků není pouze odpovídat na otázky učitele. Sami kladou otázky, diskutují mezi sebou. </a:t>
            </a:r>
          </a:p>
          <a:p>
            <a:r>
              <a:rPr lang="cs-CZ" dirty="0" smtClean="0"/>
              <a:t>Znalosti </a:t>
            </a:r>
            <a:r>
              <a:rPr lang="cs-CZ" dirty="0"/>
              <a:t>nejsou chápány jako předem dané, nýbrž jako postupně konstruované v interakcích mezi učitelem a žáky.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Dialogické vyučování</a:t>
            </a:r>
          </a:p>
        </p:txBody>
      </p:sp>
    </p:spTree>
    <p:extLst>
      <p:ext uri="{BB962C8B-B14F-4D97-AF65-F5344CB8AC3E}">
        <p14:creationId xmlns:p14="http://schemas.microsoft.com/office/powerpoint/2010/main" val="35666290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zvláštní formou komunikace </a:t>
            </a:r>
            <a:r>
              <a:rPr lang="cs-CZ" dirty="0" smtClean="0"/>
              <a:t>sociální,</a:t>
            </a:r>
          </a:p>
          <a:p>
            <a:r>
              <a:rPr lang="cs-CZ" dirty="0" err="1" smtClean="0"/>
              <a:t>Gavora</a:t>
            </a:r>
            <a:r>
              <a:rPr lang="cs-CZ" dirty="0" smtClean="0"/>
              <a:t> </a:t>
            </a:r>
            <a:r>
              <a:rPr lang="cs-CZ" dirty="0"/>
              <a:t>ji chápe jako vzájemnou výměnu informací mezi účastníky výchovně vzdělávacího procesu, která slouží výukovým </a:t>
            </a:r>
            <a:r>
              <a:rPr lang="cs-CZ" dirty="0" smtClean="0"/>
              <a:t>cílům</a:t>
            </a:r>
          </a:p>
          <a:p>
            <a:r>
              <a:rPr lang="cs-CZ" dirty="0"/>
              <a:t>i</a:t>
            </a:r>
            <a:r>
              <a:rPr lang="cs-CZ" dirty="0" smtClean="0"/>
              <a:t>nformace </a:t>
            </a:r>
            <a:r>
              <a:rPr lang="cs-CZ" dirty="0"/>
              <a:t>jsou v ní zprostředkovány jazykovými i nejazykovými </a:t>
            </a:r>
            <a:r>
              <a:rPr lang="cs-CZ" dirty="0" smtClean="0"/>
              <a:t>prostředky</a:t>
            </a:r>
          </a:p>
          <a:p>
            <a:r>
              <a:rPr lang="cs-CZ" dirty="0"/>
              <a:t>m</a:t>
            </a:r>
            <a:r>
              <a:rPr lang="cs-CZ" dirty="0" smtClean="0"/>
              <a:t>á </a:t>
            </a:r>
            <a:r>
              <a:rPr lang="cs-CZ" dirty="0"/>
              <a:t>stránku obsahovou, procesuální a </a:t>
            </a:r>
            <a:r>
              <a:rPr lang="cs-CZ" dirty="0" smtClean="0"/>
              <a:t>vztahovou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Shrnutí: pedagogická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48205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25963"/>
          </a:xfrm>
        </p:spPr>
        <p:txBody>
          <a:bodyPr/>
          <a:lstStyle/>
          <a:p>
            <a:r>
              <a:rPr lang="cs-CZ" dirty="0" smtClean="0"/>
              <a:t>prezentace obsahu vzdělávání</a:t>
            </a:r>
          </a:p>
          <a:p>
            <a:r>
              <a:rPr lang="cs-CZ" dirty="0" smtClean="0"/>
              <a:t>naplňování cílů výchovy a vzdělávání</a:t>
            </a:r>
          </a:p>
          <a:p>
            <a:r>
              <a:rPr lang="cs-CZ" dirty="0" smtClean="0"/>
              <a:t>řízení třídy </a:t>
            </a:r>
          </a:p>
          <a:p>
            <a:r>
              <a:rPr lang="cs-CZ" dirty="0" smtClean="0"/>
              <a:t>utváření vztahů mezi učitelem a žáky či mezi žáky vzájemně</a:t>
            </a:r>
          </a:p>
          <a:p>
            <a:r>
              <a:rPr lang="cs-CZ" dirty="0" smtClean="0"/>
              <a:t>utváření klimatu ve třídě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Funkce pedagogické komunikace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lv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u="sng" dirty="0" smtClean="0"/>
              <a:t>Monografie: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GAVORA, P. </a:t>
            </a:r>
            <a:r>
              <a:rPr lang="cs-CZ" b="1" dirty="0" smtClean="0"/>
              <a:t>Učitel a žáci v komunikaci</a:t>
            </a:r>
            <a:r>
              <a:rPr lang="cs-CZ" dirty="0" smtClean="0"/>
              <a:t>. Brno : </a:t>
            </a:r>
            <a:r>
              <a:rPr lang="cs-CZ" dirty="0" err="1" smtClean="0"/>
              <a:t>Paido</a:t>
            </a:r>
            <a:r>
              <a:rPr lang="cs-CZ" dirty="0" smtClean="0"/>
              <a:t>, 2005. 165 s. ISBN 80-7315-104-9.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Sociální a pedagogická komunikace ve škole</a:t>
            </a:r>
            <a:r>
              <a:rPr lang="cs-CZ" dirty="0" smtClean="0"/>
              <a:t>. Praha : SPN, 1989. 164 s. ISBN 80-04-21854-7.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MAREŠ, J., KŘIVOHLAVÝ, J. </a:t>
            </a:r>
            <a:r>
              <a:rPr lang="cs-CZ" b="1" dirty="0" smtClean="0"/>
              <a:t>Komunikace ve škole</a:t>
            </a:r>
            <a:r>
              <a:rPr lang="cs-CZ" dirty="0" smtClean="0"/>
              <a:t>. Brno : CDVU MU, 1995. 210 s. ISBN 80-210-1070-3.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 smtClean="0"/>
              <a:t>Plaňava</a:t>
            </a:r>
            <a:r>
              <a:rPr lang="cs-CZ" dirty="0" smtClean="0"/>
              <a:t>, I. </a:t>
            </a:r>
            <a:r>
              <a:rPr lang="cs-CZ" b="1" dirty="0" smtClean="0"/>
              <a:t>Průvodce mezilidskou komunikací : přístupy-dovednosti-poruchy.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Praha : </a:t>
            </a:r>
            <a:r>
              <a:rPr lang="cs-CZ" dirty="0" err="1" smtClean="0"/>
              <a:t>Grada</a:t>
            </a:r>
            <a:r>
              <a:rPr lang="cs-CZ" dirty="0" smtClean="0"/>
              <a:t>, 2005. 146 s. ISBN 8024708582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cs-CZ" dirty="0" smtClean="0"/>
              <a:t>ŠEĎOVÁ, K., ŠVAŘÍČEK, R., ŠALAMOUNOVÁ, Z. </a:t>
            </a:r>
            <a:r>
              <a:rPr lang="cs-CZ" b="1" dirty="0" smtClean="0"/>
              <a:t>Komunikace ve školní třídě</a:t>
            </a:r>
            <a:r>
              <a:rPr lang="cs-CZ" dirty="0" smtClean="0"/>
              <a:t>. Praha: Portál, 2012. 296 s. 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Základní zdroje: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cs-CZ" dirty="0" err="1" smtClean="0"/>
              <a:t>Šeďová</a:t>
            </a:r>
            <a:r>
              <a:rPr lang="cs-CZ" dirty="0" smtClean="0"/>
              <a:t>, K. (2015). </a:t>
            </a:r>
            <a:r>
              <a:rPr lang="cs-CZ" i="1" dirty="0"/>
              <a:t>Co je dialogické vyučování</a:t>
            </a:r>
            <a:r>
              <a:rPr lang="cs-CZ" i="1" dirty="0" smtClean="0"/>
              <a:t>?</a:t>
            </a:r>
          </a:p>
          <a:p>
            <a:pPr marL="109728" indent="0">
              <a:buNone/>
            </a:pPr>
            <a:r>
              <a:rPr lang="cs-CZ" dirty="0"/>
              <a:t>Komenský: </a:t>
            </a:r>
            <a:r>
              <a:rPr lang="cs-CZ" i="1" dirty="0"/>
              <a:t>https://katedry.ped.muni.cz/pedagogika/wp-content/uploads/sites/17/2016/01/komensky_01_140_tisk.pdf</a:t>
            </a:r>
            <a:endParaRPr lang="cs-CZ" i="1" dirty="0" smtClean="0"/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dirty="0" err="1" smtClean="0"/>
              <a:t>Šeďová</a:t>
            </a:r>
            <a:r>
              <a:rPr lang="cs-CZ" dirty="0" smtClean="0"/>
              <a:t>, K., Švaříček, R.: </a:t>
            </a:r>
            <a:r>
              <a:rPr lang="cs-CZ" b="1" i="1" dirty="0" smtClean="0"/>
              <a:t>Zamlčené </a:t>
            </a:r>
            <a:r>
              <a:rPr lang="cs-CZ" b="1" i="1" dirty="0"/>
              <a:t>hodnocení: zpětná vazba ve výukové komunikaci na druhém stupni základní školy</a:t>
            </a:r>
          </a:p>
          <a:p>
            <a:pPr marL="109728" indent="0">
              <a:buNone/>
            </a:pPr>
            <a:r>
              <a:rPr lang="cs-CZ" i="1" dirty="0" smtClean="0"/>
              <a:t>http</a:t>
            </a:r>
            <a:r>
              <a:rPr lang="cs-CZ" i="1" dirty="0"/>
              <a:t>://www.phil.muni.cz/journals/index.php/studia-paedagogica/article/view/111/213</a:t>
            </a:r>
            <a:endParaRPr lang="cs-CZ" i="1" dirty="0" smtClean="0"/>
          </a:p>
          <a:p>
            <a:endParaRPr lang="cs-CZ" i="1" dirty="0"/>
          </a:p>
          <a:p>
            <a:pPr>
              <a:buNone/>
            </a:pPr>
            <a:r>
              <a:rPr lang="cs-CZ" i="1" dirty="0" smtClean="0"/>
              <a:t>Švaříček</a:t>
            </a:r>
            <a:r>
              <a:rPr lang="cs-CZ" i="1" dirty="0"/>
              <a:t>, R.: </a:t>
            </a:r>
            <a:r>
              <a:rPr lang="cs-CZ" b="1" i="1" dirty="0"/>
              <a:t>Funkce učitelských otázek ve výukové komunikaci na druhém stupni základní školy </a:t>
            </a:r>
            <a:r>
              <a:rPr lang="cs-CZ" dirty="0"/>
              <a:t>http://www.phil.muni.cz/journals/index.php/studia-paedagogica/article/view/121</a:t>
            </a:r>
          </a:p>
          <a:p>
            <a:pPr marL="109728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42212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Studie v </a:t>
            </a:r>
            <a:r>
              <a:rPr lang="cs-CZ" dirty="0" smtClean="0"/>
              <a:t>časopisech</a:t>
            </a:r>
            <a:r>
              <a:rPr lang="cs-CZ" u="sng" dirty="0"/>
              <a:t/>
            </a:r>
            <a:br>
              <a:rPr lang="cs-CZ" u="sng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153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 fontScale="47500" lnSpcReduction="20000"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1. Komunikace v kontextu hromadného vyučování, IRF komunikační struktura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/>
              <a:t>2</a:t>
            </a:r>
            <a:r>
              <a:rPr lang="cs-CZ" sz="5100" dirty="0" smtClean="0"/>
              <a:t>. Verbální komunikace – kladení otázek nižší a vyšší kognitivní náročnosti, otevřené a uzavřené otázky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 smtClean="0"/>
              <a:t>3. Žákovské odpovědi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/>
              <a:t>4. Zpětná </a:t>
            </a:r>
            <a:r>
              <a:rPr lang="cs-CZ" sz="5100" dirty="0" smtClean="0"/>
              <a:t>vazba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/>
              <a:t>5</a:t>
            </a:r>
            <a:r>
              <a:rPr lang="cs-CZ" sz="5100" dirty="0" smtClean="0"/>
              <a:t>. Vykročení z IRF struktury: dialogické vyučování</a:t>
            </a:r>
            <a:endParaRPr lang="cs-CZ" sz="5100" dirty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5100" dirty="0" smtClean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5100" dirty="0"/>
              <a:t>6</a:t>
            </a:r>
            <a:r>
              <a:rPr lang="cs-CZ" sz="5100" dirty="0" smtClean="0"/>
              <a:t>. </a:t>
            </a:r>
            <a:r>
              <a:rPr lang="cs-CZ" sz="5100" dirty="0"/>
              <a:t>Komunikace v kontextu individuálního vyučování a rozhovoru. Aktivní naslouchání a empatie.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51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7</a:t>
            </a:r>
            <a:r>
              <a:rPr lang="cs-CZ" sz="2400" dirty="0" smtClean="0"/>
              <a:t>. Verbální komunikace – facilitační otázky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8</a:t>
            </a:r>
            <a:r>
              <a:rPr lang="cs-CZ" sz="2400" dirty="0" smtClean="0"/>
              <a:t>. Neverbální komunikace – </a:t>
            </a:r>
            <a:r>
              <a:rPr lang="cs-CZ" sz="2400" dirty="0" err="1" smtClean="0"/>
              <a:t>gestika</a:t>
            </a:r>
            <a:r>
              <a:rPr lang="cs-CZ" sz="2400" dirty="0" smtClean="0"/>
              <a:t>, mimika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/>
              <a:t>9</a:t>
            </a:r>
            <a:r>
              <a:rPr lang="cs-CZ" sz="2400" dirty="0" smtClean="0"/>
              <a:t>. Neverbální komunikace – </a:t>
            </a:r>
            <a:r>
              <a:rPr lang="cs-CZ" sz="2400" dirty="0" err="1" smtClean="0"/>
              <a:t>proxemika</a:t>
            </a:r>
            <a:r>
              <a:rPr lang="cs-CZ" sz="2400" dirty="0" smtClean="0"/>
              <a:t>, využití prostoru v pedagogické komunikaci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10. Paralingvistické projevy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11. Prezentační dovednosti – </a:t>
            </a:r>
            <a:r>
              <a:rPr lang="cs-CZ" sz="2400" dirty="0" err="1" smtClean="0"/>
              <a:t>powerpoint</a:t>
            </a:r>
            <a:r>
              <a:rPr lang="cs-CZ" sz="2400" dirty="0" smtClean="0"/>
              <a:t>, </a:t>
            </a:r>
            <a:r>
              <a:rPr lang="cs-CZ" sz="2400" dirty="0" err="1" smtClean="0"/>
              <a:t>tedtalk</a:t>
            </a:r>
            <a:r>
              <a:rPr lang="cs-CZ" sz="2400" dirty="0"/>
              <a:t> (</a:t>
            </a:r>
            <a:r>
              <a:rPr lang="cs-CZ" sz="2400" dirty="0">
                <a:hlinkClick r:id="rId2"/>
              </a:rPr>
              <a:t>http://www.ted.com</a:t>
            </a:r>
            <a:r>
              <a:rPr lang="cs-CZ" sz="2400" dirty="0" smtClean="0">
                <a:hlinkClick r:id="rId2"/>
              </a:rPr>
              <a:t>/</a:t>
            </a:r>
            <a:r>
              <a:rPr lang="cs-CZ" sz="2400" dirty="0" smtClean="0"/>
              <a:t>)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cs-CZ" sz="2400" dirty="0"/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dirty="0" smtClean="0"/>
              <a:t>Případně jiné téma z pedagogické komunikace</a:t>
            </a:r>
            <a:endParaRPr lang="cs-CZ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Seznam témat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www.youtube.com/watch?v=OIylpTIeAKM&amp;index=14&amp;list=PLsRNoUx8w3rPGHh0D8oKI42GwfGP06-qK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Jaké jsou dovednosti dobrého řečníka?</a:t>
            </a:r>
          </a:p>
          <a:p>
            <a:r>
              <a:rPr lang="cs-CZ" dirty="0" smtClean="0"/>
              <a:t>Jaké jsou charakteristiky dobrého mluveného projevu? </a:t>
            </a:r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Ukázka: komunikační dovednosti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213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0519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sz="3200" b="1" dirty="0" smtClean="0"/>
              <a:t>Sociální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vzájemné aktivní působení, ovlivňování jedinců, skupin a prostředí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interakce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-vzájemné působení dvou nebo více subjektů v průběhu výchovně vzdělávacího procesu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Sociální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sdělování, tj. výměna informací </a:t>
            </a:r>
          </a:p>
          <a:p>
            <a:pPr>
              <a:spcAft>
                <a:spcPts val="600"/>
              </a:spcAft>
            </a:pPr>
            <a:r>
              <a:rPr lang="cs-CZ" sz="3200" b="1" dirty="0" smtClean="0"/>
              <a:t>Pedagogická komunikace</a:t>
            </a:r>
          </a:p>
          <a:p>
            <a:pPr>
              <a:spcAft>
                <a:spcPts val="600"/>
              </a:spcAft>
              <a:buNone/>
            </a:pPr>
            <a:r>
              <a:rPr lang="cs-CZ" sz="3200" dirty="0" smtClean="0"/>
              <a:t>	- Vzájemná výměna informací mezi účastníky výchovně vzdělávacího procesu, která slouží výukovým cílům</a:t>
            </a:r>
            <a:endParaRPr lang="cs-CZ" sz="3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99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3200" b="1" dirty="0" smtClean="0"/>
              <a:t>pedagogická komunikace</a:t>
            </a:r>
          </a:p>
          <a:p>
            <a:pPr algn="ctr">
              <a:buNone/>
            </a:pPr>
            <a:r>
              <a:rPr lang="cs-CZ" sz="3200" dirty="0" smtClean="0"/>
              <a:t>X </a:t>
            </a:r>
          </a:p>
          <a:p>
            <a:pPr algn="ctr">
              <a:buNone/>
            </a:pPr>
            <a:r>
              <a:rPr lang="cs-CZ" sz="3200" b="1" dirty="0" smtClean="0"/>
              <a:t>výuková komunikace</a:t>
            </a:r>
          </a:p>
          <a:p>
            <a:pPr algn="ctr">
              <a:buNone/>
            </a:pPr>
            <a:r>
              <a:rPr lang="cs-CZ" sz="3200" dirty="0" smtClean="0"/>
              <a:t>výměna informací mezi učitelem a žáky v rámci vyučovací jednotky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19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struktura komunikace ve vyučování?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Komunikace v kontextu hromadného vyučování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813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378</TotalTime>
  <Words>1431</Words>
  <Application>Microsoft Office PowerPoint</Application>
  <PresentationFormat>Předvádění na obrazovce (4:3)</PresentationFormat>
  <Paragraphs>221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Calibri</vt:lpstr>
      <vt:lpstr>Lucida Sans Unicode</vt:lpstr>
      <vt:lpstr>Verdana</vt:lpstr>
      <vt:lpstr>Wingdings 2</vt:lpstr>
      <vt:lpstr>Wingdings 3</vt:lpstr>
      <vt:lpstr>Shluk</vt:lpstr>
      <vt:lpstr>Pedagogická komunikace</vt:lpstr>
      <vt:lpstr>Obsah předmětu</vt:lpstr>
      <vt:lpstr>Obsah předmětu</vt:lpstr>
      <vt:lpstr>Seznam témat</vt:lpstr>
      <vt:lpstr>Seznam témat</vt:lpstr>
      <vt:lpstr>Ukázka: komunikační dovednosti</vt:lpstr>
      <vt:lpstr>Základní pojmy</vt:lpstr>
      <vt:lpstr>Základní pojmy</vt:lpstr>
      <vt:lpstr>Komunikace v kontextu hromadného vyučování</vt:lpstr>
      <vt:lpstr>Komunikace ve vyučování: IRF struktura </vt:lpstr>
      <vt:lpstr>Význam kladení otázek v pedagogické komunikaci</vt:lpstr>
      <vt:lpstr> Typologie otázek </vt:lpstr>
      <vt:lpstr>Bloomova taxonomie</vt:lpstr>
      <vt:lpstr>Otázky nižší a vyšší kognitivní náročnosti</vt:lpstr>
      <vt:lpstr>Kategorizovat není vždy snadné</vt:lpstr>
      <vt:lpstr>Jsou otázky vyšší kognitivní náročnosti „lepší“?</vt:lpstr>
      <vt:lpstr>Cvičení </vt:lpstr>
      <vt:lpstr>Žákovské odpovědi</vt:lpstr>
      <vt:lpstr>Žákovské odpovědi</vt:lpstr>
      <vt:lpstr>Žákovské odpovědi</vt:lpstr>
      <vt:lpstr>Žákovské odpovědi</vt:lpstr>
      <vt:lpstr>Žákovské odpovědi</vt:lpstr>
      <vt:lpstr>Zpětná vazba</vt:lpstr>
      <vt:lpstr>Poskytování zpětné vazby</vt:lpstr>
      <vt:lpstr>Popisná x hodnotící zpětná vazba</vt:lpstr>
      <vt:lpstr>Popisná x hodnotící zpětná vazba</vt:lpstr>
      <vt:lpstr>Typologie reakcí na správnou odpověď </vt:lpstr>
      <vt:lpstr>Typologie reakcí na chybu </vt:lpstr>
      <vt:lpstr>Cvičení</vt:lpstr>
      <vt:lpstr>Jak správně poskytovat zpětnou vazbu?</vt:lpstr>
      <vt:lpstr>Cvičení: zpětná vazba</vt:lpstr>
      <vt:lpstr>Dialogické vyučování</vt:lpstr>
      <vt:lpstr>Shrnutí: pedagogická komunikace</vt:lpstr>
      <vt:lpstr>Funkce pedagogické komunikace</vt:lpstr>
      <vt:lpstr>Základní zdroje: </vt:lpstr>
      <vt:lpstr>Studie v časopisech 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Lojdova</cp:lastModifiedBy>
  <cp:revision>38</cp:revision>
  <dcterms:created xsi:type="dcterms:W3CDTF">2013-02-18T11:49:40Z</dcterms:created>
  <dcterms:modified xsi:type="dcterms:W3CDTF">2016-03-03T12:46:07Z</dcterms:modified>
</cp:coreProperties>
</file>