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handoutMasterIdLst>
    <p:handoutMasterId r:id="rId15"/>
  </p:handoutMasterIdLst>
  <p:sldIdLst>
    <p:sldId id="256" r:id="rId2"/>
    <p:sldId id="366" r:id="rId3"/>
    <p:sldId id="337" r:id="rId4"/>
    <p:sldId id="374" r:id="rId5"/>
    <p:sldId id="369" r:id="rId6"/>
    <p:sldId id="377" r:id="rId7"/>
    <p:sldId id="382" r:id="rId8"/>
    <p:sldId id="394" r:id="rId9"/>
    <p:sldId id="368" r:id="rId10"/>
    <p:sldId id="373" r:id="rId11"/>
    <p:sldId id="401" r:id="rId12"/>
    <p:sldId id="389" r:id="rId13"/>
    <p:sldId id="405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A7507F-608E-4897-960C-E076F23C36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8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31B4-A114-4E07-978B-1C6A8E0C0A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30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8BCF7-C655-48E0-8E71-34A9C66E44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606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12E27-6646-49BE-91B7-9A443D3C5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187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394E-FCA7-4A16-AD9B-C59E9BF5A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75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86EF9-2B73-4893-9F4E-40280935C7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08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296DF-30DD-418F-8CAD-8130302105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153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CBD80-FBAA-4A8B-B131-1395F56BCA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31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59429-16BB-456B-B873-BD5FADD0E7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B5E2D-33E1-4337-9166-78CBD0B02E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59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8C8B6-A6E5-4503-AB07-2310AA2EFF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24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2BFB-F2F4-424E-9AC5-99048D9F81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49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25ECD-940C-4F57-96D5-BBA1B13270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66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  <a:endParaRPr lang="en-US" alt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288A6A87-7685-4BCF-9DD3-B8D69A16A8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16" r:id="rId1"/>
    <p:sldLayoutId id="2147484017" r:id="rId2"/>
    <p:sldLayoutId id="2147484028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  <p:sldLayoutId id="21474840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Vývojová </a:t>
            </a:r>
            <a:r>
              <a:rPr lang="cs-CZ" smtClean="0"/>
              <a:t>psychologie 4</a:t>
            </a:r>
            <a:endParaRPr 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en-US" dirty="0" smtClean="0"/>
              <a:t>Mgr. Jan Krása, </a:t>
            </a:r>
            <a:r>
              <a:rPr lang="cs-CZ" altLang="en-US" dirty="0" err="1" smtClean="0"/>
              <a:t>Ph.D</a:t>
            </a:r>
            <a:r>
              <a:rPr lang="cs-CZ" altLang="en-US" dirty="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05482"/>
          </a:xfrm>
        </p:spPr>
        <p:txBody>
          <a:bodyPr/>
          <a:lstStyle/>
          <a:p>
            <a:pPr>
              <a:defRPr/>
            </a:pPr>
            <a:r>
              <a:rPr lang="cs-CZ" altLang="en-US" dirty="0" smtClean="0"/>
              <a:t>Kognitivní vývoj - hra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3996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Hra s tvary: od největšího po nejmenší a naopak; správný tvar do správného otvoru atd.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Hra s kostkami: schopnost stavět na sebe i vedle sebe; schopnost stavět tvary=schopnost napodobovat vizuálně (ke konci období snaha kreslit).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Dítě je schopno symbolizace: Ve hře se kostka/předmět stává zvířetem, člověkem, potravou atd. Dítě však fantazíruje i kontext. Pokud si dítě umí hrát na „jako…“, značí to rozvoj symbolického myšlení.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Přechod od hry samostatné ke hře kooperativní.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Už batole dokáže pochopit, že někdo něco dělá „jako…“ čili „z legrace“ (</a:t>
            </a:r>
            <a:r>
              <a:rPr lang="cs-CZ" altLang="cs-CZ" sz="2600" dirty="0" err="1" smtClean="0"/>
              <a:t>Racoczy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et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al</a:t>
            </a:r>
            <a:r>
              <a:rPr lang="cs-CZ" altLang="cs-CZ" sz="2600" dirty="0" smtClean="0"/>
              <a:t>., 2004).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dirty="0" err="1" smtClean="0"/>
              <a:t>Kuenne</a:t>
            </a:r>
            <a:r>
              <a:rPr lang="cs-CZ" dirty="0" smtClean="0"/>
              <a:t> (1946) nechal děti vybírat ze tří různě velkých černých čtverců. Odměňoval výběr toho největšího. Když dal dětem sérii tří dalších čtverců, z nichž ale byl ten původní v řadě nejmenším, batolata vybírala jej. Děti předškolní již vybíraly ten největší (konceptuální systém).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5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37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 smtClean="0"/>
              <a:t>Raný vývoj (vymezení fází dle Vágnerové, 2012)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r>
              <a:rPr lang="cs-CZ" altLang="cs-CZ" smtClean="0"/>
              <a:t>Prenatální</a:t>
            </a:r>
          </a:p>
          <a:p>
            <a:r>
              <a:rPr lang="pt-BR" altLang="cs-CZ" smtClean="0"/>
              <a:t> Novorozenecké (do 1 měsíce)</a:t>
            </a:r>
          </a:p>
          <a:p>
            <a:r>
              <a:rPr lang="pl-PL" altLang="cs-CZ" smtClean="0"/>
              <a:t> Kojenecké (do 1 roku)</a:t>
            </a:r>
          </a:p>
          <a:p>
            <a:r>
              <a:rPr lang="pt-BR" altLang="cs-CZ" smtClean="0"/>
              <a:t> </a:t>
            </a:r>
            <a:r>
              <a:rPr lang="pt-BR" altLang="cs-CZ" b="1" smtClean="0"/>
              <a:t>Batolecí (do 3 let)</a:t>
            </a:r>
          </a:p>
          <a:p>
            <a:r>
              <a:rPr lang="cs-CZ" altLang="cs-CZ" smtClean="0"/>
              <a:t> </a:t>
            </a:r>
            <a:r>
              <a:rPr lang="cs-CZ" altLang="cs-CZ" b="1" smtClean="0"/>
              <a:t>Předškolní období (3-6)</a:t>
            </a:r>
            <a:endParaRPr lang="cs-CZ" altLang="cs-CZ" sz="2400" b="1" smtClean="0"/>
          </a:p>
          <a:p>
            <a:r>
              <a:rPr lang="cs-CZ" altLang="cs-CZ" sz="2400" smtClean="0"/>
              <a:t> Školní věk – mladší, střední, starší</a:t>
            </a:r>
          </a:p>
          <a:p>
            <a:r>
              <a:rPr lang="cs-CZ" altLang="cs-CZ" sz="2400" smtClean="0"/>
              <a:t> Dospívání (adolescence)</a:t>
            </a:r>
          </a:p>
          <a:p>
            <a:r>
              <a:rPr lang="cs-CZ" altLang="cs-CZ" sz="2400" smtClean="0"/>
              <a:t> Dospělost – mladší (20-40), střední (40-50), starší (50-60)</a:t>
            </a:r>
          </a:p>
          <a:p>
            <a:r>
              <a:rPr lang="pt-BR" altLang="cs-CZ" sz="2400" smtClean="0"/>
              <a:t> Stáří – rané (60-75), pravé (75 a více)</a:t>
            </a: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400" cap="small" dirty="0" smtClean="0"/>
              <a:t>Batolecí období</a:t>
            </a:r>
            <a:r>
              <a:rPr lang="cs-CZ" dirty="0" smtClean="0"/>
              <a:t> (1-3)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4038600" cy="47545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altLang="en-US" sz="2400" smtClean="0"/>
              <a:t>Dle Eriksona v tomto věku dítě nachází </a:t>
            </a:r>
            <a:r>
              <a:rPr lang="cs-CZ" altLang="en-US" b="1" smtClean="0"/>
              <a:t>autonomii</a:t>
            </a:r>
            <a:r>
              <a:rPr lang="cs-CZ" altLang="en-US" sz="240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smtClean="0"/>
              <a:t>Batole se chce (potřebuje) prosadit, potřebuje potvrzení svých kompetencí a potřebuje zjistit svoje limity.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smtClean="0"/>
              <a:t>Tento úkol může být zablokován nedostatkem důvěry (z minulého období), nemocí či nevhodnou výchovou.</a:t>
            </a:r>
          </a:p>
        </p:txBody>
      </p:sp>
      <p:pic>
        <p:nvPicPr>
          <p:cNvPr id="5124" name="Picture 6" descr="bato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995488"/>
            <a:ext cx="3816350" cy="3492500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Motorický vývoj</a:t>
            </a:r>
            <a:endParaRPr 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Dítě se postupně zdokonaluje. Mizí baculatost. Zlepšuje se koordinace pohybů:</a:t>
            </a:r>
          </a:p>
          <a:p>
            <a:r>
              <a:rPr lang="cs-CZ" altLang="cs-CZ" sz="2400" dirty="0" smtClean="0"/>
              <a:t>umí kopnou do míče, ke konci období i hodit míčem na cíl a chytit míč</a:t>
            </a:r>
          </a:p>
          <a:p>
            <a:r>
              <a:rPr lang="cs-CZ" altLang="cs-CZ" sz="2400" dirty="0" smtClean="0"/>
              <a:t>chodit po špičkách </a:t>
            </a:r>
          </a:p>
          <a:p>
            <a:r>
              <a:rPr lang="cs-CZ" altLang="cs-CZ" sz="2400" dirty="0" smtClean="0"/>
              <a:t>chvilku stát na jedné noze </a:t>
            </a:r>
          </a:p>
          <a:p>
            <a:r>
              <a:rPr lang="cs-CZ" altLang="cs-CZ" sz="2400" dirty="0" smtClean="0"/>
              <a:t>do schodů střídat nohy</a:t>
            </a:r>
          </a:p>
          <a:p>
            <a:r>
              <a:rPr lang="cs-CZ" altLang="cs-CZ" sz="2400" dirty="0" smtClean="0"/>
              <a:t>(neumí stojku, svíčku, neumí se rozhoupat)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Ovládání motoriky umožňuje větší samostatnost při uspokojování potřeb (stimulace, seberegulace…).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b="1" dirty="0" smtClean="0"/>
              <a:t>Potřeba aktivity </a:t>
            </a:r>
            <a:r>
              <a:rPr lang="cs-CZ" altLang="cs-CZ" sz="2400" dirty="0" smtClean="0"/>
              <a:t>je u batolat velká (schopnost opakovat aktivity nevyčerpatelná!) – srov. zákaz pohybu batoleti nebo zákazy a narušování her.</a:t>
            </a:r>
          </a:p>
          <a:p>
            <a:r>
              <a:rPr lang="cs-CZ" altLang="cs-CZ" sz="2000" dirty="0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Motorický vývoj</a:t>
            </a:r>
            <a:endParaRPr lang="cs-CZ" dirty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0403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z="2300" dirty="0" smtClean="0"/>
              <a:t>Vyvíjí se ovládání kosterního svalstva a svěračů.</a:t>
            </a:r>
          </a:p>
          <a:p>
            <a:pPr>
              <a:buFont typeface="Wingdings 2" pitchFamily="18" charset="2"/>
              <a:buNone/>
            </a:pPr>
            <a:r>
              <a:rPr lang="cs-CZ" altLang="cs-CZ" sz="2300" dirty="0" smtClean="0"/>
              <a:t>Dle Vágnerové (2012, s. 121) jsou významné 2 druhy pohybu:</a:t>
            </a:r>
          </a:p>
          <a:p>
            <a:r>
              <a:rPr lang="cs-CZ" altLang="cs-CZ" sz="2300" dirty="0" smtClean="0"/>
              <a:t>Retence – tj. udržení něčeho, setrvání někde.</a:t>
            </a:r>
          </a:p>
          <a:p>
            <a:r>
              <a:rPr lang="cs-CZ" altLang="cs-CZ" sz="2300" dirty="0" smtClean="0"/>
              <a:t>Eliminace tj. tendence pustit, zahodit, opustit to, co už nechce nebo kde už nechce být.</a:t>
            </a:r>
          </a:p>
          <a:p>
            <a:pPr>
              <a:buFont typeface="Wingdings 2" pitchFamily="18" charset="2"/>
              <a:buNone/>
            </a:pPr>
            <a:r>
              <a:rPr lang="cs-CZ" altLang="cs-CZ" sz="2300" dirty="0" smtClean="0"/>
              <a:t>Nejprve je jich obou dosahováno svalovou aktivitou, později i symbolicky. Freud nazval toto období </a:t>
            </a:r>
            <a:r>
              <a:rPr lang="cs-CZ" altLang="cs-CZ" sz="2300" b="1" dirty="0" smtClean="0"/>
              <a:t>anální fází</a:t>
            </a:r>
            <a:r>
              <a:rPr lang="cs-CZ" altLang="cs-CZ" sz="2300" dirty="0" smtClean="0"/>
              <a:t>.</a:t>
            </a:r>
          </a:p>
          <a:p>
            <a:pPr>
              <a:buFont typeface="Wingdings 2" pitchFamily="18" charset="2"/>
              <a:buNone/>
            </a:pPr>
            <a:r>
              <a:rPr lang="cs-CZ" altLang="cs-CZ" sz="2300" dirty="0" smtClean="0"/>
              <a:t>Dítě získá velmi zřejmou (</a:t>
            </a:r>
            <a:r>
              <a:rPr lang="cs-CZ" altLang="cs-CZ" sz="2300" dirty="0" err="1" smtClean="0"/>
              <a:t>seberegulační</a:t>
            </a:r>
            <a:r>
              <a:rPr lang="cs-CZ" altLang="cs-CZ" sz="2300" dirty="0" smtClean="0"/>
              <a:t>, sociální, praktickou) výhodu, naučí-li se ovládat vylučování.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300" dirty="0" smtClean="0"/>
              <a:t>Značná soc. hodnota ovládání vyměšování může vést rodiče k tomu, že budou nutit dítě k nácviku předčasně.</a:t>
            </a:r>
          </a:p>
          <a:p>
            <a:pPr>
              <a:buFont typeface="Wingdings 2" pitchFamily="18" charset="2"/>
              <a:buNone/>
            </a:pPr>
            <a:endParaRPr lang="cs-CZ" altLang="cs-CZ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Emoční vývoj</a:t>
            </a:r>
            <a:endParaRPr lang="cs-CZ" dirty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799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Objevují se vztahové emoce: radost z kontaktu, žárlivost, soucit, projevy lítosti, smutku, napětí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Sebehodnotící emoce – hrdost, pýcha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Pocity studu jako reakce na nesplnění očekávání druhých </a:t>
            </a:r>
            <a:r>
              <a:rPr lang="cs-CZ" altLang="cs-CZ" sz="2400" i="1" dirty="0" smtClean="0"/>
              <a:t>(viz </a:t>
            </a:r>
            <a:r>
              <a:rPr lang="cs-CZ" altLang="cs-CZ" sz="2400" i="1" dirty="0" err="1" smtClean="0"/>
              <a:t>Erikson</a:t>
            </a:r>
            <a:r>
              <a:rPr lang="cs-CZ" altLang="cs-CZ" sz="2400" i="1" dirty="0" smtClean="0"/>
              <a:t> – konflikt autonomie proti studu a pochybám)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Nově se objevují afekty hněvu a vzteku – často velmi silné intenzity (v tomto věku běžné a vývojově opodstatněné).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Dokáže se na něco těšit.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Snaží se regulovat svoje emoce: „trochu jsem se vztekal, ale jen chvíli.“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Ve školce (mezi 4.-5. rokem zvládne tuto zátěž většina dětí) se dítě učí navazovat a udržovat </a:t>
            </a:r>
            <a:r>
              <a:rPr lang="cs-CZ" altLang="cs-CZ" sz="2400" dirty="0" err="1" smtClean="0"/>
              <a:t>soc</a:t>
            </a:r>
            <a:r>
              <a:rPr lang="cs-CZ" altLang="cs-CZ" sz="2400" dirty="0" smtClean="0"/>
              <a:t>. vztahy s vrstevníky.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 smtClean="0"/>
              <a:t>Rozvoj osobnosti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cs-CZ" altLang="en-US" sz="2800" dirty="0" smtClean="0"/>
              <a:t>v 18. měsíci se pozná v zrcadle</a:t>
            </a:r>
          </a:p>
          <a:p>
            <a:pPr lvl="1" eaLnBrk="1" hangingPunct="1"/>
            <a:r>
              <a:rPr lang="cs-CZ" altLang="en-US" sz="2800" dirty="0" smtClean="0"/>
              <a:t>kolem 2 let – negativistické období</a:t>
            </a:r>
          </a:p>
          <a:p>
            <a:pPr lvl="1" eaLnBrk="1" hangingPunct="1"/>
            <a:r>
              <a:rPr lang="cs-CZ" altLang="en-US" sz="2800" dirty="0" smtClean="0"/>
              <a:t>z on na já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Pokusy o separaci a samostatné chování</a:t>
            </a:r>
          </a:p>
          <a:p>
            <a:pPr>
              <a:buFont typeface="Wingdings 2" pitchFamily="18" charset="2"/>
              <a:buNone/>
            </a:pPr>
            <a:r>
              <a:rPr lang="cs-CZ" altLang="cs-CZ" sz="800" dirty="0" smtClean="0"/>
              <a:t> </a:t>
            </a:r>
            <a:endParaRPr lang="cs-CZ" altLang="cs-CZ" dirty="0" smtClean="0"/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zároveň přetrvává </a:t>
            </a:r>
            <a:r>
              <a:rPr lang="cs-CZ" altLang="cs-CZ" b="1" dirty="0" smtClean="0"/>
              <a:t>potřeba jistoty a bezpečí</a:t>
            </a:r>
          </a:p>
          <a:p>
            <a:pPr>
              <a:buFont typeface="Wingdings 2" pitchFamily="18" charset="2"/>
              <a:buNone/>
            </a:pPr>
            <a:r>
              <a:rPr lang="cs-CZ" altLang="cs-CZ" b="1" dirty="0" smtClean="0"/>
              <a:t>vynucená separace </a:t>
            </a:r>
            <a:r>
              <a:rPr lang="cs-CZ" altLang="cs-CZ" dirty="0" smtClean="0"/>
              <a:t>(hospitalizace, týdenní jesle…) je v tomto období velmi zatěžující (i v řádu dní; </a:t>
            </a:r>
            <a:r>
              <a:rPr lang="cs-CZ" altLang="cs-CZ" i="1" dirty="0" smtClean="0"/>
              <a:t>J. </a:t>
            </a:r>
            <a:r>
              <a:rPr lang="cs-CZ" altLang="cs-CZ" i="1" dirty="0" err="1" smtClean="0"/>
              <a:t>Bowlby</a:t>
            </a:r>
            <a:r>
              <a:rPr lang="cs-CZ" altLang="cs-CZ" i="1" dirty="0" smtClean="0"/>
              <a:t>: fáze protestu – zoufalství – odpoutání od matky</a:t>
            </a:r>
            <a:r>
              <a:rPr lang="cs-CZ" altLang="cs-CZ" dirty="0" smtClean="0"/>
              <a:t>)</a:t>
            </a:r>
            <a:endParaRPr lang="cs-CZ" altLang="en-US" dirty="0" smtClean="0"/>
          </a:p>
          <a:p>
            <a:pPr>
              <a:buFont typeface="Wingdings 2" pitchFamily="18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„Období vzdoru“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(několik měsíců mezi 2,5 – 3,5 roku)</a:t>
            </a:r>
          </a:p>
          <a:p>
            <a:pPr>
              <a:buNone/>
            </a:pPr>
            <a:r>
              <a:rPr lang="cs-CZ" dirty="0" smtClean="0"/>
              <a:t>velmi omezená schopnost kooperace</a:t>
            </a:r>
          </a:p>
          <a:p>
            <a:r>
              <a:rPr lang="cs-CZ" dirty="0" smtClean="0"/>
              <a:t> aktivní odpor, vlastní nároky („ne“, „já sám“…)</a:t>
            </a:r>
          </a:p>
          <a:p>
            <a:r>
              <a:rPr lang="cs-CZ" dirty="0" smtClean="0"/>
              <a:t> nechuť dělit se (o hračky apod.)</a:t>
            </a:r>
          </a:p>
          <a:p>
            <a:r>
              <a:rPr lang="pl-PL" dirty="0" smtClean="0"/>
              <a:t> při </a:t>
            </a:r>
            <a:r>
              <a:rPr lang="pl-PL" dirty="0" smtClean="0"/>
              <a:t>nevhodné </a:t>
            </a:r>
            <a:r>
              <a:rPr lang="pl-PL" dirty="0" smtClean="0"/>
              <a:t>kombinaci s temperamentem je </a:t>
            </a:r>
            <a:r>
              <a:rPr lang="pl-PL" dirty="0" smtClean="0"/>
              <a:t>obvyklé </a:t>
            </a:r>
            <a:r>
              <a:rPr lang="cs-CZ" dirty="0" smtClean="0"/>
              <a:t>fyzické </a:t>
            </a:r>
            <a:r>
              <a:rPr lang="cs-CZ" dirty="0" smtClean="0"/>
              <a:t>napadání ostatních dětí, </a:t>
            </a:r>
            <a:r>
              <a:rPr lang="cs-CZ" dirty="0" smtClean="0"/>
              <a:t>ba i rodičů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nic z výše jmenovaného není v batolecím věku známkou patologie nebo nevychovanosti, ale nemělo by být ani záminkou pro nevychovávání</a:t>
            </a:r>
          </a:p>
          <a:p>
            <a:r>
              <a:rPr lang="cs-CZ" dirty="0" smtClean="0"/>
              <a:t> emočně nabité konflikty přispívají k dětskému pochopení </a:t>
            </a:r>
            <a:r>
              <a:rPr lang="pt-BR" dirty="0" smtClean="0"/>
              <a:t>sebe, lidí a sociálního světa</a:t>
            </a:r>
          </a:p>
          <a:p>
            <a:r>
              <a:rPr lang="cs-CZ" dirty="0" smtClean="0"/>
              <a:t> „testování stability“ rodičů slouží i k jejich prověření – rodič rozčilený, trestající apod. stabilní není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 smtClean="0"/>
              <a:t>Kognitivní vývoj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 marL="0" lvl="1" indent="0" eaLnBrk="1" hangingPunct="1">
              <a:buFont typeface="Wingdings 2" pitchFamily="18" charset="2"/>
              <a:buNone/>
            </a:pPr>
            <a:endParaRPr lang="cs-CZ" altLang="en-US" sz="2600" dirty="0" smtClean="0"/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Motorická autonomie souvisí s kognitivní autonomií.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Batolata jsou zvídavá – ráda se učí (nejprve hlavně nápodobou, později i verbálně – srov. mycí houbu, jak pije vodu).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Pochopení pravidel, která se učí verbálně, umožňuje emancipaci dítěte – jeden z důvodů lpění na pravidlech, stereotypech a rituálech (=jistota).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2453</TotalTime>
  <Words>865</Words>
  <Application>Microsoft Office PowerPoint</Application>
  <PresentationFormat>Předvádění na obrazovce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1" baseType="lpstr">
      <vt:lpstr>Arial</vt:lpstr>
      <vt:lpstr>Book Antiqua</vt:lpstr>
      <vt:lpstr>Garamond</vt:lpstr>
      <vt:lpstr>Lucida Sans</vt:lpstr>
      <vt:lpstr>Wingdings</vt:lpstr>
      <vt:lpstr>Wingdings 2</vt:lpstr>
      <vt:lpstr>Wingdings 3</vt:lpstr>
      <vt:lpstr>Vrchol</vt:lpstr>
      <vt:lpstr>Vývojová psychologie 4</vt:lpstr>
      <vt:lpstr>Raný vývoj (vymezení fází dle Vágnerové, 2012)</vt:lpstr>
      <vt:lpstr>Batolecí období (1-3)</vt:lpstr>
      <vt:lpstr>Motorický vývoj</vt:lpstr>
      <vt:lpstr>Motorický vývoj</vt:lpstr>
      <vt:lpstr>Emoční vývoj</vt:lpstr>
      <vt:lpstr>Rozvoj osobnosti</vt:lpstr>
      <vt:lpstr>„Období vzdoru“</vt:lpstr>
      <vt:lpstr>Kognitivní vývoj</vt:lpstr>
      <vt:lpstr>Kognitivní vývoj - hra</vt:lpstr>
      <vt:lpstr>Kognitivní vývoj</vt:lpstr>
      <vt:lpstr>Děkuji za pozornost</vt:lpstr>
      <vt:lpstr>Prezentace aplikace PowerPoint</vt:lpstr>
    </vt:vector>
  </TitlesOfParts>
  <Company>VUT FAST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a formování osobnosti</dc:title>
  <dc:creator>Jana</dc:creator>
  <cp:lastModifiedBy>Pospisil</cp:lastModifiedBy>
  <cp:revision>209</cp:revision>
  <dcterms:created xsi:type="dcterms:W3CDTF">2007-10-19T05:59:20Z</dcterms:created>
  <dcterms:modified xsi:type="dcterms:W3CDTF">2016-05-20T05:28:24Z</dcterms:modified>
</cp:coreProperties>
</file>