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291" r:id="rId12"/>
    <p:sldId id="271" r:id="rId13"/>
    <p:sldId id="27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1A1AC-4684-41A1-B8A2-1B5C457DA7CF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1FEE-3850-46E8-93CD-394E03BFD9B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192213" y="878641"/>
            <a:ext cx="4475162" cy="31642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/>
          </p:nvPr>
        </p:nvSpPr>
        <p:spPr>
          <a:xfrm>
            <a:off x="1060450" y="4349420"/>
            <a:ext cx="4740275" cy="3514565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87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32771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450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4579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35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5603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912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6627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17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7651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46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8675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75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9699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340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30723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46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31747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932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481" y="456530"/>
            <a:ext cx="7806240" cy="1239970"/>
          </a:xfrm>
        </p:spPr>
        <p:txBody>
          <a:bodyPr lIns="82945" tIns="41473" rIns="82945" bIns="41473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8016" y="836712"/>
            <a:ext cx="8948048" cy="1669126"/>
          </a:xfrm>
        </p:spPr>
        <p:txBody>
          <a:bodyPr wrap="square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/>
            </a:pPr>
            <a:r>
              <a:rPr lang="cs-CZ" sz="3600" spc="272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Diagnostické metody</a:t>
            </a:r>
            <a:br>
              <a:rPr lang="cs-CZ" sz="3600" spc="272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cs-CZ" sz="3600" spc="272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cs-CZ" sz="3600" spc="272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cs-CZ" sz="2900" spc="272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(vývoj dítěte a škola)</a:t>
            </a:r>
            <a:endParaRPr lang="en-GB" sz="2900" spc="272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472291"/>
            <a:ext cx="9144000" cy="103890"/>
          </a:xfrm>
        </p:spPr>
        <p:txBody>
          <a:bodyPr lIns="0" tIns="0" rIns="0" bIns="0" anchor="ctr">
            <a:spAutoFit/>
          </a:bodyPr>
          <a:lstStyle/>
          <a:p>
            <a:pPr marL="0" indent="0" algn="ctr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None/>
              <a:tabLst>
                <a:tab pos="194382" algn="l"/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  <a:defRPr/>
            </a:pPr>
            <a:r>
              <a:rPr lang="cs-CZ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en-GB" sz="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51520" y="4005064"/>
            <a:ext cx="8712968" cy="2376264"/>
          </a:xfrm>
          <a:prstGeom prst="rect">
            <a:avLst/>
          </a:prstGeom>
        </p:spPr>
        <p:txBody>
          <a:bodyPr/>
          <a:lstStyle/>
          <a:p>
            <a:pPr marL="548640" lvl="0" indent="-411480" algn="ctr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cs-CZ" sz="2400" dirty="0"/>
              <a:t>Mgr. </a:t>
            </a:r>
            <a:r>
              <a:rPr lang="cs-CZ" sz="2400" dirty="0" smtClean="0"/>
              <a:t>Josef Lukas, </a:t>
            </a:r>
            <a:r>
              <a:rPr lang="cs-CZ" sz="2400" dirty="0"/>
              <a:t>Ph.D.</a:t>
            </a: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Katedra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psychologie, Pedagogická fakulta Masarykovy univerzity,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Brno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719228" cy="598962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/>
            </a:pPr>
            <a:r>
              <a:rPr lang="cs-CZ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Zkouška čtení (</a:t>
            </a:r>
            <a:r>
              <a:rPr lang="cs-CZ" sz="3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Matějček</a:t>
            </a:r>
            <a:r>
              <a:rPr lang="cs-CZ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)</a:t>
            </a:r>
            <a:endParaRPr lang="en-GB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195842" y="980728"/>
            <a:ext cx="8229600" cy="5771467"/>
          </a:xfrm>
        </p:spPr>
        <p:txBody>
          <a:bodyPr wrap="square" lIns="82945" tIns="41473" rIns="82945" bIns="41473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200" dirty="0" smtClean="0">
                <a:latin typeface="Bookman Old Style" pitchFamily="18" charset="0"/>
              </a:rPr>
              <a:t>Dovednost čtení důležitým předpokladem pro další vzdělávání, nedostatky ve čtení mohou být příčinou </a:t>
            </a:r>
            <a:r>
              <a:rPr lang="cs-CZ" sz="2200" u="sng" dirty="0" smtClean="0">
                <a:latin typeface="Bookman Old Style" pitchFamily="18" charset="0"/>
              </a:rPr>
              <a:t>generalizovaného školního neúspěchu</a:t>
            </a:r>
            <a:r>
              <a:rPr lang="cs-CZ" sz="2200" dirty="0" smtClean="0">
                <a:latin typeface="Bookman Old Style" pitchFamily="18" charset="0"/>
              </a:rPr>
              <a:t>. </a:t>
            </a:r>
          </a:p>
          <a:p>
            <a:r>
              <a:rPr lang="cs-CZ" sz="2200" dirty="0" smtClean="0">
                <a:latin typeface="Bookman Old Style" pitchFamily="18" charset="0"/>
              </a:rPr>
              <a:t>hodnocení rychlosti, přesnosti a porozumění čtenému textu</a:t>
            </a:r>
          </a:p>
          <a:p>
            <a:r>
              <a:rPr lang="cs-CZ" sz="2200" dirty="0" smtClean="0">
                <a:latin typeface="Bookman Old Style" pitchFamily="18" charset="0"/>
              </a:rPr>
              <a:t>8 standardizovaných textů stoupající obtížnosti, 1 z nich je uměle vytvořen, podobá se českému textu, ale z hlediska obsahu je nesmyslný (míra významu porozumění čtenému sdělení pro rychlost a kvalitu čtení)</a:t>
            </a:r>
          </a:p>
          <a:p>
            <a:r>
              <a:rPr lang="cs-CZ" sz="2200" dirty="0" smtClean="0">
                <a:latin typeface="Bookman Old Style" pitchFamily="18" charset="0"/>
              </a:rPr>
              <a:t>kontrolní text, kde je uveden i počet slov v každém </a:t>
            </a:r>
            <a:r>
              <a:rPr lang="cs-CZ" sz="2200" dirty="0" smtClean="0">
                <a:latin typeface="Arial" charset="0"/>
              </a:rPr>
              <a:t>a </a:t>
            </a:r>
            <a:r>
              <a:rPr lang="cs-CZ" sz="2200" dirty="0" smtClean="0">
                <a:latin typeface="Bookman Old Style" pitchFamily="18" charset="0"/>
              </a:rPr>
              <a:t>řádku, usnadní hodnocení chyb i počítání přečtených slov</a:t>
            </a:r>
          </a:p>
          <a:p>
            <a:r>
              <a:rPr lang="cs-CZ" sz="2200" dirty="0" smtClean="0">
                <a:latin typeface="Bookman Old Style" pitchFamily="18" charset="0"/>
              </a:rPr>
              <a:t>vyšetření školsky neúspěšných dětí, doporučuje se u dětí s nižší úrovní inteligence, výchovně zanedbávaných a u dětí s podezřením na dyslexii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466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719228" cy="598962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/>
            </a:pPr>
            <a:r>
              <a:rPr lang="cs-CZ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Metoda sledující vývoj</a:t>
            </a:r>
            <a:endParaRPr lang="en-GB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052736"/>
            <a:ext cx="7968960" cy="5459587"/>
          </a:xfrm>
        </p:spPr>
        <p:txBody>
          <a:bodyPr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err="1" smtClean="0">
                <a:latin typeface="Bookman Old Style" pitchFamily="18" charset="0"/>
                <a:cs typeface="Times New Roman" pitchFamily="18" charset="0"/>
              </a:rPr>
              <a:t>Gesselovy</a:t>
            </a:r>
            <a:r>
              <a:rPr lang="cs-CZ" sz="2200" b="1" dirty="0" smtClean="0">
                <a:latin typeface="Bookman Old Style" pitchFamily="18" charset="0"/>
                <a:cs typeface="Times New Roman" pitchFamily="18" charset="0"/>
              </a:rPr>
              <a:t> škály </a:t>
            </a:r>
            <a:r>
              <a:rPr lang="cs-CZ" sz="2200" dirty="0" smtClean="0">
                <a:latin typeface="Bookman Old Style" pitchFamily="18" charset="0"/>
                <a:cs typeface="Times New Roman" pitchFamily="18" charset="0"/>
              </a:rPr>
              <a:t>– na </a:t>
            </a:r>
            <a:r>
              <a:rPr lang="cs-CZ" sz="2200" dirty="0" smtClean="0">
                <a:latin typeface="Bookman Old Style" pitchFamily="18" charset="0"/>
              </a:rPr>
              <a:t>základě pozorování a analýzy filmových záznamů chování dětí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diagnostika poruch vývoje, informace o temperamentu, o dovednostech sociálních, o emoční stabilitě, frustrační toleranci a o povaze vztahů dítěte s rodiči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  <a:cs typeface="Arial" charset="0"/>
              </a:rPr>
              <a:t>5 sledovaných oblastí: adaptivní chování (zrak, kresba…), hrubá motorika, jemná motorika, řeč, sociální chování.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i="1" dirty="0" smtClean="0">
                <a:latin typeface="Bookman Old Style" pitchFamily="18" charset="0"/>
              </a:rPr>
              <a:t>Klíčové věky</a:t>
            </a:r>
            <a:r>
              <a:rPr lang="cs-CZ" sz="2200" dirty="0" smtClean="0">
                <a:latin typeface="Bookman Old Style" pitchFamily="18" charset="0"/>
              </a:rPr>
              <a:t> – podstatná stadia zralosti dítěte, která tvoří referenční body při vyšetření. Klíčové období je období, v němž jsou určité podstatné vzorce chování nejvýraznější nebo období, kdy se určité chování mění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  <a:cs typeface="Arial" charset="0"/>
              </a:rPr>
              <a:t>Bazální věk X strop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  <a:cs typeface="Arial" charset="0"/>
              </a:rPr>
              <a:t>Vývojový koeficient (celkový věk/ chronologický věk)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719228" cy="598962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/>
            </a:pPr>
            <a:r>
              <a:rPr lang="cs-CZ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Inteligenční testy 1</a:t>
            </a:r>
            <a:endParaRPr lang="en-GB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326880" y="1052736"/>
            <a:ext cx="7837920" cy="4762216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err="1" smtClean="0">
                <a:latin typeface="Bookman Old Style" pitchFamily="18" charset="0"/>
              </a:rPr>
              <a:t>Stanford</a:t>
            </a:r>
            <a:r>
              <a:rPr lang="cs-CZ" sz="2200" b="1" dirty="0" smtClean="0">
                <a:latin typeface="Bookman Old Style" pitchFamily="18" charset="0"/>
              </a:rPr>
              <a:t>-</a:t>
            </a:r>
            <a:r>
              <a:rPr lang="cs-CZ" sz="2200" b="1" dirty="0" err="1" smtClean="0">
                <a:latin typeface="Bookman Old Style" pitchFamily="18" charset="0"/>
              </a:rPr>
              <a:t>Binetova</a:t>
            </a:r>
            <a:r>
              <a:rPr lang="cs-CZ" sz="2200" b="1" dirty="0" smtClean="0">
                <a:latin typeface="Bookman Old Style" pitchFamily="18" charset="0"/>
              </a:rPr>
              <a:t> zkouška</a:t>
            </a:r>
            <a:r>
              <a:rPr lang="cs-CZ" sz="2200" dirty="0" smtClean="0">
                <a:latin typeface="Bookman Old Style" pitchFamily="18" charset="0"/>
              </a:rPr>
              <a:t> – založena na vývojovém principu, užívá věkové standardy výkonů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důležitá je správná volba úrovně, na níž testování začínáme (dítě musí k zvládnutí problému vynaložit určité mentální úsilí, ale nesmí mít dojem, že úkol nelze zvládnout)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úkoly se rychle střídají a děti zaujmou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kvalitativně se analyzuje: schopnost logického myšlení, úroveň řeči, paměťové složky, pozornost dítěte, úroveň </a:t>
            </a:r>
            <a:r>
              <a:rPr lang="cs-CZ" sz="2200" dirty="0" err="1" smtClean="0">
                <a:latin typeface="Bookman Old Style" pitchFamily="18" charset="0"/>
              </a:rPr>
              <a:t>soc</a:t>
            </a:r>
            <a:r>
              <a:rPr lang="cs-CZ" sz="2200" dirty="0" smtClean="0">
                <a:latin typeface="Bookman Old Style" pitchFamily="18" charset="0"/>
              </a:rPr>
              <a:t>. porozumění, specifické obtíže zrakové percepce, úroveň jemné motoriky a vývoj </a:t>
            </a:r>
            <a:r>
              <a:rPr lang="cs-CZ" sz="2200" dirty="0" err="1" smtClean="0">
                <a:latin typeface="Bookman Old Style" pitchFamily="18" charset="0"/>
              </a:rPr>
              <a:t>senzomotorických</a:t>
            </a:r>
            <a:r>
              <a:rPr lang="cs-CZ" sz="2200" dirty="0" smtClean="0">
                <a:latin typeface="Bookman Old Style" pitchFamily="18" charset="0"/>
              </a:rPr>
              <a:t> dovedností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nelze použít pro děti se smyslovými poruchami nebo poruchami řeči</a:t>
            </a:r>
            <a:endParaRPr lang="cs-CZ" sz="2200" dirty="0" smtClean="0">
              <a:latin typeface="Bookman Old Style" pitchFamily="18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719228" cy="598962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/>
            </a:pPr>
            <a:r>
              <a:rPr lang="cs-CZ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Inteligenční testy 2</a:t>
            </a:r>
            <a:endParaRPr lang="en-GB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>
          <a:xfrm>
            <a:off x="391682" y="1052736"/>
            <a:ext cx="7837920" cy="5391876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err="1" smtClean="0">
                <a:latin typeface="Bookman Old Style" pitchFamily="18" charset="0"/>
              </a:rPr>
              <a:t>Wechslerovy</a:t>
            </a:r>
            <a:r>
              <a:rPr lang="cs-CZ" sz="2200" b="1" dirty="0" smtClean="0">
                <a:latin typeface="Bookman Old Style" pitchFamily="18" charset="0"/>
              </a:rPr>
              <a:t> zkoušky inteligence</a:t>
            </a:r>
            <a:r>
              <a:rPr lang="cs-CZ" sz="2200" dirty="0" smtClean="0">
                <a:latin typeface="Bookman Old Style" pitchFamily="18" charset="0"/>
              </a:rPr>
              <a:t> –inteligence složena z řady dílčích vzájemně nezávislých schopností, které nemusejí být rovnoměrně rozloženy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  <a:cs typeface="Arial" charset="0"/>
              </a:rPr>
              <a:t>inteligence ≠ intelekt (u inteligence se projevují osobnostní rysy)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celkové IQ představuje index všeobecné mentální schopnosti. Je konstruováno jako IQ deviační, které vyjadřuje pozici jedince v jeho věkové skupině</a:t>
            </a:r>
          </a:p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smtClean="0">
                <a:latin typeface="Bookman Old Style" pitchFamily="18" charset="0"/>
              </a:rPr>
              <a:t>PDW – Pražský dětský </a:t>
            </a:r>
            <a:r>
              <a:rPr lang="cs-CZ" sz="2200" b="1" dirty="0" err="1" smtClean="0">
                <a:latin typeface="Bookman Old Style" pitchFamily="18" charset="0"/>
              </a:rPr>
              <a:t>Wechsler</a:t>
            </a:r>
            <a:r>
              <a:rPr lang="cs-CZ" sz="2200" dirty="0" smtClean="0">
                <a:latin typeface="Bookman Old Style" pitchFamily="18" charset="0"/>
              </a:rPr>
              <a:t>: položky upraveny tak, aby odpovídaly našemu kulturnímu prostředí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nevýhodou je i zkouškový přístup, kdy postupujeme od jednoduchých otázek ke stále těžším a složitějším (unavuje a nudí nebo vzbuzuje strach ze selhání vedoucí k nejrůznějším </a:t>
            </a:r>
            <a:r>
              <a:rPr lang="cs-CZ" sz="2200" i="1" dirty="0" smtClean="0">
                <a:latin typeface="Bookman Old Style" pitchFamily="18" charset="0"/>
              </a:rPr>
              <a:t>obranám</a:t>
            </a:r>
            <a:r>
              <a:rPr lang="cs-CZ" sz="2200" dirty="0" smtClean="0">
                <a:latin typeface="Bookman Old Style" pitchFamily="18" charset="0"/>
              </a:rPr>
              <a:t>, což zkreslí výsledek testu)</a:t>
            </a:r>
            <a:endParaRPr lang="en-GB" sz="2200" dirty="0" smtClean="0">
              <a:latin typeface="Bookman Old Style" pitchFamily="18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719228" cy="598962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/>
            </a:pPr>
            <a:r>
              <a:rPr lang="cs-CZ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Inteligenční testy 3</a:t>
            </a:r>
            <a:endParaRPr lang="en-GB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326880" y="980728"/>
            <a:ext cx="7837920" cy="5144757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smtClean="0">
                <a:latin typeface="Bookman Old Style" pitchFamily="18" charset="0"/>
              </a:rPr>
              <a:t>Obrázkový inteligenční test </a:t>
            </a:r>
            <a:r>
              <a:rPr lang="cs-CZ" sz="2200" dirty="0" smtClean="0">
                <a:latin typeface="Bookman Old Style" pitchFamily="18" charset="0"/>
              </a:rPr>
              <a:t>(J. A. </a:t>
            </a:r>
            <a:r>
              <a:rPr lang="cs-CZ" sz="2200" dirty="0" err="1" smtClean="0">
                <a:latin typeface="Bookman Old Style" pitchFamily="18" charset="0"/>
              </a:rPr>
              <a:t>Stuart</a:t>
            </a:r>
            <a:r>
              <a:rPr lang="cs-CZ" sz="2200" dirty="0" smtClean="0">
                <a:latin typeface="Bookman Old Style" pitchFamily="18" charset="0"/>
              </a:rPr>
              <a:t>) – jde o krátký neverbální test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obsahuje 3 typy úkolů: eliminace (vyloučení obrázku, který k ostatním logicky nepatří), řady (vyžadují pochopení logické následnosti nebo principu střídání), obrázkové analogie.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kromě schopnosti neverbálního úsudku a tvoření vztahů vyžaduje i dostatečnou zralost vizuální percepce. Je použitelný u dětí s poruchami řeči a poruchami motoriky</a:t>
            </a:r>
          </a:p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sz="2200" dirty="0" smtClean="0">
              <a:latin typeface="Bookman Old Style" pitchFamily="18" charset="0"/>
            </a:endParaRPr>
          </a:p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u="sng" dirty="0" smtClean="0">
                <a:latin typeface="Bookman Old Style" pitchFamily="18" charset="0"/>
                <a:cs typeface="Arial" charset="0"/>
              </a:rPr>
              <a:t>SON-R 2,5-7</a:t>
            </a:r>
            <a:r>
              <a:rPr lang="cs-CZ" sz="2200" u="sng" dirty="0" smtClean="0">
                <a:latin typeface="Bookman Old Style" pitchFamily="18" charset="0"/>
                <a:cs typeface="Arial" charset="0"/>
              </a:rPr>
              <a:t> </a:t>
            </a:r>
            <a:r>
              <a:rPr lang="cs-CZ" sz="2200" dirty="0" smtClean="0">
                <a:latin typeface="Bookman Old Style" pitchFamily="18" charset="0"/>
                <a:cs typeface="Arial" charset="0"/>
              </a:rPr>
              <a:t>– neverbální test, </a:t>
            </a:r>
            <a:r>
              <a:rPr lang="cs-CZ" sz="2200" b="1" dirty="0" smtClean="0">
                <a:latin typeface="Bookman Old Style" pitchFamily="18" charset="0"/>
              </a:rPr>
              <a:t>složený ze 6 </a:t>
            </a:r>
            <a:r>
              <a:rPr lang="cs-CZ" sz="2200" b="1" dirty="0" err="1" smtClean="0">
                <a:latin typeface="Bookman Old Style" pitchFamily="18" charset="0"/>
              </a:rPr>
              <a:t>subtestů</a:t>
            </a:r>
            <a:r>
              <a:rPr lang="cs-CZ" sz="2200" dirty="0" smtClean="0">
                <a:latin typeface="Bookman Old Style" pitchFamily="18" charset="0"/>
              </a:rPr>
              <a:t> (Mozaiky, Kategorie, Skládanky, Analogie, Situace, Vzory)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blíží se tzv. „</a:t>
            </a:r>
            <a:r>
              <a:rPr lang="cs-CZ" sz="2200" i="1" dirty="0" err="1" smtClean="0">
                <a:latin typeface="Bookman Old Style" pitchFamily="18" charset="0"/>
              </a:rPr>
              <a:t>culture</a:t>
            </a:r>
            <a:r>
              <a:rPr lang="cs-CZ" sz="2200" i="1" dirty="0" smtClean="0">
                <a:latin typeface="Bookman Old Style" pitchFamily="18" charset="0"/>
              </a:rPr>
              <a:t> fair</a:t>
            </a:r>
            <a:r>
              <a:rPr lang="cs-CZ" sz="2200" dirty="0" smtClean="0">
                <a:latin typeface="Bookman Old Style" pitchFamily="18" charset="0"/>
              </a:rPr>
              <a:t>“ testům</a:t>
            </a:r>
            <a:endParaRPr lang="en-GB" sz="22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719228" cy="598962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/>
            </a:pPr>
            <a:r>
              <a:rPr lang="cs-CZ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PERCEPČNÍ TESTY 1</a:t>
            </a:r>
            <a:endParaRPr lang="en-GB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326880" y="980728"/>
            <a:ext cx="7837920" cy="5324165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smtClean="0">
                <a:latin typeface="Bookman Old Style" pitchFamily="18" charset="0"/>
              </a:rPr>
              <a:t>Vývojový test zrakového vnímání</a:t>
            </a:r>
            <a:r>
              <a:rPr lang="cs-CZ" sz="2200" dirty="0" smtClean="0">
                <a:latin typeface="Bookman Old Style" pitchFamily="18" charset="0"/>
              </a:rPr>
              <a:t>: hodnocení úrovně zrakového vnímání dětí, které měly nějaké potíže v učení.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metoda členěna do </a:t>
            </a:r>
            <a:r>
              <a:rPr lang="cs-CZ" sz="2200" dirty="0" err="1" smtClean="0">
                <a:latin typeface="Bookman Old Style" pitchFamily="18" charset="0"/>
              </a:rPr>
              <a:t>subtestů</a:t>
            </a:r>
            <a:r>
              <a:rPr lang="cs-CZ" sz="2200" dirty="0" smtClean="0">
                <a:latin typeface="Bookman Old Style" pitchFamily="18" charset="0"/>
              </a:rPr>
              <a:t>, které lze použít i samostatně.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součástí testu je testovací sešit, záznamový arch, demonstrační karty (trojúhelník, čtverec a další tvary) a 3 šablony k vyhodnocení výsledků + obyčejné i barevné tužky.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err="1" smtClean="0">
                <a:latin typeface="Bookman Old Style" pitchFamily="18" charset="0"/>
              </a:rPr>
              <a:t>subtesty</a:t>
            </a:r>
            <a:r>
              <a:rPr lang="cs-CZ" sz="2200" dirty="0" smtClean="0">
                <a:latin typeface="Bookman Old Style" pitchFamily="18" charset="0"/>
              </a:rPr>
              <a:t> měří dílčí schopnosti: </a:t>
            </a:r>
            <a:r>
              <a:rPr lang="cs-CZ" sz="2200" dirty="0" err="1" smtClean="0">
                <a:latin typeface="Bookman Old Style" pitchFamily="18" charset="0"/>
              </a:rPr>
              <a:t>vizuomotorická</a:t>
            </a:r>
            <a:r>
              <a:rPr lang="cs-CZ" sz="2200" dirty="0" smtClean="0">
                <a:latin typeface="Bookman Old Style" pitchFamily="18" charset="0"/>
              </a:rPr>
              <a:t> koordinace (spojování bodů), figura-pozadí, konstantnost tvaru, poloha v prostoru (</a:t>
            </a:r>
            <a:r>
              <a:rPr lang="cs-CZ" sz="2200" i="1" dirty="0" smtClean="0">
                <a:latin typeface="Bookman Old Style" pitchFamily="18" charset="0"/>
              </a:rPr>
              <a:t>dítě má rozlišit, které tvary jsou obrácené a otočené</a:t>
            </a:r>
            <a:r>
              <a:rPr lang="cs-CZ" sz="2200" dirty="0" smtClean="0">
                <a:latin typeface="Bookman Old Style" pitchFamily="18" charset="0"/>
              </a:rPr>
              <a:t>), prostorové vztahy (</a:t>
            </a:r>
            <a:r>
              <a:rPr lang="cs-CZ" sz="2200" i="1" dirty="0" smtClean="0">
                <a:latin typeface="Bookman Old Style" pitchFamily="18" charset="0"/>
              </a:rPr>
              <a:t>dítě má obkreslit určité geometrické tvary, které jsou zakresleny do soustavy teček</a:t>
            </a:r>
            <a:r>
              <a:rPr lang="cs-CZ" sz="2200" dirty="0" smtClean="0">
                <a:latin typeface="Bookman Old Style" pitchFamily="18" charset="0"/>
              </a:rPr>
              <a:t>)</a:t>
            </a:r>
            <a:endParaRPr lang="en-GB" sz="22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719228" cy="598962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/>
            </a:pPr>
            <a:r>
              <a:rPr lang="cs-CZ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PERCEPČNÍ TESTY 2</a:t>
            </a:r>
            <a:endParaRPr lang="en-GB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>
          <a:xfrm>
            <a:off x="326880" y="980728"/>
            <a:ext cx="7837920" cy="3750016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smtClean="0">
                <a:latin typeface="Bookman Old Style" pitchFamily="18" charset="0"/>
              </a:rPr>
              <a:t>Zkouška sluchové diferenciace </a:t>
            </a:r>
            <a:r>
              <a:rPr lang="cs-CZ" sz="2200" dirty="0" smtClean="0">
                <a:latin typeface="Bookman Old Style" pitchFamily="18" charset="0"/>
              </a:rPr>
              <a:t>(</a:t>
            </a:r>
            <a:r>
              <a:rPr lang="cs-CZ" sz="2200" dirty="0" err="1" smtClean="0">
                <a:latin typeface="Bookman Old Style" pitchFamily="18" charset="0"/>
              </a:rPr>
              <a:t>Wepman</a:t>
            </a:r>
            <a:r>
              <a:rPr lang="cs-CZ" sz="2200" dirty="0" smtClean="0">
                <a:latin typeface="Bookman Old Style" pitchFamily="18" charset="0"/>
              </a:rPr>
              <a:t>): zkouška slouží k posouzení schopnosti dětí sluchově rozlišovat zvuky mluvené řeči.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dítě má rozlišovat, zda dvojice bezesmyslných slov je stejná, či nikoli. Podněty se mohou lišit nanejvýš v jedné hlásce.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doporučuje se uvést zkoušku jako hru, kterou si teď zahrajeme. Hodnocení je pouze kvalitativní.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metoda je vhodná jako součást testové baterie, hodí se k diagnostice školských potíží a jako podklad pro volbu adekvátních nápravných cvičení.</a:t>
            </a:r>
            <a:endParaRPr lang="en-GB" sz="22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719228" cy="598962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/>
            </a:pPr>
            <a:r>
              <a:rPr lang="cs-CZ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PERCEPČNÍ TESTY 3</a:t>
            </a:r>
            <a:endParaRPr lang="en-GB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idx="1"/>
          </p:nvPr>
        </p:nvSpPr>
        <p:spPr>
          <a:xfrm>
            <a:off x="326880" y="1052736"/>
            <a:ext cx="7837920" cy="5026648"/>
          </a:xfrm>
        </p:spPr>
        <p:txBody>
          <a:bodyPr wrap="square" lIns="82945" tIns="41473" rIns="82945" bIns="41473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200" b="1" dirty="0" smtClean="0">
                <a:latin typeface="Bookman Old Style" pitchFamily="18" charset="0"/>
              </a:rPr>
              <a:t>Zkouška sluchové analýzy a syntézy</a:t>
            </a:r>
            <a:r>
              <a:rPr lang="cs-CZ" sz="2200" dirty="0" smtClean="0">
                <a:latin typeface="Bookman Old Style" pitchFamily="18" charset="0"/>
              </a:rPr>
              <a:t>: hodnocení úrovně schopnosti rozkládat slova na hlásky a naopak, z hlásek skládat slova. </a:t>
            </a:r>
          </a:p>
          <a:p>
            <a:r>
              <a:rPr lang="cs-CZ" sz="2200" dirty="0" smtClean="0">
                <a:latin typeface="Bookman Old Style" pitchFamily="18" charset="0"/>
              </a:rPr>
              <a:t>určeno k diagnostice poruch čtení a psaní</a:t>
            </a:r>
          </a:p>
          <a:p>
            <a:r>
              <a:rPr lang="cs-CZ" sz="2200" dirty="0" smtClean="0">
                <a:latin typeface="Bookman Old Style" pitchFamily="18" charset="0"/>
              </a:rPr>
              <a:t>ve zkoušce sluchové analýzy má dítě poznat, z jakých hlásek je dané slovo složeno a určit jejich správné pořadí. Ve zkoušce sluchové syntézy má dítě z izolovaně prezentovaných hlásek složit slovo. Je možné využít kvalitativní analýzy a zaměřit se na zjištění nejčastějšího typu chyb, tj. hláskových skupin, které mu činí největší potíže. </a:t>
            </a:r>
          </a:p>
          <a:p>
            <a:r>
              <a:rPr lang="cs-CZ" sz="2200" dirty="0" smtClean="0">
                <a:latin typeface="Bookman Old Style" pitchFamily="18" charset="0"/>
              </a:rPr>
              <a:t>diagnostika školní zralosti, vyšetření dětí školsky neúspěšných a dětí s podezřením na SPU, dá se použít i u dětí s organickým postižením CNS.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719228" cy="598962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/>
            </a:pPr>
            <a:r>
              <a:rPr lang="cs-CZ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Test laterality</a:t>
            </a:r>
            <a:endParaRPr lang="en-GB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326880" y="1052737"/>
            <a:ext cx="7837920" cy="4620383"/>
          </a:xfrm>
        </p:spPr>
        <p:txBody>
          <a:bodyPr wrap="square" lIns="82945" tIns="41473" rIns="82945" bIns="41473">
            <a:spAutoFit/>
          </a:bodyPr>
          <a:lstStyle/>
          <a:p>
            <a:r>
              <a:rPr lang="cs-CZ" sz="2200" dirty="0" smtClean="0">
                <a:latin typeface="Bookman Old Style" pitchFamily="18" charset="0"/>
              </a:rPr>
              <a:t>Dosažení určitého stupně </a:t>
            </a:r>
            <a:r>
              <a:rPr lang="cs-CZ" sz="2200" dirty="0" err="1" smtClean="0">
                <a:latin typeface="Bookman Old Style" pitchFamily="18" charset="0"/>
              </a:rPr>
              <a:t>lateralizace</a:t>
            </a:r>
            <a:r>
              <a:rPr lang="cs-CZ" sz="2200" dirty="0" smtClean="0">
                <a:latin typeface="Bookman Old Style" pitchFamily="18" charset="0"/>
              </a:rPr>
              <a:t> je důležitým vývojovým mezníkem, který se projeví nejen rozvojem motoriky končetin, ale má svůj význam i pro rozvoj řečových dovedností a pro úspěšné zvládnutí čtení a psaní</a:t>
            </a:r>
          </a:p>
          <a:p>
            <a:r>
              <a:rPr lang="cs-CZ" sz="2200" dirty="0" smtClean="0">
                <a:latin typeface="Bookman Old Style" pitchFamily="18" charset="0"/>
              </a:rPr>
              <a:t>zkouška zaměřena na hodnocení laterality horních a dolních končetin, očí a uší. Vyšetřované dítě má pomůcky ve stejném dosahu pro obě ruce, aby nebylo stimulováno k preferenčnímu používání jedné končetiny…</a:t>
            </a:r>
          </a:p>
          <a:p>
            <a:r>
              <a:rPr lang="cs-CZ" sz="2200" i="1" dirty="0" smtClean="0">
                <a:latin typeface="Bookman Old Style" pitchFamily="18" charset="0"/>
              </a:rPr>
              <a:t>zkřížená lateralita – </a:t>
            </a:r>
            <a:r>
              <a:rPr lang="cs-CZ" sz="2200" dirty="0" smtClean="0">
                <a:latin typeface="Bookman Old Style" pitchFamily="18" charset="0"/>
              </a:rPr>
              <a:t>odlišná dominance ruky a oka (potíže při čtení i v různých činnostech vyžadujících </a:t>
            </a:r>
            <a:r>
              <a:rPr lang="cs-CZ" sz="2200" dirty="0" err="1" smtClean="0">
                <a:latin typeface="Bookman Old Style" pitchFamily="18" charset="0"/>
              </a:rPr>
              <a:t>senzomotorickou</a:t>
            </a:r>
            <a:r>
              <a:rPr lang="cs-CZ" sz="2200" dirty="0" smtClean="0">
                <a:latin typeface="Bookman Old Style" pitchFamily="18" charset="0"/>
              </a:rPr>
              <a:t> koordinaci)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985</TotalTime>
  <Words>282</Words>
  <Application>Microsoft Office PowerPoint</Application>
  <PresentationFormat>Předvádění na obrazovce (4:3)</PresentationFormat>
  <Paragraphs>55</Paragraphs>
  <Slides>13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Lucida Sans</vt:lpstr>
      <vt:lpstr>Times New Roman</vt:lpstr>
      <vt:lpstr>Wingdings</vt:lpstr>
      <vt:lpstr>Wingdings 2</vt:lpstr>
      <vt:lpstr>Wingdings 3</vt:lpstr>
      <vt:lpstr>Vrchol</vt:lpstr>
      <vt:lpstr>Diagnostické metody  (vývoj dítěte a škola)</vt:lpstr>
      <vt:lpstr>Metoda sledující vývoj</vt:lpstr>
      <vt:lpstr>Inteligenční testy 1</vt:lpstr>
      <vt:lpstr>Inteligenční testy 2</vt:lpstr>
      <vt:lpstr>Inteligenční testy 3</vt:lpstr>
      <vt:lpstr>PERCEPČNÍ TESTY 1</vt:lpstr>
      <vt:lpstr>PERCEPČNÍ TESTY 2</vt:lpstr>
      <vt:lpstr>PERCEPČNÍ TESTY 3</vt:lpstr>
      <vt:lpstr>Test laterality</vt:lpstr>
      <vt:lpstr>Zkouška čtení (Matějček)</vt:lpstr>
      <vt:lpstr>Prezentace aplikace PowerPoint</vt:lpstr>
      <vt:lpstr>Prezentace aplikace PowerPoint</vt:lpstr>
      <vt:lpstr>Prezentace aplikace PowerPoint</vt:lpstr>
    </vt:vector>
  </TitlesOfParts>
  <Company>VUT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evoluce ve výuce psychologie</dc:title>
  <dc:creator>ucitel</dc:creator>
  <cp:lastModifiedBy>Pospisil</cp:lastModifiedBy>
  <cp:revision>87</cp:revision>
  <dcterms:created xsi:type="dcterms:W3CDTF">2015-08-25T14:26:28Z</dcterms:created>
  <dcterms:modified xsi:type="dcterms:W3CDTF">2016-05-20T05:52:15Z</dcterms:modified>
</cp:coreProperties>
</file>