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304" r:id="rId3"/>
    <p:sldId id="288" r:id="rId4"/>
    <p:sldId id="293" r:id="rId5"/>
    <p:sldId id="294" r:id="rId6"/>
    <p:sldId id="290" r:id="rId7"/>
    <p:sldId id="305" r:id="rId8"/>
    <p:sldId id="306" r:id="rId9"/>
    <p:sldId id="307" r:id="rId10"/>
    <p:sldId id="291" r:id="rId11"/>
    <p:sldId id="292" r:id="rId12"/>
    <p:sldId id="295" r:id="rId13"/>
    <p:sldId id="296" r:id="rId14"/>
    <p:sldId id="298" r:id="rId15"/>
    <p:sldId id="299" r:id="rId16"/>
    <p:sldId id="300" r:id="rId17"/>
    <p:sldId id="301" r:id="rId18"/>
    <p:sldId id="302" r:id="rId19"/>
    <p:sldId id="303" r:id="rId20"/>
    <p:sldId id="279" r:id="rId21"/>
    <p:sldId id="280" r:id="rId22"/>
    <p:sldId id="281" r:id="rId23"/>
    <p:sldId id="282" r:id="rId24"/>
    <p:sldId id="259" r:id="rId25"/>
    <p:sldId id="269" r:id="rId26"/>
    <p:sldId id="270" r:id="rId27"/>
    <p:sldId id="271" r:id="rId28"/>
    <p:sldId id="258" r:id="rId29"/>
    <p:sldId id="267" r:id="rId30"/>
    <p:sldId id="265" r:id="rId31"/>
    <p:sldId id="274" r:id="rId32"/>
    <p:sldId id="275" r:id="rId33"/>
    <p:sldId id="276" r:id="rId34"/>
    <p:sldId id="277" r:id="rId35"/>
    <p:sldId id="278" r:id="rId36"/>
    <p:sldId id="283" r:id="rId37"/>
    <p:sldId id="266" r:id="rId38"/>
    <p:sldId id="272" r:id="rId39"/>
    <p:sldId id="273" r:id="rId40"/>
    <p:sldId id="268" r:id="rId41"/>
    <p:sldId id="284" r:id="rId42"/>
    <p:sldId id="260" r:id="rId43"/>
    <p:sldId id="261" r:id="rId44"/>
    <p:sldId id="286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67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24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1399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626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8598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506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242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223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839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549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07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1659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822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108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5674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7835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5753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058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908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9861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6425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073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0880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112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716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09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18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0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28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75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6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60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39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17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Jak rozumět dítěti s ADHD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Zuzana Masopustová, Ph.D., FSS MU</a:t>
            </a:r>
          </a:p>
          <a:p>
            <a:r>
              <a:rPr lang="cs-CZ" dirty="0"/>
              <a:t>z</a:t>
            </a:r>
            <a:r>
              <a:rPr lang="cs-CZ" dirty="0" smtClean="0"/>
              <a:t>uzana.masopustova@gmail.com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8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Různá pojímání neklidu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jako o ADHD (např.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Train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, 1997;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Munden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Arcelus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, 2002)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jako o chybách ve výchově či vnitřním neklidu (např. Prekopová &amp;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Schweizerová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, 2008) 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případně také jako o „variantě chování v rámci normálního rozložení“ (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Mertin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, 2004</a:t>
            </a: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  <a:endParaRPr lang="cs-CZ" altLang="cs-CZ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64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nutné mezi ADHD a neklidem rozlišovat?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záleží na kontextu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pro výchovu není příliš nutné mít přesnou diagnózu, přístup je v podstatě totožný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u organicky podmíněného syndromu ADHD výchovou neovlivníme sklon k impulzivitě (vždy bychom se ale měli snažit ovlivnit, jak se s ní dítě naučí zacházet)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624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mohou mít děti s ADHD oproti neklidným dětem navíc?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zvýšenou dráždivost již v kojeneckém věku – zvýšená plačtivost, nápadnější reakce na jakoukoli změnu, svalové napětí (zatínání se, „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lukování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“)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poruchy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rytmicity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– poruchy rytmu spánku a bdění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obtíže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či nápadnosti  v motorickém vývoji – někdy chybí fáze lezení, často drobnější či větší potíže 	s koordinací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zvýšenou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přecitlivělost na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konzervanty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, chemické přísady v potravinách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zhoršenou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termoregulaci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neschopnost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relaxovat - nutný nácvik! – hyperaktivita není přemírou aktivity, ale neschopností se zklidnit</a:t>
            </a: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nejsou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„na dálkové ovládání“</a:t>
            </a: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5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ADHD – poruchy priorit pozornosti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Poruchy priorit pozornosti. Někdy se o poruchách pozornosti u ADHD uvažuje jako o poruchách priorit pozornosti. Dítě tedy pozornost na něco soustředí, ale má problém s výběrem „správných“ podnětů a zaměřením pozornosti. Pozornost je odváděna rušivými podněty. Kvůli potížím ve smyslovém vnímání (respektive ve zpracování smyslových vjemů) je pozornost rušena i zdánlivě nevýznamnými podněty z okolí dítěte.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308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ve sluchovém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69741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hlasité nečekané zvuky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školní zvonek, alarm, siréna </a:t>
            </a:r>
            <a:endParaRPr lang="cs-CZ" altLang="cs-CZ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běžné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zvuky okolního prostředí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mluvení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či šeptání ostatních dětí ve třídě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běžný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ruch zvenčí 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vysavač</a:t>
            </a: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téměř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neslyšitelné zvuky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hučení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zářivky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letadlo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letící kdesi v dálce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280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</a:t>
            </a:r>
            <a:r>
              <a:rPr lang="cs-CZ" dirty="0" err="1" smtClean="0"/>
              <a:t>propriocepce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pořád se vrtí, jakoby nemohlo najít správnou polohu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vyhledává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(nápadně častěji než jiné děti) některé aktivity – aktivity, v nichž hraje roli tlak nebo tah; zalézá do malých těsných prostor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mu lépe v těsném/elastickém oblečení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může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souviset i s nezvyklou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proxemikou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– lepí se na lidi vs.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předrážděně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reaguje na jakékoliv přiblížení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045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taktilního vnímání (hmatu)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preferuje nebo nesnese některé typy látek nebo povrchů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nesnáší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cedulky na oblečení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vyhledává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nebo naopak nesnáší jakékoliv hry, při nichž se může umazat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nesnáší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doteky – zejména jemné, nejisté doteky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62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ve zrakovém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těžko se orientuje v příliš vizuálně členitém/pestrém prostředí 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dělá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mu potíže sledovat text </a:t>
            </a: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očima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nechá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se snadno vyrušit některými vizuálními podněty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hůř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se soustředí při určitém typu osvětlení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58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Obtíže ve vestibulárním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má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potíže s udržením rovnováhy (neudělá holubičku, nevydrží stát na jedné noze apod.)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rádo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se houpe, kýve apod.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vyhledává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pozice hlavou dolů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nesnáší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, když je nakloněné na stranu (např. na kole v zatáčce)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964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Úvodem něco málo z výzkumných studií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ze studie založené na </a:t>
            </a:r>
            <a:r>
              <a:rPr lang="cs-CZ" dirty="0" err="1" smtClean="0"/>
              <a:t>sebeposuzovacích</a:t>
            </a:r>
            <a:r>
              <a:rPr lang="cs-CZ" dirty="0" smtClean="0"/>
              <a:t> dotaznících a rozhovorech plyne, že děti s ADHD mají sice problém se sebereflexí, ale také vnímají své okolí jako nepřátelské, cítí se vyloučeni z kolektivu vrstevníků a mají pocit, že se jich nikdo nezastane </a:t>
            </a:r>
          </a:p>
          <a:p>
            <a:r>
              <a:rPr lang="cs-CZ" dirty="0" smtClean="0"/>
              <a:t>z rozhovorů též vyplynulo, že děti s ADHD jsou často označeny za viníky problému a to i v případě, kdy zrovna nic neprovedly</a:t>
            </a:r>
          </a:p>
          <a:p>
            <a:r>
              <a:rPr lang="cs-CZ" dirty="0" smtClean="0"/>
              <a:t>některé z nich se též odmítají svěřovat učitelům nebo rezignují na snahu se proti nespravedlivým nařčením bránit, protože nevěří, že jim učitel nebo spolužáci uvěří</a:t>
            </a:r>
          </a:p>
          <a:p>
            <a:r>
              <a:rPr lang="cs-CZ" dirty="0" smtClean="0"/>
              <a:t>v pozadí chování dětí s ADHD může být strach z osamění, opuštění</a:t>
            </a:r>
          </a:p>
          <a:p>
            <a:r>
              <a:rPr lang="cs-CZ" dirty="0" err="1" smtClean="0"/>
              <a:t>Ecsi</a:t>
            </a:r>
            <a:r>
              <a:rPr lang="cs-CZ" dirty="0" smtClean="0"/>
              <a:t>, J. (2014). </a:t>
            </a:r>
            <a:r>
              <a:rPr lang="en-US" dirty="0"/>
              <a:t>Narrative psychological content analysis of autobiographical episodes of children diagnosed with attention deficit hyperactivity disorder - new diagnostic </a:t>
            </a:r>
            <a:r>
              <a:rPr lang="en-US" dirty="0" smtClean="0"/>
              <a:t>cues</a:t>
            </a:r>
            <a:r>
              <a:rPr lang="cs-CZ" dirty="0"/>
              <a:t>. </a:t>
            </a:r>
            <a:r>
              <a:rPr lang="cs-CZ" dirty="0" err="1"/>
              <a:t>Transylvanian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Psychology, 2, 235-254.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9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symptomy ADHD byly poprvé popsány Georgem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Stillem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v roce 1901  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Still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, G. F. (1902).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The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Coulstonian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lectures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on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some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abnormal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psychial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conditions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in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children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. Lancet 1: 1008-12, 1077-82, 1163-8.)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Dr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.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Still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popsal projevy nadměrné aktivity, nepozornosti a špatné inhibiční vůle prostřednictvím případových studií (20 dětí).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Také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zaznamenal agresivitu, vzdor, rezistenci vůči disciplíně, „nezákonnost“, záludnost a nečestnost – tyto projevy v současnosti spadají do obrazu poruchy opozičního vzdoru nebo poruchy chování, které patří mezi komorbidní poruchy k ADHD.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2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Úvodem něco málo z výzkumných studií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dítětem vnímané/pociťované odmítání (nebo naopak vnímané/pociťované) přijímání matkou působí na agresivní chování dítěte doma (efekt na agresivní chování ve škole nebyl prokázán)</a:t>
            </a:r>
          </a:p>
          <a:p>
            <a:r>
              <a:rPr lang="cs-CZ" dirty="0" smtClean="0"/>
              <a:t>agresivní chování rodičů zvyšuje riziko, že dítě se bude chovat agresivně doma i ve škole </a:t>
            </a:r>
          </a:p>
          <a:p>
            <a:r>
              <a:rPr lang="cs-CZ" dirty="0" err="1" smtClean="0"/>
              <a:t>Ercan</a:t>
            </a:r>
            <a:r>
              <a:rPr lang="cs-CZ" dirty="0" smtClean="0"/>
              <a:t>, E. a kol. (2014). </a:t>
            </a:r>
            <a:r>
              <a:rPr lang="cs-CZ" dirty="0" err="1" smtClean="0"/>
              <a:t>Predicting</a:t>
            </a:r>
            <a:r>
              <a:rPr lang="cs-CZ" dirty="0" smtClean="0"/>
              <a:t> </a:t>
            </a:r>
            <a:r>
              <a:rPr lang="cs-CZ" dirty="0" err="1" smtClean="0"/>
              <a:t>aggression</a:t>
            </a:r>
            <a:r>
              <a:rPr lang="cs-CZ" dirty="0" smtClean="0"/>
              <a:t> in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ADHD. </a:t>
            </a:r>
            <a:r>
              <a:rPr lang="cs-CZ" dirty="0" err="1" smtClean="0"/>
              <a:t>Child</a:t>
            </a:r>
            <a:r>
              <a:rPr lang="cs-CZ" dirty="0" smtClean="0"/>
              <a:t> and </a:t>
            </a:r>
            <a:r>
              <a:rPr lang="cs-CZ" dirty="0"/>
              <a:t>A</a:t>
            </a:r>
            <a:r>
              <a:rPr lang="cs-CZ" dirty="0" smtClean="0"/>
              <a:t>dolescent Psychiatry and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. 8, 15.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545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Úvodem něco málo z výzkumných studií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studii provedené na 81 dětech s ADHD byla nalezena úzká spojitost mezi projevy opozičního vzdoru a taktilní hypersenzitivitou</a:t>
            </a:r>
          </a:p>
          <a:p>
            <a:r>
              <a:rPr lang="cs-CZ" dirty="0" err="1" smtClean="0"/>
              <a:t>Ghanizadeh</a:t>
            </a:r>
            <a:r>
              <a:rPr lang="cs-CZ" dirty="0" smtClean="0"/>
              <a:t>, A. (2008). </a:t>
            </a:r>
            <a:r>
              <a:rPr lang="cs-CZ" dirty="0" err="1" smtClean="0"/>
              <a:t>Tactile</a:t>
            </a:r>
            <a:r>
              <a:rPr lang="cs-CZ" dirty="0" smtClean="0"/>
              <a:t> sensory </a:t>
            </a:r>
            <a:r>
              <a:rPr lang="cs-CZ" dirty="0" err="1" smtClean="0"/>
              <a:t>dysfunction</a:t>
            </a:r>
            <a:r>
              <a:rPr lang="cs-CZ" dirty="0" smtClean="0"/>
              <a:t> in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ADHD. </a:t>
            </a:r>
            <a:r>
              <a:rPr lang="cs-CZ" dirty="0" err="1" smtClean="0"/>
              <a:t>Behavioural</a:t>
            </a:r>
            <a:r>
              <a:rPr lang="cs-CZ" dirty="0" smtClean="0"/>
              <a:t> Neurology, 20, 107-112.</a:t>
            </a:r>
          </a:p>
          <a:p>
            <a:r>
              <a:rPr lang="cs-CZ" dirty="0" smtClean="0"/>
              <a:t>abnormality byly u dětí s ADHD zjištěny i ve zrakovém vnímání (respektive zpracování zrakových podnětů)</a:t>
            </a:r>
          </a:p>
          <a:p>
            <a:r>
              <a:rPr lang="cs-CZ" dirty="0" smtClean="0"/>
              <a:t>Hale, T. S. a kol. </a:t>
            </a:r>
            <a:r>
              <a:rPr lang="cs-CZ" dirty="0"/>
              <a:t>(2014). </a:t>
            </a:r>
            <a:r>
              <a:rPr lang="cs-CZ" dirty="0" err="1"/>
              <a:t>Visual</a:t>
            </a:r>
            <a:r>
              <a:rPr lang="cs-CZ" dirty="0"/>
              <a:t> network </a:t>
            </a:r>
            <a:r>
              <a:rPr lang="cs-CZ" dirty="0" err="1"/>
              <a:t>asymmetry</a:t>
            </a:r>
            <a:r>
              <a:rPr lang="cs-CZ" dirty="0"/>
              <a:t> and default mode network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inADHD</a:t>
            </a:r>
            <a:r>
              <a:rPr lang="cs-CZ" dirty="0"/>
              <a:t>: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fMRI</a:t>
            </a:r>
            <a:r>
              <a:rPr lang="cs-CZ" dirty="0"/>
              <a:t> </a:t>
            </a:r>
            <a:r>
              <a:rPr lang="cs-CZ" dirty="0" smtClean="0"/>
              <a:t>study. </a:t>
            </a:r>
            <a:r>
              <a:rPr lang="cs-CZ" dirty="0" err="1" smtClean="0"/>
              <a:t>Frontiers</a:t>
            </a:r>
            <a:r>
              <a:rPr lang="cs-CZ" dirty="0" smtClean="0"/>
              <a:t> in Psychiatry, 5(81), 1-20.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316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Úvodem něco málo z výzkumných studií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poruchy v senzorickém zpracování mohou být v pozadí mnoha problémů v chování dítěte s ADHD</a:t>
            </a:r>
          </a:p>
          <a:p>
            <a:r>
              <a:rPr lang="cs-CZ" dirty="0" err="1" smtClean="0"/>
              <a:t>Shimizu</a:t>
            </a:r>
            <a:r>
              <a:rPr lang="cs-CZ" dirty="0" smtClean="0"/>
              <a:t>, V. T., </a:t>
            </a:r>
            <a:r>
              <a:rPr lang="cs-CZ" dirty="0" err="1" smtClean="0"/>
              <a:t>Bueno</a:t>
            </a:r>
            <a:r>
              <a:rPr lang="cs-CZ" dirty="0" smtClean="0"/>
              <a:t>, O. F. A., </a:t>
            </a:r>
            <a:r>
              <a:rPr lang="cs-CZ" dirty="0" err="1" smtClean="0"/>
              <a:t>Miranda</a:t>
            </a:r>
            <a:r>
              <a:rPr lang="cs-CZ" dirty="0" smtClean="0"/>
              <a:t>, M. C. (2014). </a:t>
            </a:r>
            <a:r>
              <a:rPr lang="en-US" dirty="0"/>
              <a:t>Sensory processing abilities of children with </a:t>
            </a:r>
            <a:r>
              <a:rPr lang="en-US" dirty="0" smtClean="0"/>
              <a:t>ADHD</a:t>
            </a:r>
            <a:r>
              <a:rPr lang="cs-CZ" dirty="0" smtClean="0"/>
              <a:t>. </a:t>
            </a:r>
            <a:r>
              <a:rPr lang="cs-CZ" dirty="0" err="1" smtClean="0"/>
              <a:t>Brazilian</a:t>
            </a:r>
            <a:r>
              <a:rPr lang="cs-CZ" dirty="0" smtClean="0"/>
              <a:t>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/>
              <a:t>, </a:t>
            </a:r>
            <a:r>
              <a:rPr lang="cs-CZ" dirty="0" smtClean="0"/>
              <a:t>18(4), 343-35.</a:t>
            </a:r>
          </a:p>
          <a:p>
            <a:endParaRPr lang="cs-CZ" dirty="0"/>
          </a:p>
          <a:p>
            <a:r>
              <a:rPr lang="cs-CZ" dirty="0" smtClean="0"/>
              <a:t>děti s ADHD se hůře než jejich vrstevníci orientují v emocích druhých lidí (respektive umí tyto emoce hůře rozpoznat z projevů druhých)</a:t>
            </a:r>
          </a:p>
          <a:p>
            <a:r>
              <a:rPr lang="cs-CZ" dirty="0" err="1" smtClean="0"/>
              <a:t>Ludlow</a:t>
            </a:r>
            <a:r>
              <a:rPr lang="cs-CZ" dirty="0" smtClean="0"/>
              <a:t>, A. K. a kol. (2014). </a:t>
            </a:r>
            <a:r>
              <a:rPr lang="cs-CZ" dirty="0" err="1" smtClean="0"/>
              <a:t>Emotion</a:t>
            </a:r>
            <a:r>
              <a:rPr lang="cs-CZ" dirty="0" smtClean="0"/>
              <a:t> </a:t>
            </a:r>
            <a:r>
              <a:rPr lang="cs-CZ" dirty="0" err="1" smtClean="0"/>
              <a:t>recognition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dynamic</a:t>
            </a:r>
            <a:r>
              <a:rPr lang="cs-CZ" dirty="0" smtClean="0"/>
              <a:t> </a:t>
            </a:r>
            <a:r>
              <a:rPr lang="cs-CZ" dirty="0" err="1" smtClean="0"/>
              <a:t>emotional</a:t>
            </a:r>
            <a:r>
              <a:rPr lang="cs-CZ" dirty="0" smtClean="0"/>
              <a:t> </a:t>
            </a:r>
            <a:r>
              <a:rPr lang="cs-CZ" dirty="0" err="1" smtClean="0"/>
              <a:t>displays</a:t>
            </a:r>
            <a:r>
              <a:rPr lang="cs-CZ" dirty="0" smtClean="0"/>
              <a:t> in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ADHD. </a:t>
            </a:r>
            <a:r>
              <a:rPr lang="en-US" dirty="0"/>
              <a:t>Journal of Social and Clinical Psychology, </a:t>
            </a:r>
            <a:r>
              <a:rPr lang="en-US" dirty="0" smtClean="0"/>
              <a:t>33</a:t>
            </a:r>
            <a:r>
              <a:rPr lang="cs-CZ" dirty="0" smtClean="0"/>
              <a:t>(</a:t>
            </a:r>
            <a:r>
              <a:rPr lang="en-US" dirty="0" smtClean="0"/>
              <a:t>5</a:t>
            </a:r>
            <a:r>
              <a:rPr lang="cs-CZ" dirty="0" smtClean="0"/>
              <a:t>)</a:t>
            </a:r>
            <a:r>
              <a:rPr lang="en-US" dirty="0" smtClean="0"/>
              <a:t>, 413-427</a:t>
            </a:r>
            <a:r>
              <a:rPr lang="cs-CZ" dirty="0" smtClean="0"/>
              <a:t>.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238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chování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uvědomit si, že nerovnoměrný vývoj dítěte často vyžaduje i věku dítěte zdánlivě neadekvátní výchovný přístup</a:t>
            </a:r>
          </a:p>
          <a:p>
            <a:r>
              <a:rPr lang="cs-CZ" dirty="0" smtClean="0"/>
              <a:t>problém </a:t>
            </a:r>
            <a:r>
              <a:rPr lang="cs-CZ" dirty="0"/>
              <a:t>se zvládáním </a:t>
            </a:r>
            <a:r>
              <a:rPr lang="cs-CZ" dirty="0" smtClean="0"/>
              <a:t>negativních </a:t>
            </a:r>
            <a:r>
              <a:rPr lang="cs-CZ" dirty="0"/>
              <a:t>emocí a </a:t>
            </a:r>
            <a:r>
              <a:rPr lang="cs-CZ" dirty="0" smtClean="0"/>
              <a:t>reakce na </a:t>
            </a:r>
            <a:r>
              <a:rPr lang="cs-CZ" dirty="0"/>
              <a:t>frustraci </a:t>
            </a:r>
            <a:r>
              <a:rPr lang="cs-CZ" dirty="0" smtClean="0"/>
              <a:t>obdobná batolecímu vzdoru – vyžaduje obdobnou reakci jako </a:t>
            </a:r>
            <a:r>
              <a:rPr lang="cs-CZ" dirty="0"/>
              <a:t>na batole – </a:t>
            </a:r>
            <a:r>
              <a:rPr lang="cs-CZ" dirty="0" smtClean="0"/>
              <a:t>žádné zdlouhavé vysvětlování; raději </a:t>
            </a:r>
            <a:r>
              <a:rPr lang="cs-CZ" dirty="0"/>
              <a:t>mu dát jednoznačný návod, co může udělat („nekřič, ale </a:t>
            </a:r>
            <a:r>
              <a:rPr lang="cs-CZ" dirty="0" smtClean="0"/>
              <a:t>řekni</a:t>
            </a:r>
            <a:r>
              <a:rPr lang="cs-CZ" dirty="0"/>
              <a:t> </a:t>
            </a:r>
            <a:r>
              <a:rPr lang="cs-CZ" dirty="0" smtClean="0"/>
              <a:t>„zlobím </a:t>
            </a:r>
            <a:r>
              <a:rPr lang="cs-CZ" dirty="0"/>
              <a:t>se“; „vidím, že jsi naštvaný, že se ti to nepovedlo, pojď mi říct, co se děje, zkusíme to vyřešit</a:t>
            </a:r>
            <a:r>
              <a:rPr lang="cs-CZ" dirty="0" smtClean="0"/>
              <a:t>“) – situaci vyřešit a „zapomenout“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65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Nevychovanost?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estačilo by děti </a:t>
            </a:r>
            <a:r>
              <a:rPr lang="cs-CZ" dirty="0"/>
              <a:t>s ADHD lépe vychovávat, být na ně přísnější a častěji je fyzicky </a:t>
            </a:r>
            <a:r>
              <a:rPr lang="cs-CZ" dirty="0" smtClean="0"/>
              <a:t>trestat?</a:t>
            </a:r>
          </a:p>
          <a:p>
            <a:r>
              <a:rPr lang="cs-CZ" dirty="0" smtClean="0"/>
              <a:t>NE</a:t>
            </a:r>
          </a:p>
          <a:p>
            <a:r>
              <a:rPr lang="cs-CZ" dirty="0" smtClean="0"/>
              <a:t>Představa</a:t>
            </a:r>
            <a:r>
              <a:rPr lang="cs-CZ" dirty="0"/>
              <a:t>, že děti s ADHD nedostávají na své chování zpětnou vazbu, je </a:t>
            </a:r>
            <a:r>
              <a:rPr lang="cs-CZ" dirty="0" smtClean="0"/>
              <a:t>obvykle zcela </a:t>
            </a:r>
            <a:r>
              <a:rPr lang="cs-CZ" dirty="0"/>
              <a:t>mylná. Dítě s ADHD dostává negativní zpětnou vazbu obvykle mnohem častěji než ostatní děti. </a:t>
            </a:r>
          </a:p>
        </p:txBody>
      </p:sp>
    </p:spTree>
    <p:extLst>
      <p:ext uri="{BB962C8B-B14F-4D97-AF65-F5344CB8AC3E}">
        <p14:creationId xmlns:p14="http://schemas.microsoft.com/office/powerpoint/2010/main" val="1925865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Nevhodná 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nevhodně podávaná negativní zpětná vazba a výčitky nic </a:t>
            </a:r>
            <a:r>
              <a:rPr lang="cs-CZ" dirty="0" smtClean="0"/>
              <a:t>nevyřeší</a:t>
            </a:r>
          </a:p>
          <a:p>
            <a:r>
              <a:rPr lang="cs-CZ" dirty="0" smtClean="0"/>
              <a:t>mohou </a:t>
            </a:r>
            <a:r>
              <a:rPr lang="cs-CZ" dirty="0"/>
              <a:t>dokonce způsobit, že se dítě “zasekne” a odmítne dále </a:t>
            </a:r>
            <a:r>
              <a:rPr lang="cs-CZ" dirty="0" smtClean="0"/>
              <a:t>spolupracovat</a:t>
            </a:r>
          </a:p>
          <a:p>
            <a:r>
              <a:rPr lang="cs-CZ" dirty="0"/>
              <a:t>d</a:t>
            </a:r>
            <a:r>
              <a:rPr lang="cs-CZ" dirty="0" smtClean="0"/>
              <a:t>ítě</a:t>
            </a:r>
            <a:r>
              <a:rPr lang="cs-CZ" dirty="0"/>
              <a:t>, kterému je často vyčítáno, že je zlé/nevděčné/nevychované, může nabýt dojmu, že je vůči němu okolní svět nespravedlivý, a zatvrdit se vůči němu</a:t>
            </a:r>
          </a:p>
        </p:txBody>
      </p:sp>
    </p:spTree>
    <p:extLst>
      <p:ext uri="{BB962C8B-B14F-4D97-AF65-F5344CB8AC3E}">
        <p14:creationId xmlns:p14="http://schemas.microsoft.com/office/powerpoint/2010/main" val="1604016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chování dítěte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349448"/>
            <a:ext cx="6348413" cy="350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772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Reakce na chování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obvyklé reakce okolí na negativistické projevy dítěte jeho nevhodné chování spíše utužují, než </a:t>
            </a:r>
            <a:r>
              <a:rPr lang="cs-CZ" dirty="0" smtClean="0"/>
              <a:t>řeší</a:t>
            </a:r>
          </a:p>
          <a:p>
            <a:r>
              <a:rPr lang="cs-CZ" dirty="0"/>
              <a:t>jak reakce na chování dítěte ovlivňují nejen aktuální situaci, ale především, jaký dopad mají na chování dítěte v </a:t>
            </a:r>
            <a:r>
              <a:rPr lang="cs-CZ" dirty="0" smtClean="0"/>
              <a:t>budoucnu</a:t>
            </a:r>
          </a:p>
          <a:p>
            <a:r>
              <a:rPr lang="cs-CZ" dirty="0"/>
              <a:t>v</a:t>
            </a:r>
            <a:r>
              <a:rPr lang="cs-CZ" dirty="0" smtClean="0"/>
              <a:t>ést dítě k </a:t>
            </a:r>
            <a:r>
              <a:rPr lang="cs-CZ" dirty="0"/>
              <a:t>postupnému zvládání projevů negativity, agresivity a vzdoru i v budoucnu, respektive k jejich konstruktivnímu, na řešení orientovanému </a:t>
            </a:r>
            <a:r>
              <a:rPr lang="cs-CZ" dirty="0" smtClean="0"/>
              <a:t>vyjádření</a:t>
            </a:r>
          </a:p>
          <a:p>
            <a:r>
              <a:rPr lang="cs-CZ" dirty="0" smtClean="0"/>
              <a:t>je nutné ovlivňovat </a:t>
            </a:r>
            <a:r>
              <a:rPr lang="cs-CZ" dirty="0"/>
              <a:t>především to, jakým způsobem dítě se svými pocity zachází, jak je dává </a:t>
            </a:r>
            <a:r>
              <a:rPr lang="cs-CZ" dirty="0" smtClean="0"/>
              <a:t>najevo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86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velkou </a:t>
            </a:r>
            <a:r>
              <a:rPr lang="cs-CZ" dirty="0"/>
              <a:t>roli </a:t>
            </a:r>
            <a:r>
              <a:rPr lang="cs-CZ" dirty="0" smtClean="0"/>
              <a:t>hraje</a:t>
            </a:r>
            <a:r>
              <a:rPr lang="cs-CZ" dirty="0"/>
              <a:t>, jakým způsobem bude negativní zpětná vazba </a:t>
            </a:r>
            <a:r>
              <a:rPr lang="cs-CZ" dirty="0" smtClean="0"/>
              <a:t>formulována</a:t>
            </a:r>
          </a:p>
          <a:p>
            <a:r>
              <a:rPr lang="cs-CZ" dirty="0" smtClean="0"/>
              <a:t>negativní </a:t>
            </a:r>
            <a:r>
              <a:rPr lang="cs-CZ" dirty="0"/>
              <a:t>zpětná vazba by měla být cílená a měla by směřovat ke konkrétnímu chování </a:t>
            </a:r>
            <a:r>
              <a:rPr lang="cs-CZ" dirty="0" smtClean="0"/>
              <a:t>dítěte</a:t>
            </a:r>
          </a:p>
          <a:p>
            <a:r>
              <a:rPr lang="cs-CZ" dirty="0"/>
              <a:t>j</a:t>
            </a:r>
            <a:r>
              <a:rPr lang="cs-CZ" dirty="0" smtClean="0"/>
              <a:t>e-li </a:t>
            </a:r>
            <a:r>
              <a:rPr lang="cs-CZ" dirty="0"/>
              <a:t>to jen trochu možné, měla by být zároveň formulována v první </a:t>
            </a:r>
            <a:r>
              <a:rPr lang="cs-CZ" dirty="0" smtClean="0"/>
              <a:t>osobě </a:t>
            </a:r>
          </a:p>
          <a:p>
            <a:r>
              <a:rPr lang="cs-CZ" dirty="0"/>
              <a:t>t</a:t>
            </a:r>
            <a:r>
              <a:rPr lang="cs-CZ" dirty="0" smtClean="0"/>
              <a:t>aková </a:t>
            </a:r>
            <a:r>
              <a:rPr lang="cs-CZ" dirty="0"/>
              <a:t>zpětná vazba dává příležitost k růstu a ke změně a dává dítěti možnost porozumět chování a prožívání </a:t>
            </a:r>
            <a:r>
              <a:rPr lang="cs-CZ" dirty="0" smtClean="0"/>
              <a:t>druhých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1493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Negativismus a agresivita jako obrana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nevhodné </a:t>
            </a:r>
            <a:r>
              <a:rPr lang="cs-CZ" dirty="0"/>
              <a:t>chování dítěte, neochota něco dělat a </a:t>
            </a:r>
            <a:r>
              <a:rPr lang="cs-CZ" dirty="0" smtClean="0"/>
              <a:t>negativismus </a:t>
            </a:r>
            <a:r>
              <a:rPr lang="cs-CZ" dirty="0"/>
              <a:t>mohou být důsledkem snahy dítěte chránit se před zátěží, kterou není schopné aktuálně </a:t>
            </a:r>
            <a:r>
              <a:rPr lang="cs-CZ" dirty="0" smtClean="0"/>
              <a:t>zvládnout, či před pocitem ohrožení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02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ADHD -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Od čtyřicátých let dvacátého století byly postupně vystřídány názvy jako: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-	syndromy duševních poruch mozku (brain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disorders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-	lehká dětská encefalopatie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-	minimální mozková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dysfunce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(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minimal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brain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damage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) a lehká mozková dysfunkce (LMD)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-	syndrom ADHD (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attention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deficit/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hyperactivity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disorder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) nebo o hyperkinetických poruchách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88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Agresivní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často důsledkem impulzivity a sociální a emocionální nezralosti</a:t>
            </a:r>
          </a:p>
          <a:p>
            <a:r>
              <a:rPr lang="cs-CZ" dirty="0"/>
              <a:t>mělo by být chápáno spíše jako projev bezradnosti dítěte </a:t>
            </a:r>
          </a:p>
          <a:p>
            <a:r>
              <a:rPr lang="cs-CZ" dirty="0"/>
              <a:t>můžeme vidět paralelu s chováním zvířete, které se cítí být v ohrožení – též jedná instinktivně agresivně a často zdánlivě nepřiměřeně</a:t>
            </a:r>
          </a:p>
          <a:p>
            <a:r>
              <a:rPr lang="cs-CZ" dirty="0"/>
              <a:t>je tedy adekvátní zacházet s agresivitou dítěte sice jednoznačně, ale být pro ně spíše průvodcem v krizi než vykonavatelem trestu</a:t>
            </a:r>
          </a:p>
        </p:txBody>
      </p:sp>
    </p:spTree>
    <p:extLst>
      <p:ext uri="{BB962C8B-B14F-4D97-AF65-F5344CB8AC3E}">
        <p14:creationId xmlns:p14="http://schemas.microsoft.com/office/powerpoint/2010/main" val="10236626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 bývá u negativistického dítěte první reakcí na cokoliv – i na věci, které má rádo a na které by dle našeho přesvědčení mělo reagovat pozitivně</a:t>
            </a:r>
          </a:p>
          <a:p>
            <a:r>
              <a:rPr lang="cs-CZ" dirty="0"/>
              <a:t>problémem obvykle není ta věc či událost jako taková, ale to, že se změní stávající stav/činnost a dítě bude muset hledat mechanismy/způsoby chování, jak na tuto změnu zareagovat, jak se s ní vypořádat – což vnímá jako zátěž</a:t>
            </a:r>
          </a:p>
          <a:p>
            <a:r>
              <a:rPr lang="cs-CZ" dirty="0"/>
              <a:t>reakce okolí na projev negativismu dítěte je navíc sice obvykle nepříjemná, ale pro dítě předvídatelná, známá</a:t>
            </a:r>
          </a:p>
          <a:p>
            <a:r>
              <a:rPr lang="cs-CZ" dirty="0"/>
              <a:t>negativismus je tedy pro ně často méně energeticky náročný, bezpečný, automatický, ego-obranný</a:t>
            </a:r>
          </a:p>
        </p:txBody>
      </p:sp>
    </p:spTree>
    <p:extLst>
      <p:ext uri="{BB962C8B-B14F-4D97-AF65-F5344CB8AC3E}">
        <p14:creationId xmlns:p14="http://schemas.microsoft.com/office/powerpoint/2010/main" val="35027582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Negativismus a agresivní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jako známka </a:t>
            </a:r>
            <a:r>
              <a:rPr lang="cs-CZ" dirty="0"/>
              <a:t>přetížení </a:t>
            </a:r>
          </a:p>
          <a:p>
            <a:r>
              <a:rPr lang="cs-CZ" dirty="0"/>
              <a:t>jako volání o pomoc </a:t>
            </a:r>
          </a:p>
          <a:p>
            <a:r>
              <a:rPr lang="cs-CZ" dirty="0"/>
              <a:t>jako volání po zklidnění</a:t>
            </a:r>
          </a:p>
          <a:p>
            <a:r>
              <a:rPr lang="cs-CZ" dirty="0"/>
              <a:t>jako </a:t>
            </a:r>
            <a:r>
              <a:rPr lang="cs-CZ" dirty="0" smtClean="0"/>
              <a:t>prosba </a:t>
            </a:r>
            <a:r>
              <a:rPr lang="cs-CZ" dirty="0"/>
              <a:t>o útěchu a pochopení/empatii</a:t>
            </a:r>
          </a:p>
        </p:txBody>
      </p:sp>
    </p:spTree>
    <p:extLst>
      <p:ext uri="{BB962C8B-B14F-4D97-AF65-F5344CB8AC3E}">
        <p14:creationId xmlns:p14="http://schemas.microsoft.com/office/powerpoint/2010/main" val="19503143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řešit?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„problémové“ chování řešit a vyřešit na místě, tedy tehdy, kdy se děje</a:t>
            </a:r>
          </a:p>
          <a:p>
            <a:r>
              <a:rPr lang="cs-CZ" dirty="0"/>
              <a:t>nevyhrožovat tím, co se stane, když</a:t>
            </a:r>
          </a:p>
          <a:p>
            <a:r>
              <a:rPr lang="cs-CZ" dirty="0"/>
              <a:t>nevnímat „problémové chování“ dítěte jako záměr, schválnost</a:t>
            </a:r>
          </a:p>
          <a:p>
            <a:r>
              <a:rPr lang="cs-CZ" dirty="0"/>
              <a:t>záchvaty vzteku nejsou vhodným časem pro vysvětlování čehokoliv (ani dospělý zdravý člověk v afektu moc nevnímá)</a:t>
            </a:r>
          </a:p>
          <a:p>
            <a:r>
              <a:rPr lang="cs-CZ" dirty="0"/>
              <a:t>dítě potřebuje jasně vědět, co ANO a co NE</a:t>
            </a:r>
          </a:p>
          <a:p>
            <a:r>
              <a:rPr lang="cs-CZ" dirty="0"/>
              <a:t>mezi ANO a NE opravdu musí být rozdíl – něco mezi ano a ne povede v nejlepším případě jen k něco mezi vyhověním a nevyhověním, mnohem spíše však ke zmatku a zhoršení projevů</a:t>
            </a:r>
          </a:p>
          <a:p>
            <a:r>
              <a:rPr lang="cs-CZ" dirty="0"/>
              <a:t>nenálepkovat, ale poskytovat jednoznačnou a specifikovanou zpětnou vazbu</a:t>
            </a:r>
          </a:p>
        </p:txBody>
      </p:sp>
    </p:spTree>
    <p:extLst>
      <p:ext uri="{BB962C8B-B14F-4D97-AF65-F5344CB8AC3E}">
        <p14:creationId xmlns:p14="http://schemas.microsoft.com/office/powerpoint/2010/main" val="36460957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řešit?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přijímat </a:t>
            </a:r>
            <a:r>
              <a:rPr lang="cs-CZ" dirty="0"/>
              <a:t>„oprávněnost“ emoce, „oprávněnost“ potřeby se takto chovat, případně projevovat tuto emoci</a:t>
            </a:r>
          </a:p>
          <a:p>
            <a:r>
              <a:rPr lang="cs-CZ" dirty="0"/>
              <a:t>zároveň se ale umět vymezit, jasně sdělit dítěti, že např. zde ne nebo takto ne</a:t>
            </a:r>
          </a:p>
          <a:p>
            <a:r>
              <a:rPr lang="cs-CZ" dirty="0"/>
              <a:t>zakázaný způsob projevu vzteku nahradit jiným, nabídnout dítěti způsob, jak emoci vyjádřit přijatelným </a:t>
            </a:r>
            <a:r>
              <a:rPr lang="cs-CZ" dirty="0" smtClean="0"/>
              <a:t>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60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řešit?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tzn</a:t>
            </a:r>
            <a:r>
              <a:rPr lang="cs-CZ" dirty="0"/>
              <a:t>. </a:t>
            </a:r>
            <a:r>
              <a:rPr lang="cs-CZ" dirty="0" smtClean="0"/>
              <a:t>neříkat: </a:t>
            </a:r>
            <a:r>
              <a:rPr lang="cs-CZ" dirty="0"/>
              <a:t>Vrať se, až budeš hodný.</a:t>
            </a:r>
          </a:p>
          <a:p>
            <a:r>
              <a:rPr lang="cs-CZ" dirty="0"/>
              <a:t>ale </a:t>
            </a:r>
            <a:r>
              <a:rPr lang="cs-CZ" dirty="0" smtClean="0"/>
              <a:t>snažit se říkat: Chápu (vidím/slyším), </a:t>
            </a:r>
            <a:r>
              <a:rPr lang="cs-CZ" dirty="0"/>
              <a:t>že se zlobíš, ale nekřič na mne.</a:t>
            </a:r>
          </a:p>
          <a:p>
            <a:r>
              <a:rPr lang="cs-CZ" dirty="0"/>
              <a:t>klíčem k úspěchu tedy jsou nejen hranice, ale i empatie a </a:t>
            </a:r>
            <a:r>
              <a:rPr lang="cs-CZ"/>
              <a:t>vyjádření </a:t>
            </a:r>
            <a:r>
              <a:rPr lang="cs-CZ" smtClean="0"/>
              <a:t>empatie</a:t>
            </a:r>
            <a:endParaRPr lang="cs-CZ" dirty="0"/>
          </a:p>
          <a:p>
            <a:r>
              <a:rPr lang="cs-CZ" dirty="0"/>
              <a:t>jen obtížně se může zdařit problémové chování řešit, pokud mu neporozumíme – tedy pokud neporozumíme tomu, co tímto chováním dítě vyjadřuje</a:t>
            </a:r>
          </a:p>
          <a:p>
            <a:r>
              <a:rPr lang="cs-CZ" dirty="0"/>
              <a:t>vychovávám, ale snažím se porozumět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599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Empatie k dítěti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začne být okolí dítěte více vnímavé k jeho problémům se zpracováním smyslových vjemů a jednat s dítětem s ohledem na tyto jeho potíže, může se postupem času nejen snížit přecitlivělost dítěte na tyto vjemy, ale především se zlepšit jeho pozornost a spolupráce a naopak snížit jeho negativismus či </a:t>
            </a:r>
            <a:r>
              <a:rPr lang="cs-CZ" dirty="0" smtClean="0"/>
              <a:t>agresivita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9876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vždy v první osobě + vyjádření emoce, kterou dítě asi může prožívat + vyjádření pochopení + nastavení hranice</a:t>
            </a:r>
          </a:p>
          <a:p>
            <a:r>
              <a:rPr lang="cs-CZ" i="1" dirty="0"/>
              <a:t>Chápu, že tě to nebaví, ale musíš ten úkol dodělat. </a:t>
            </a:r>
          </a:p>
          <a:p>
            <a:r>
              <a:rPr lang="cs-CZ" i="1" dirty="0"/>
              <a:t>Vím, že se na mne zlobíš, ale neříkej mi </a:t>
            </a:r>
            <a:r>
              <a:rPr lang="cs-CZ" i="1" dirty="0" smtClean="0"/>
              <a:t>„krávo“, </a:t>
            </a:r>
            <a:r>
              <a:rPr lang="cs-CZ" i="1" dirty="0"/>
              <a:t>řekni „zlobím se“.</a:t>
            </a:r>
          </a:p>
          <a:p>
            <a:r>
              <a:rPr lang="cs-CZ" i="1" dirty="0"/>
              <a:t>Nerozumím tomu, co se v tobě teď děje, ale budu ráda, když mi to řekneš. </a:t>
            </a:r>
          </a:p>
          <a:p>
            <a:r>
              <a:rPr lang="cs-CZ" i="1" dirty="0"/>
              <a:t>Mrzí mne, že jsi na spolužačku křičel. Vidím, že tě něčím naštvala, řekni jí (nebo mně) čím, ale nekřič na ni/neubližuj jí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105007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empatickou </a:t>
            </a:r>
            <a:r>
              <a:rPr lang="cs-CZ" dirty="0"/>
              <a:t>reakcí prakticky nikdy nic nezkazíte (pokud je skutečně empatická a upřímně míněná)</a:t>
            </a:r>
          </a:p>
          <a:p>
            <a:r>
              <a:rPr lang="cs-CZ" dirty="0"/>
              <a:t>je většinou lepší než doptávání se, vysvětlování, přesvědčování</a:t>
            </a:r>
          </a:p>
          <a:p>
            <a:r>
              <a:rPr lang="cs-CZ" dirty="0"/>
              <a:t>ukazuje na naši sílu (že nejsme situací pohlceni, že nejdeme do protitlaku, ale přicházíme s něčím sami…)</a:t>
            </a:r>
          </a:p>
          <a:p>
            <a:r>
              <a:rPr lang="cs-CZ" dirty="0"/>
              <a:t>je-li myšlena upřímně, otvírá cestu k jeho uším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2958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Zní to nepřirozeně?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zní, dokud nevěříte tomu, co říkáte</a:t>
            </a:r>
          </a:p>
          <a:p>
            <a:r>
              <a:rPr lang="cs-CZ" dirty="0"/>
              <a:t>j</a:t>
            </a:r>
            <a:r>
              <a:rPr lang="cs-CZ" dirty="0" smtClean="0"/>
              <a:t>edná se ale o efektivní způsob zpětné vazby</a:t>
            </a:r>
          </a:p>
          <a:p>
            <a:r>
              <a:rPr lang="cs-CZ" dirty="0" smtClean="0"/>
              <a:t>má tedy smysl se ho naučit</a:t>
            </a:r>
          </a:p>
          <a:p>
            <a:r>
              <a:rPr lang="cs-CZ" dirty="0"/>
              <a:t>f</a:t>
            </a:r>
            <a:r>
              <a:rPr lang="cs-CZ" dirty="0" smtClean="0"/>
              <a:t>ormulování </a:t>
            </a:r>
            <a:r>
              <a:rPr lang="cs-CZ" dirty="0"/>
              <a:t>negativní zpětné vazby novým způsobem je vhodné se učit na situacích, které nejsou příliš vyhrocené, a v nichž je člověk schopen se zamyslet nad tím, co dítěti </a:t>
            </a:r>
            <a:r>
              <a:rPr lang="cs-CZ" dirty="0" smtClean="0"/>
              <a:t>říká</a:t>
            </a:r>
            <a:endParaRPr lang="cs-CZ" dirty="0"/>
          </a:p>
          <a:p>
            <a:r>
              <a:rPr lang="cs-CZ" dirty="0" smtClean="0"/>
              <a:t>v krizových situacích si pak díky tréninku spíše vzpomeneme, jak zareagovat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67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ADHD -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I přes snahy o adekvátní a jasnou terminologii zde panuje mnoho nejasností a celková problematika neklidných a nepozorných dětí se tím stává poněkud nepřehlednou. Množství uvedených termínů, jejichž chápání se mezi odborníky mnohdy podstatně liší, je odrazem existence různých přístupů a názorových změn v nazírání na tuto problematiku. </a:t>
            </a:r>
          </a:p>
          <a:p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Dřívější názvy diagnózy se snažily postihnout etiologii (tedy předpokládané poškození mozku). Současná označení jsou v podstatě jen symptomatickým popisem poruchy, tj. zdůrazňují převládající příznaky a dominantní obtíže</a:t>
            </a:r>
            <a:r>
              <a:rPr lang="cs-CZ" altLang="cs-CZ" dirty="0">
                <a:solidFill>
                  <a:srgbClr val="003895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488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ještě dělat pro zvládání negativismu dítěte?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rozvíjet jeho sociální dovednosti</a:t>
            </a:r>
          </a:p>
          <a:p>
            <a:r>
              <a:rPr lang="cs-CZ" dirty="0" smtClean="0"/>
              <a:t>být pro dítě předvídatelným a čitelným</a:t>
            </a:r>
          </a:p>
          <a:p>
            <a:r>
              <a:rPr lang="cs-CZ" dirty="0" smtClean="0"/>
              <a:t>dávat dítěti hranice</a:t>
            </a:r>
          </a:p>
          <a:p>
            <a:r>
              <a:rPr lang="cs-CZ" dirty="0" smtClean="0"/>
              <a:t>nejednat v reakci na chování dítěte impulzivně a agresivně</a:t>
            </a:r>
          </a:p>
          <a:p>
            <a:r>
              <a:rPr lang="cs-CZ" dirty="0" smtClean="0"/>
              <a:t>hrát si</a:t>
            </a:r>
          </a:p>
          <a:p>
            <a:r>
              <a:rPr lang="cs-CZ" dirty="0" smtClean="0"/>
              <a:t>smát se</a:t>
            </a:r>
          </a:p>
          <a:p>
            <a:r>
              <a:rPr lang="cs-CZ" dirty="0" smtClean="0"/>
              <a:t>chválit </a:t>
            </a:r>
          </a:p>
          <a:p>
            <a:r>
              <a:rPr lang="cs-CZ" dirty="0" smtClean="0"/>
              <a:t>nepřetěžovat (ale ani nepodceňovat) dítě</a:t>
            </a:r>
          </a:p>
          <a:p>
            <a:r>
              <a:rPr lang="cs-CZ" dirty="0" smtClean="0"/>
              <a:t>citlivě zvyšovat jeho frustrační toleranci</a:t>
            </a:r>
          </a:p>
          <a:p>
            <a:endParaRPr lang="cs-CZ" dirty="0"/>
          </a:p>
          <a:p>
            <a:r>
              <a:rPr lang="cs-CZ" dirty="0" smtClean="0"/>
              <a:t>posilovat jeho pocit vlastní účinnosti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9008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vnímání vlastní účinnosti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zkušenost se zvládnutím vlastní situace</a:t>
            </a:r>
          </a:p>
          <a:p>
            <a:r>
              <a:rPr lang="cs-CZ" dirty="0" smtClean="0"/>
              <a:t>zástupná zkušenost</a:t>
            </a:r>
          </a:p>
          <a:p>
            <a:r>
              <a:rPr lang="cs-CZ" dirty="0" smtClean="0"/>
              <a:t>verbálně sdělená přesvědčení o potřebných schopnostech</a:t>
            </a:r>
          </a:p>
          <a:p>
            <a:r>
              <a:rPr lang="cs-CZ" dirty="0" smtClean="0"/>
              <a:t>vlastní porozumění fyziologické reakci a emocionální odezvě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3725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podporovat senzorickou integraci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terapie podporující </a:t>
            </a:r>
            <a:r>
              <a:rPr lang="cs-CZ" smtClean="0"/>
              <a:t>senzorickou integraci </a:t>
            </a:r>
            <a:r>
              <a:rPr lang="cs-CZ" dirty="0" smtClean="0"/>
              <a:t>pro potřeby dítěte individuálně přizpůsobenými hrami v přírodě mají pozitivní vliv na funkčnost chování dítěte, včetně sociálních dovedností</a:t>
            </a:r>
          </a:p>
          <a:p>
            <a:r>
              <a:rPr lang="cs-CZ" dirty="0" err="1" smtClean="0"/>
              <a:t>Sahoo</a:t>
            </a:r>
            <a:r>
              <a:rPr lang="cs-CZ" dirty="0" smtClean="0"/>
              <a:t>, S. K., </a:t>
            </a:r>
            <a:r>
              <a:rPr lang="cs-CZ" dirty="0" err="1" smtClean="0"/>
              <a:t>Senapati</a:t>
            </a:r>
            <a:r>
              <a:rPr lang="cs-CZ" dirty="0" smtClean="0"/>
              <a:t>, A. (2014). </a:t>
            </a:r>
            <a:r>
              <a:rPr lang="en-US" dirty="0"/>
              <a:t>Effect of sensory diet through outdoor play on functional </a:t>
            </a:r>
            <a:r>
              <a:rPr lang="en-US" dirty="0" err="1"/>
              <a:t>behaviour</a:t>
            </a:r>
            <a:r>
              <a:rPr lang="en-US" dirty="0"/>
              <a:t> in children with </a:t>
            </a:r>
            <a:r>
              <a:rPr lang="en-US" dirty="0" smtClean="0"/>
              <a:t>ADHD</a:t>
            </a:r>
            <a:r>
              <a:rPr lang="cs-CZ" dirty="0" smtClean="0"/>
              <a:t>. </a:t>
            </a:r>
            <a:r>
              <a:rPr lang="en-US" dirty="0"/>
              <a:t>The Indian Journal of Occupational </a:t>
            </a:r>
            <a:r>
              <a:rPr lang="en-US" dirty="0" smtClean="0"/>
              <a:t>Therapy</a:t>
            </a:r>
            <a:r>
              <a:rPr lang="cs-CZ" dirty="0" smtClean="0"/>
              <a:t>, </a:t>
            </a:r>
            <a:r>
              <a:rPr lang="en-US" dirty="0" smtClean="0"/>
              <a:t>46</a:t>
            </a:r>
            <a:r>
              <a:rPr lang="cs-CZ" dirty="0" smtClean="0"/>
              <a:t>(</a:t>
            </a:r>
            <a:r>
              <a:rPr lang="en-US" dirty="0" smtClean="0"/>
              <a:t>2</a:t>
            </a:r>
            <a:r>
              <a:rPr lang="cs-CZ" dirty="0" smtClean="0"/>
              <a:t>), 49-54.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8443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400" dirty="0" smtClean="0"/>
              <a:t>Děkuji za pozornost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Zuzana Masopustová</a:t>
            </a:r>
          </a:p>
          <a:p>
            <a:r>
              <a:rPr lang="cs-CZ" dirty="0"/>
              <a:t>z</a:t>
            </a:r>
            <a:r>
              <a:rPr lang="cs-CZ" dirty="0" smtClean="0"/>
              <a:t>uzana.masopustova@gmail.com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77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ADHD – základní 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Děti s ADHD jsou děti chronicky trpící: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-	nepozorností 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-	nadměrnou aktivitou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-	impulzivitou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Ve spojitosti se syndromem ADHD (poruchou pozornosti spojenou s hyperaktivitou) bývá také zmiňována prostá porucha pozornosti, označována je jako ADD (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Attention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 Deficit </a:t>
            </a:r>
            <a:r>
              <a:rPr lang="cs-CZ" altLang="cs-CZ" dirty="0" err="1">
                <a:solidFill>
                  <a:schemeClr val="tx1"/>
                </a:solidFill>
                <a:latin typeface="Trebuchet MS" panose="020B0603020202020204" pitchFamily="34" charset="0"/>
              </a:rPr>
              <a:t>Disorder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). Diagnostikuje se u dětí s poruchami pozornosti, ale bez projevů hyperaktivity.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70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Hyperaktivita</a:t>
            </a:r>
          </a:p>
          <a:p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http://youtu.be/PoLH-7zPD3E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Impulzivita</a:t>
            </a:r>
          </a:p>
          <a:p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http://youtu.be/eynTsO_Dx48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Nepozornost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http://youtu.be/K_ru5n8tm3A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http://youtu.be/9EchWdFChHE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15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ve školním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http://youtu.be/-K4TP09MKx8</a:t>
            </a:r>
            <a:endParaRPr lang="cs-CZ" altLang="cs-CZ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dosavadní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problémy se obvykle dále prohlubují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škola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klade na dítě nové požadavky, očekává se stabilnější výkon a stoupají nároky na jeho adaptabilitu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přibývá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i konfliktních situací, do kterých se dítě dostává, zpravidla zcela neúmyslně a bez své viny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projevy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ADHD v tomto období jsou již popsána v diagnostických kritériích poruchy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nedokážou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v klidu sedět, houpají se na židli, padají ze židle, kopají nohama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stále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si s něčím pohrávají, do něčeho bouchají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54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ve školním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75252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během jídla často od stolu vstávají, nevydrží sedět ani u televize, ani nad domácími úkoly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mají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potřebu hodně mluvit a vydávají rámus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ve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školním věku začíná být více patrné narušení exekutivních funkcí, které běžně pomáhají snižovat nepozornost, uvědomovat si cíle, plánovat, kontrolovat doprovodné emoce a zvyšovat motivaci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často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je nad síly školáků s ADHD chovat se požadovaným způsobem a jsou proto do značné míry závislí na odborné zdatnosti pedagogů 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dětí s ADHD je internalizace exekutivních funkcí minimální: 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mají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sníženou schopnost analyzovat své chování a řešit úkoly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sebeřízení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je nedokonalé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neumí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se poučit se z chyb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91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36475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Otázku, jaké jsou příčiny vzniku ADHD, se stále nedaří zcela uspokojivě zodpovědět. Shoda panuje v přesvědčení, že za vznikem ADHD nestojí jedna příčina, ale kombinace a vzájemná interakce více příčin.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Existuje řada modelů, které se snaží příčiny vzniku ADHD postihnout: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hereditární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model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neurobiochemický</a:t>
            </a: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model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neurofyziologický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model 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nezralost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centrálního nervového systému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organický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model  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psychosociální </a:t>
            </a:r>
            <a:r>
              <a:rPr lang="cs-CZ" alt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model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38519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563</TotalTime>
  <Words>2634</Words>
  <Application>Microsoft Office PowerPoint</Application>
  <PresentationFormat>Předvádění na obrazovce (4:3)</PresentationFormat>
  <Paragraphs>232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Trebuchet MS</vt:lpstr>
      <vt:lpstr>Wingdings 3</vt:lpstr>
      <vt:lpstr>Faseta</vt:lpstr>
      <vt:lpstr>1_Faseta</vt:lpstr>
      <vt:lpstr>Jak rozumět dítěti s ADHD</vt:lpstr>
      <vt:lpstr>ADHD</vt:lpstr>
      <vt:lpstr>ADHD - terminologie</vt:lpstr>
      <vt:lpstr>ADHD - terminologie</vt:lpstr>
      <vt:lpstr>ADHD – základní charakteristiky</vt:lpstr>
      <vt:lpstr>Projevy</vt:lpstr>
      <vt:lpstr>Projevy ve školním věku</vt:lpstr>
      <vt:lpstr>Projevy ve školním věku</vt:lpstr>
      <vt:lpstr>Etiologie</vt:lpstr>
      <vt:lpstr>Různá pojímání neklidu</vt:lpstr>
      <vt:lpstr>Je nutné mezi ADHD a neklidem rozlišovat?</vt:lpstr>
      <vt:lpstr>Co mohou mít děti s ADHD oproti neklidným dětem navíc?</vt:lpstr>
      <vt:lpstr>ADHD – poruchy priorit pozornosti</vt:lpstr>
      <vt:lpstr>Poruchy ve sluchovém vnímání</vt:lpstr>
      <vt:lpstr>Poruchy propriocepce</vt:lpstr>
      <vt:lpstr>Poruchy taktilního vnímání (hmatu)</vt:lpstr>
      <vt:lpstr>Problémy ve zrakovém vnímání</vt:lpstr>
      <vt:lpstr>Obtíže ve vestibulárním systému</vt:lpstr>
      <vt:lpstr>Úvodem něco málo z výzkumných studií</vt:lpstr>
      <vt:lpstr>Úvodem něco málo z výzkumných studií</vt:lpstr>
      <vt:lpstr>Úvodem něco málo z výzkumných studií</vt:lpstr>
      <vt:lpstr>Úvodem něco málo z výzkumných studií</vt:lpstr>
      <vt:lpstr>Reakce na chování dítěte</vt:lpstr>
      <vt:lpstr>Nevychovanost?</vt:lpstr>
      <vt:lpstr>Nevhodná zpětná vazba</vt:lpstr>
      <vt:lpstr>Reakce na chování dítěte</vt:lpstr>
      <vt:lpstr>Reakce na chování dítěte</vt:lpstr>
      <vt:lpstr>Zpětná vazba</vt:lpstr>
      <vt:lpstr>Negativismus a agresivita jako obrana</vt:lpstr>
      <vt:lpstr>Agresivní chování</vt:lpstr>
      <vt:lpstr>Negativismus</vt:lpstr>
      <vt:lpstr>Negativismus a agresivní chování</vt:lpstr>
      <vt:lpstr>Jak to řešit?</vt:lpstr>
      <vt:lpstr>Jak to řešit?</vt:lpstr>
      <vt:lpstr>Jak to řešit?</vt:lpstr>
      <vt:lpstr>Empatie k dítěti</vt:lpstr>
      <vt:lpstr>Zpětná vazba</vt:lpstr>
      <vt:lpstr>Zpětná vazba</vt:lpstr>
      <vt:lpstr>Zní to nepřirozeně? </vt:lpstr>
      <vt:lpstr>Co ještě dělat pro zvládání negativismu dítěte?</vt:lpstr>
      <vt:lpstr>Zdroje vnímání vlastní účinnosti</vt:lpstr>
      <vt:lpstr>A podporovat senzorickou integraci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</dc:creator>
  <cp:lastModifiedBy>Zuzana Masopustová</cp:lastModifiedBy>
  <cp:revision>32</cp:revision>
  <dcterms:created xsi:type="dcterms:W3CDTF">2015-01-06T13:12:04Z</dcterms:created>
  <dcterms:modified xsi:type="dcterms:W3CDTF">2016-03-11T11:51:39Z</dcterms:modified>
</cp:coreProperties>
</file>