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08" r:id="rId2"/>
  </p:sldMasterIdLst>
  <p:handoutMasterIdLst>
    <p:handoutMasterId r:id="rId15"/>
  </p:handoutMasterIdLst>
  <p:sldIdLst>
    <p:sldId id="256" r:id="rId3"/>
    <p:sldId id="257" r:id="rId4"/>
    <p:sldId id="258" r:id="rId5"/>
    <p:sldId id="260" r:id="rId6"/>
    <p:sldId id="261" r:id="rId7"/>
    <p:sldId id="262" r:id="rId8"/>
    <p:sldId id="268" r:id="rId9"/>
    <p:sldId id="269" r:id="rId10"/>
    <p:sldId id="265" r:id="rId11"/>
    <p:sldId id="266" r:id="rId12"/>
    <p:sldId id="267" r:id="rId13"/>
    <p:sldId id="264" r:id="rId14"/>
  </p:sldIdLst>
  <p:sldSz cx="9144000" cy="6858000" type="screen4x3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6023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675AE1-96E8-460B-ADC1-E37170E171E9}" type="datetimeFigureOut">
              <a:rPr lang="cs-CZ" smtClean="0"/>
              <a:t>22. 2. 2016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0947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6023" y="9370947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804205-AACE-4645-8084-14C676B153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0627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22. 2. 2016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22. 2. 2016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22. 2. 2016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22. 2. 2016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22. 2. 2016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22. 2. 2016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22. 2. 2016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22. 2. 2016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22. 2. 2016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22. 2. 2016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22. 2. 2016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22. 2. 2016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22. 2. 2016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22. 2. 2016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22. 2. 2016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22. 2. 2016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22. 2. 2016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22. 2. 2016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22. 2. 2016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22. 2. 2016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22. 2. 2016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22. 2. 2016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BDAACCA-4D17-4E4A-91F9-FE4C9E6D0B07}" type="datetimeFigureOut">
              <a:rPr lang="cs-CZ" smtClean="0"/>
              <a:pPr/>
              <a:t>22. 2. 2016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22. 2. 2016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Pedagogická komunikace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Mgr. Kateřina Lojdová, Ph.D.</a:t>
            </a:r>
          </a:p>
          <a:p>
            <a:r>
              <a:rPr lang="cs-CZ" dirty="0" err="1" smtClean="0"/>
              <a:t>lojdova</a:t>
            </a:r>
            <a:r>
              <a:rPr lang="cs-CZ" dirty="0" smtClean="0"/>
              <a:t>@</a:t>
            </a:r>
            <a:r>
              <a:rPr lang="cs-CZ" dirty="0" err="1" smtClean="0"/>
              <a:t>ped.muni.cz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sz="3200" b="1" dirty="0" smtClean="0"/>
              <a:t>pedagogická komunikace</a:t>
            </a:r>
          </a:p>
          <a:p>
            <a:pPr algn="ctr">
              <a:buNone/>
            </a:pPr>
            <a:r>
              <a:rPr lang="cs-CZ" sz="3200" dirty="0" smtClean="0"/>
              <a:t>X </a:t>
            </a:r>
          </a:p>
          <a:p>
            <a:pPr algn="ctr">
              <a:buNone/>
            </a:pPr>
            <a:r>
              <a:rPr lang="cs-CZ" sz="3200" b="1" dirty="0" smtClean="0"/>
              <a:t>výuková komunikace</a:t>
            </a:r>
          </a:p>
          <a:p>
            <a:pPr algn="ctr">
              <a:buNone/>
            </a:pPr>
            <a:r>
              <a:rPr lang="cs-CZ" sz="3200" dirty="0" smtClean="0"/>
              <a:t>výměna informací mezi učitelem a žáky v rámci vyučovací jednotky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525963"/>
          </a:xfrm>
        </p:spPr>
        <p:txBody>
          <a:bodyPr/>
          <a:lstStyle/>
          <a:p>
            <a:r>
              <a:rPr lang="cs-CZ" dirty="0" smtClean="0"/>
              <a:t>prezentace obsahu vzdělávání</a:t>
            </a:r>
          </a:p>
          <a:p>
            <a:r>
              <a:rPr lang="cs-CZ" dirty="0" smtClean="0"/>
              <a:t>naplňování cílů výchovy a vzdělávání</a:t>
            </a:r>
          </a:p>
          <a:p>
            <a:r>
              <a:rPr lang="cs-CZ" dirty="0" smtClean="0"/>
              <a:t>řízení třídy </a:t>
            </a:r>
          </a:p>
          <a:p>
            <a:r>
              <a:rPr lang="cs-CZ" dirty="0" smtClean="0"/>
              <a:t>utváření vztahů mezi učitelem a žáky či mezi žáky vzájemně</a:t>
            </a:r>
          </a:p>
          <a:p>
            <a:r>
              <a:rPr lang="cs-CZ" dirty="0" smtClean="0"/>
              <a:t>utváření klimatu ve třídě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Funkce pedagogické komunikace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GAVORA, P. </a:t>
            </a:r>
            <a:r>
              <a:rPr lang="cs-CZ" b="1" dirty="0" smtClean="0"/>
              <a:t>Učitel a žáci v komunikaci</a:t>
            </a:r>
            <a:r>
              <a:rPr lang="cs-CZ" dirty="0" smtClean="0"/>
              <a:t>. Brno : </a:t>
            </a:r>
            <a:r>
              <a:rPr lang="cs-CZ" dirty="0" err="1" smtClean="0"/>
              <a:t>Paido</a:t>
            </a:r>
            <a:r>
              <a:rPr lang="cs-CZ" dirty="0" smtClean="0"/>
              <a:t>, 2005. 165 s. ISBN 80-7315-104-9.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MAREŠ, J., KŘIVOHLAVÝ, J. </a:t>
            </a:r>
            <a:r>
              <a:rPr lang="cs-CZ" b="1" dirty="0" smtClean="0"/>
              <a:t>Sociální a pedagogická komunikace ve škole</a:t>
            </a:r>
            <a:r>
              <a:rPr lang="cs-CZ" dirty="0" smtClean="0"/>
              <a:t>. Praha : SPN, 1989. 164 s. ISBN 80-04-21854-7. 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MAREŠ, J., KŘIVOHLAVÝ, J. </a:t>
            </a:r>
            <a:r>
              <a:rPr lang="cs-CZ" b="1" dirty="0" smtClean="0"/>
              <a:t>Komunikace ve škole</a:t>
            </a:r>
            <a:r>
              <a:rPr lang="cs-CZ" dirty="0" smtClean="0"/>
              <a:t>. Brno : CDVU MU, 1995. 210 s. ISBN 80-210-1070-3.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err="1" smtClean="0"/>
              <a:t>Plaňava</a:t>
            </a:r>
            <a:r>
              <a:rPr lang="cs-CZ" dirty="0" smtClean="0"/>
              <a:t>, I. </a:t>
            </a:r>
            <a:r>
              <a:rPr lang="cs-CZ" b="1" dirty="0" smtClean="0"/>
              <a:t>Průvodce mezilidskou komunikací : přístupy-dovednosti-poruchy.</a:t>
            </a:r>
            <a:r>
              <a:rPr lang="cs-CZ" dirty="0" smtClean="0"/>
              <a:t> 1. </a:t>
            </a:r>
            <a:r>
              <a:rPr lang="cs-CZ" dirty="0" err="1" smtClean="0"/>
              <a:t>vyd</a:t>
            </a:r>
            <a:r>
              <a:rPr lang="cs-CZ" dirty="0" smtClean="0"/>
              <a:t>. Praha : </a:t>
            </a:r>
            <a:r>
              <a:rPr lang="cs-CZ" dirty="0" err="1" smtClean="0"/>
              <a:t>Grada</a:t>
            </a:r>
            <a:r>
              <a:rPr lang="cs-CZ" dirty="0" smtClean="0"/>
              <a:t>, 2005. 146 s. ISBN 8024708582 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ŠEĎOVÁ, K., ŠVAŘÍČEK, R., ŠALAMOUNOVÁ, Z. </a:t>
            </a:r>
            <a:r>
              <a:rPr lang="cs-CZ" b="1" dirty="0" smtClean="0"/>
              <a:t>Komunikace ve školní třídě</a:t>
            </a:r>
            <a:r>
              <a:rPr lang="cs-CZ" dirty="0" smtClean="0"/>
              <a:t>. Praha: Portál, 2012. 296 s. 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Facilitace</a:t>
            </a:r>
          </a:p>
          <a:p>
            <a:r>
              <a:rPr lang="cs-CZ" dirty="0" smtClean="0"/>
              <a:t>http://clanky.rvp.cz/wp-content/upload/prilohy/2801/facilitace.pdf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Základní zdroje: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Pedagogická komunikace a interakce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cs-CZ" sz="5600" b="1" dirty="0"/>
              <a:t> </a:t>
            </a:r>
            <a:endParaRPr lang="cs-CZ" sz="5600" dirty="0"/>
          </a:p>
          <a:p>
            <a:r>
              <a:rPr lang="cs-CZ" sz="5600" b="1" dirty="0"/>
              <a:t>Základní pojmy</a:t>
            </a:r>
            <a:r>
              <a:rPr lang="cs-CZ" sz="5600" dirty="0"/>
              <a:t>:</a:t>
            </a:r>
          </a:p>
          <a:p>
            <a:r>
              <a:rPr lang="cs-CZ" sz="5600" b="1" dirty="0"/>
              <a:t>Sociální interakce</a:t>
            </a:r>
            <a:r>
              <a:rPr lang="cs-CZ" sz="5600" dirty="0"/>
              <a:t> – vzájemné aktivní působení, ovlivňování jedinců, skupin a prostředí; jeden subjekt vyvolává svým jednáním změnu v jednání druhého subjektu (Hartl</a:t>
            </a:r>
            <a:r>
              <a:rPr lang="cs-CZ" sz="5600" dirty="0" smtClean="0"/>
              <a:t>, </a:t>
            </a:r>
            <a:r>
              <a:rPr lang="cs-CZ" sz="5600" dirty="0"/>
              <a:t>1994)</a:t>
            </a:r>
          </a:p>
          <a:p>
            <a:r>
              <a:rPr lang="cs-CZ" sz="5600" b="1" dirty="0" smtClean="0"/>
              <a:t>Sociální </a:t>
            </a:r>
            <a:r>
              <a:rPr lang="cs-CZ" sz="5600" b="1" dirty="0"/>
              <a:t>komunikace</a:t>
            </a:r>
            <a:r>
              <a:rPr lang="cs-CZ" sz="5600" dirty="0"/>
              <a:t> – Sdělování, tj. výměna informací (Mareš, Křivohlavý</a:t>
            </a:r>
            <a:r>
              <a:rPr lang="cs-CZ" sz="5600" dirty="0" smtClean="0"/>
              <a:t>, </a:t>
            </a:r>
            <a:r>
              <a:rPr lang="cs-CZ" sz="5600" dirty="0"/>
              <a:t>1995</a:t>
            </a:r>
            <a:r>
              <a:rPr lang="cs-CZ" sz="5600" dirty="0" smtClean="0"/>
              <a:t>)</a:t>
            </a:r>
          </a:p>
          <a:p>
            <a:r>
              <a:rPr lang="cs-CZ" sz="5600" b="1" dirty="0" smtClean="0"/>
              <a:t>Pedagogická interakce </a:t>
            </a:r>
            <a:r>
              <a:rPr lang="cs-CZ" sz="5600" dirty="0" smtClean="0"/>
              <a:t>– vzájemné působení dvou nebo více subjektů v průběhu výchovně vzdělávacího procesu </a:t>
            </a:r>
            <a:endParaRPr lang="cs-CZ" sz="5600" b="1" dirty="0"/>
          </a:p>
          <a:p>
            <a:r>
              <a:rPr lang="cs-CZ" sz="5600" b="1" dirty="0"/>
              <a:t>Pedagogická komunikace</a:t>
            </a:r>
            <a:r>
              <a:rPr lang="cs-CZ" sz="5600" dirty="0"/>
              <a:t> – Vzájemná výměna informací mezi účastníky výchovně vzdělávacího procesu, která slouží výukovým cílům (</a:t>
            </a:r>
            <a:r>
              <a:rPr lang="cs-CZ" sz="5600" dirty="0" err="1" smtClean="0"/>
              <a:t>Gavora</a:t>
            </a:r>
            <a:r>
              <a:rPr lang="cs-CZ" sz="5600" dirty="0" smtClean="0"/>
              <a:t>, </a:t>
            </a:r>
            <a:r>
              <a:rPr lang="cs-CZ" sz="5600" dirty="0"/>
              <a:t>1988)</a:t>
            </a:r>
            <a:endParaRPr lang="cs-CZ" sz="5600" b="1" dirty="0"/>
          </a:p>
          <a:p>
            <a:endParaRPr lang="cs-CZ" sz="5600" dirty="0"/>
          </a:p>
          <a:p>
            <a:r>
              <a:rPr lang="cs-CZ" sz="5600" b="1" dirty="0"/>
              <a:t>Funkce pedagogické komunikace ve v-v procesu:</a:t>
            </a:r>
          </a:p>
          <a:p>
            <a:pPr lvl="0"/>
            <a:r>
              <a:rPr lang="cs-CZ" sz="5600" dirty="0"/>
              <a:t>zprostředkovává společnou činnost účastníků nebo jednotlivých pracovních skupin;</a:t>
            </a:r>
          </a:p>
          <a:p>
            <a:pPr lvl="0"/>
            <a:r>
              <a:rPr lang="cs-CZ" sz="5600" dirty="0"/>
              <a:t>zprostředkovává vzájemné působení účastníků v nejširším smyslu včetně výměny informací, zkušeností, ale i motivů, postojů, emocí;</a:t>
            </a:r>
          </a:p>
          <a:p>
            <a:pPr lvl="0"/>
            <a:r>
              <a:rPr lang="cs-CZ" sz="5600" dirty="0"/>
              <a:t>zprostředkovává osobní i neosobní vztahy;</a:t>
            </a:r>
          </a:p>
          <a:p>
            <a:pPr lvl="0"/>
            <a:r>
              <a:rPr lang="cs-CZ" sz="5600" dirty="0"/>
              <a:t>formuje všechny účastníky pedagogického procesu, zejména pak osobnost žáků; </a:t>
            </a:r>
          </a:p>
          <a:p>
            <a:pPr lvl="0"/>
            <a:r>
              <a:rPr lang="cs-CZ" sz="5600" dirty="0"/>
              <a:t>je prostředkem k uskutečňování výchovy a vzdělávání, neboť cíl, učivo, metody atd. nemohou vystupovat v pedagogickém procesu přímo, ale ve slovní či mimoslovní podobě; </a:t>
            </a:r>
          </a:p>
          <a:p>
            <a:pPr lvl="0"/>
            <a:r>
              <a:rPr lang="cs-CZ" sz="5600" dirty="0"/>
              <a:t>konstituuje každý výchovně vzdělávací systém, neboť tvoří jednu z jeho hlavních složek, zajišťuje jeho fungování, vnáší do něj pohyb, vývoj, dynamiku, udržuje jeho stabilitu.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5400" dirty="0" smtClean="0"/>
              <a:t>Takhle ne!</a:t>
            </a:r>
            <a:endParaRPr lang="cs-CZ" sz="54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00034" y="1357298"/>
            <a:ext cx="7901014" cy="5000660"/>
          </a:xfrm>
        </p:spPr>
        <p:txBody>
          <a:bodyPr>
            <a:normAutofit lnSpcReduction="10000"/>
          </a:bodyPr>
          <a:lstStyle/>
          <a:p>
            <a:r>
              <a:rPr lang="cs-CZ" sz="2200" dirty="0"/>
              <a:t>Vyzkoušet si různé komunikační situace ve školní třídě, reflektovat vlastní působení v pedagogické komunikaci a rozvíjet svoje komunikační kompetence</a:t>
            </a:r>
          </a:p>
          <a:p>
            <a:pPr>
              <a:buNone/>
            </a:pPr>
            <a:endParaRPr lang="cs-CZ" dirty="0" smtClean="0"/>
          </a:p>
          <a:p>
            <a:pPr>
              <a:spcBef>
                <a:spcPct val="0"/>
              </a:spcBef>
              <a:buNone/>
            </a:pPr>
            <a:r>
              <a:rPr lang="cs-CZ" sz="48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Obsah semináře</a:t>
            </a:r>
          </a:p>
          <a:p>
            <a:r>
              <a:rPr lang="cs-CZ" sz="2200" dirty="0" smtClean="0"/>
              <a:t>Nastudování vybraného tématu z pedagogické </a:t>
            </a:r>
            <a:r>
              <a:rPr lang="cs-CZ" sz="2200" dirty="0" smtClean="0"/>
              <a:t>komunikace – příprava do </a:t>
            </a:r>
            <a:r>
              <a:rPr lang="cs-CZ" sz="2200" dirty="0" err="1" smtClean="0"/>
              <a:t>ISu</a:t>
            </a:r>
            <a:endParaRPr lang="cs-CZ" sz="2200" dirty="0" smtClean="0"/>
          </a:p>
          <a:p>
            <a:r>
              <a:rPr lang="cs-CZ" sz="2200" dirty="0" smtClean="0"/>
              <a:t>Ukázka pedagogické komunikace: vystoupení v rozsahu </a:t>
            </a:r>
            <a:r>
              <a:rPr lang="cs-CZ" sz="2200" dirty="0" smtClean="0"/>
              <a:t>5-10 minut</a:t>
            </a:r>
            <a:endParaRPr lang="cs-CZ" sz="2200" dirty="0" smtClean="0"/>
          </a:p>
          <a:p>
            <a:r>
              <a:rPr lang="cs-CZ" sz="2200" dirty="0" smtClean="0"/>
              <a:t>Zpětná vazba od kolegů</a:t>
            </a:r>
          </a:p>
          <a:p>
            <a:r>
              <a:rPr lang="cs-CZ" sz="2200" dirty="0" smtClean="0"/>
              <a:t>Vlastní sebereflexe na základě </a:t>
            </a:r>
            <a:r>
              <a:rPr lang="cs-CZ" sz="2200" dirty="0" smtClean="0"/>
              <a:t>videonahrávky – vložení do </a:t>
            </a:r>
            <a:r>
              <a:rPr lang="cs-CZ" sz="2200" dirty="0" err="1" smtClean="0"/>
              <a:t>ISu</a:t>
            </a:r>
            <a:endParaRPr lang="cs-CZ" sz="2200" dirty="0" smtClean="0"/>
          </a:p>
          <a:p>
            <a:r>
              <a:rPr lang="cs-CZ" sz="2200" dirty="0" smtClean="0"/>
              <a:t>Aktivní účast na seminářích</a:t>
            </a:r>
            <a:endParaRPr lang="cs-CZ" sz="2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/>
              <a:t> Cíl semináře</a:t>
            </a:r>
            <a:endParaRPr lang="cs-CZ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525963"/>
          </a:xfrm>
        </p:spPr>
        <p:txBody>
          <a:bodyPr>
            <a:normAutofit fontScale="47500" lnSpcReduction="20000"/>
          </a:bodyPr>
          <a:lstStyle/>
          <a:p>
            <a:pPr marL="624078" indent="-514350">
              <a:spcBef>
                <a:spcPts val="600"/>
              </a:spcBef>
              <a:spcAft>
                <a:spcPts val="600"/>
              </a:spcAft>
              <a:buNone/>
            </a:pPr>
            <a:endParaRPr lang="cs-CZ" sz="2800" dirty="0" smtClean="0"/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5100" dirty="0" smtClean="0"/>
              <a:t>1) Úvod, základní pojmy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5100" dirty="0" smtClean="0"/>
              <a:t>2) Stimulace posluchačů, atmosféra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5100" dirty="0" smtClean="0"/>
              <a:t>3) </a:t>
            </a:r>
            <a:r>
              <a:rPr lang="cs-CZ" sz="5100" dirty="0"/>
              <a:t>Komunikace v kontextu hromadného vyučování, IRF komunikační struktura. Jasnost, kredibilita učitele, angažovanost žáků ve výukové komunikaci4</a:t>
            </a:r>
            <a:r>
              <a:rPr lang="cs-CZ" sz="5100" dirty="0" smtClean="0"/>
              <a:t>) Komunikace v kontextu skupinového </a:t>
            </a:r>
            <a:r>
              <a:rPr lang="cs-CZ" sz="5100" dirty="0" smtClean="0"/>
              <a:t>vyučování, </a:t>
            </a:r>
            <a:r>
              <a:rPr lang="cs-CZ" sz="5100" dirty="0" smtClean="0"/>
              <a:t>komunikace v práci se skupinou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5100" dirty="0" smtClean="0"/>
              <a:t>5) Komunikace v kontextu individuálního vyučování a rozhovoru. Aktivní naslouchání a empatie.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5100" dirty="0" smtClean="0"/>
              <a:t>6) Verbální komunikace – kladení otázek nižší a vyšší kognitivní náročnosti, otevřené a uzavřené otázky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Seznam témat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400" dirty="0" smtClean="0"/>
              <a:t>7) </a:t>
            </a:r>
            <a:r>
              <a:rPr lang="cs-CZ" sz="2400" dirty="0"/>
              <a:t>Verbální komunikace – dialogické </a:t>
            </a:r>
            <a:r>
              <a:rPr lang="cs-CZ" sz="2400" dirty="0" smtClean="0"/>
              <a:t>vyučování</a:t>
            </a:r>
            <a:endParaRPr lang="cs-CZ" sz="2400" dirty="0"/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400" dirty="0" smtClean="0"/>
              <a:t>8) Verbální </a:t>
            </a:r>
            <a:r>
              <a:rPr lang="cs-CZ" sz="2400" dirty="0" smtClean="0"/>
              <a:t>komunikace – facilitační otázky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400" dirty="0"/>
              <a:t>9</a:t>
            </a:r>
            <a:r>
              <a:rPr lang="cs-CZ" sz="2400" dirty="0" smtClean="0"/>
              <a:t>) </a:t>
            </a:r>
            <a:r>
              <a:rPr lang="cs-CZ" sz="2400" dirty="0" smtClean="0"/>
              <a:t>Verbální komunikace – zpětná vazba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400" dirty="0" smtClean="0"/>
              <a:t>10</a:t>
            </a:r>
            <a:r>
              <a:rPr lang="cs-CZ" sz="2400" dirty="0" smtClean="0"/>
              <a:t>) </a:t>
            </a:r>
            <a:r>
              <a:rPr lang="cs-CZ" sz="2400" dirty="0" smtClean="0"/>
              <a:t>Neverbální komunikace – </a:t>
            </a:r>
            <a:r>
              <a:rPr lang="cs-CZ" sz="2400" dirty="0" err="1" smtClean="0"/>
              <a:t>gestika</a:t>
            </a:r>
            <a:r>
              <a:rPr lang="cs-CZ" sz="2400" dirty="0" smtClean="0"/>
              <a:t>, mimika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400" dirty="0" smtClean="0"/>
              <a:t>11) </a:t>
            </a:r>
            <a:r>
              <a:rPr lang="cs-CZ" sz="2400" dirty="0" smtClean="0"/>
              <a:t>Neverbální komunikace – </a:t>
            </a:r>
            <a:r>
              <a:rPr lang="cs-CZ" sz="2400" dirty="0" err="1" smtClean="0"/>
              <a:t>proxemika</a:t>
            </a:r>
            <a:r>
              <a:rPr lang="cs-CZ" sz="2400" dirty="0" smtClean="0"/>
              <a:t>, využití prostoru v pedagogické komunikaci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400" dirty="0" smtClean="0"/>
              <a:t>12) </a:t>
            </a:r>
            <a:r>
              <a:rPr lang="cs-CZ" sz="2400" dirty="0" smtClean="0"/>
              <a:t>Paralingvistické projevy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400" dirty="0" smtClean="0"/>
              <a:t>13) </a:t>
            </a:r>
            <a:r>
              <a:rPr lang="cs-CZ" sz="2400" dirty="0" smtClean="0"/>
              <a:t>Prezentační dovednosti – </a:t>
            </a:r>
            <a:r>
              <a:rPr lang="cs-CZ" sz="2400" dirty="0" err="1" smtClean="0"/>
              <a:t>powerpoint</a:t>
            </a:r>
            <a:r>
              <a:rPr lang="cs-CZ" sz="2400" dirty="0" smtClean="0"/>
              <a:t>, interaktivní tabule…</a:t>
            </a:r>
            <a:endParaRPr lang="cs-CZ" sz="2400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Seznam témat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Definice tématu (např. dialogické vyučování)</a:t>
            </a:r>
          </a:p>
          <a:p>
            <a:r>
              <a:rPr lang="cs-CZ" dirty="0" smtClean="0"/>
              <a:t>Co jsem se dozvěděl/a nového</a:t>
            </a:r>
          </a:p>
          <a:p>
            <a:r>
              <a:rPr lang="cs-CZ" dirty="0" smtClean="0"/>
              <a:t>Co bych chtěl využít v praxi</a:t>
            </a:r>
          </a:p>
          <a:p>
            <a:r>
              <a:rPr lang="cs-CZ" dirty="0" smtClean="0"/>
              <a:t>Alespoň jeden odborný zdroj k tématu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Přípravy na výstup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6031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24078" indent="-514350">
              <a:buFont typeface="+mj-lt"/>
              <a:buAutoNum type="arabicParenR"/>
            </a:pPr>
            <a:endParaRPr lang="cs-CZ" dirty="0" smtClean="0"/>
          </a:p>
          <a:p>
            <a:pPr marL="624078" indent="-514350">
              <a:buFont typeface="+mj-lt"/>
              <a:buAutoNum type="arabicParenR"/>
            </a:pPr>
            <a:r>
              <a:rPr lang="cs-CZ" dirty="0" smtClean="0"/>
              <a:t>Jak jsem naplnil vybrané téma.</a:t>
            </a:r>
          </a:p>
          <a:p>
            <a:pPr marL="624078" indent="-514350">
              <a:buFont typeface="+mj-lt"/>
              <a:buAutoNum type="arabicParenR"/>
            </a:pPr>
            <a:r>
              <a:rPr lang="cs-CZ" dirty="0" smtClean="0"/>
              <a:t>Co </a:t>
            </a:r>
            <a:r>
              <a:rPr lang="cs-CZ" dirty="0"/>
              <a:t>se mi </a:t>
            </a:r>
            <a:r>
              <a:rPr lang="cs-CZ" dirty="0" smtClean="0"/>
              <a:t>vzhledem k tématu povedlo </a:t>
            </a:r>
            <a:r>
              <a:rPr lang="cs-CZ" dirty="0"/>
              <a:t>a podle čeho tak soudím.</a:t>
            </a:r>
          </a:p>
          <a:p>
            <a:pPr marL="624078" indent="-514350">
              <a:buFont typeface="+mj-lt"/>
              <a:buAutoNum type="arabicParenR"/>
            </a:pPr>
            <a:r>
              <a:rPr lang="cs-CZ" dirty="0" smtClean="0"/>
              <a:t>Co </a:t>
            </a:r>
            <a:r>
              <a:rPr lang="cs-CZ" dirty="0"/>
              <a:t>oproti mým očekáváním nefungovalo a proč.</a:t>
            </a:r>
          </a:p>
          <a:p>
            <a:pPr marL="624078" indent="-514350">
              <a:buFont typeface="+mj-lt"/>
              <a:buAutoNum type="arabicParenR"/>
            </a:pPr>
            <a:r>
              <a:rPr lang="cs-CZ" dirty="0" smtClean="0"/>
              <a:t>Jak </a:t>
            </a:r>
            <a:r>
              <a:rPr lang="cs-CZ" dirty="0"/>
              <a:t>bych ohodnotil svůj verbální a neverbální projev?  </a:t>
            </a:r>
          </a:p>
          <a:p>
            <a:pPr marL="624078" indent="-514350">
              <a:buFont typeface="+mj-lt"/>
              <a:buAutoNum type="arabicParenR"/>
            </a:pPr>
            <a:r>
              <a:rPr lang="cs-CZ" dirty="0" smtClean="0"/>
              <a:t>Jaký </a:t>
            </a:r>
            <a:r>
              <a:rPr lang="cs-CZ" dirty="0"/>
              <a:t>mám ze svého výstupu celkový dojem, co bych mohl udělat proto, abych se cítil ještě lépe.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Sebereflexe po výstupu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0706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05192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cs-CZ" sz="3200" b="1" dirty="0" smtClean="0"/>
              <a:t>Sociální interakce</a:t>
            </a:r>
          </a:p>
          <a:p>
            <a:pPr>
              <a:spcAft>
                <a:spcPts val="600"/>
              </a:spcAft>
              <a:buNone/>
            </a:pPr>
            <a:r>
              <a:rPr lang="cs-CZ" sz="3200" dirty="0" smtClean="0"/>
              <a:t>	- vzájemné aktivní působení, ovlivňování jedinců, skupin a prostředí</a:t>
            </a:r>
          </a:p>
          <a:p>
            <a:pPr>
              <a:spcAft>
                <a:spcPts val="600"/>
              </a:spcAft>
            </a:pPr>
            <a:r>
              <a:rPr lang="cs-CZ" sz="3200" b="1" dirty="0" smtClean="0"/>
              <a:t>Pedagogická interakce</a:t>
            </a:r>
          </a:p>
          <a:p>
            <a:pPr>
              <a:spcAft>
                <a:spcPts val="600"/>
              </a:spcAft>
              <a:buNone/>
            </a:pPr>
            <a:r>
              <a:rPr lang="cs-CZ" sz="3200" dirty="0" smtClean="0"/>
              <a:t>	-vzájemné působení dvou nebo více subjektů v průběhu výchovně vzdělávacího procesu</a:t>
            </a:r>
          </a:p>
          <a:p>
            <a:pPr>
              <a:spcAft>
                <a:spcPts val="600"/>
              </a:spcAft>
            </a:pPr>
            <a:r>
              <a:rPr lang="cs-CZ" sz="3200" b="1" dirty="0" smtClean="0"/>
              <a:t>Sociální komunikace</a:t>
            </a:r>
          </a:p>
          <a:p>
            <a:pPr>
              <a:spcAft>
                <a:spcPts val="600"/>
              </a:spcAft>
              <a:buNone/>
            </a:pPr>
            <a:r>
              <a:rPr lang="cs-CZ" sz="3200" dirty="0" smtClean="0"/>
              <a:t>	- sdělování, tj. výměna informací </a:t>
            </a:r>
          </a:p>
          <a:p>
            <a:pPr>
              <a:spcAft>
                <a:spcPts val="600"/>
              </a:spcAft>
            </a:pPr>
            <a:r>
              <a:rPr lang="cs-CZ" sz="3200" b="1" dirty="0" smtClean="0"/>
              <a:t>Pedagogická komunikace</a:t>
            </a:r>
          </a:p>
          <a:p>
            <a:pPr>
              <a:spcAft>
                <a:spcPts val="600"/>
              </a:spcAft>
              <a:buNone/>
            </a:pPr>
            <a:r>
              <a:rPr lang="cs-CZ" sz="3200" dirty="0" smtClean="0"/>
              <a:t>	- Vzájemná výměna informací mezi účastníky výchovně vzdělávacího procesu, která slouží výukovým cílům</a:t>
            </a:r>
            <a:endParaRPr lang="cs-CZ" sz="3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1_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262</TotalTime>
  <Words>304</Words>
  <Application>Microsoft Office PowerPoint</Application>
  <PresentationFormat>Předvádění na obrazovce (4:3)</PresentationFormat>
  <Paragraphs>86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12</vt:i4>
      </vt:variant>
    </vt:vector>
  </HeadingPairs>
  <TitlesOfParts>
    <vt:vector size="22" baseType="lpstr">
      <vt:lpstr>Book Antiqua</vt:lpstr>
      <vt:lpstr>Calibri</vt:lpstr>
      <vt:lpstr>Lucida Sans</vt:lpstr>
      <vt:lpstr>Lucida Sans Unicode</vt:lpstr>
      <vt:lpstr>Verdana</vt:lpstr>
      <vt:lpstr>Wingdings</vt:lpstr>
      <vt:lpstr>Wingdings 2</vt:lpstr>
      <vt:lpstr>Wingdings 3</vt:lpstr>
      <vt:lpstr>1_Vrchol</vt:lpstr>
      <vt:lpstr>Shluk</vt:lpstr>
      <vt:lpstr>Pedagogická komunikace</vt:lpstr>
      <vt:lpstr>Pedagogická komunikace a interakce</vt:lpstr>
      <vt:lpstr>Prezentace aplikace PowerPoint</vt:lpstr>
      <vt:lpstr> Cíl semináře</vt:lpstr>
      <vt:lpstr>Seznam témat</vt:lpstr>
      <vt:lpstr>Seznam témat</vt:lpstr>
      <vt:lpstr>Přípravy na výstup</vt:lpstr>
      <vt:lpstr>Sebereflexe po výstupu</vt:lpstr>
      <vt:lpstr>Základní pojmy</vt:lpstr>
      <vt:lpstr>Základní pojmy</vt:lpstr>
      <vt:lpstr>Funkce pedagogické komunikace</vt:lpstr>
      <vt:lpstr>Základní zdroje: </vt:lpstr>
    </vt:vector>
  </TitlesOfParts>
  <Company>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</dc:creator>
  <cp:lastModifiedBy>Lojdova</cp:lastModifiedBy>
  <cp:revision>25</cp:revision>
  <cp:lastPrinted>2016-02-22T10:16:43Z</cp:lastPrinted>
  <dcterms:created xsi:type="dcterms:W3CDTF">2013-02-18T11:49:40Z</dcterms:created>
  <dcterms:modified xsi:type="dcterms:W3CDTF">2016-02-22T10:17:07Z</dcterms:modified>
</cp:coreProperties>
</file>