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57" r:id="rId4"/>
    <p:sldId id="259" r:id="rId5"/>
    <p:sldId id="263" r:id="rId6"/>
    <p:sldId id="264" r:id="rId7"/>
    <p:sldId id="260" r:id="rId8"/>
    <p:sldId id="265" r:id="rId9"/>
    <p:sldId id="26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BF0"/>
    <a:srgbClr val="D4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295F4-BF4F-4065-BA32-5DD6090BB90F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6A0D2-D063-406E-8E4A-D2D567F22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98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2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36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36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27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75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8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4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4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06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01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B8CB-5F82-4B47-9E7E-56D640174C01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9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0462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cs typeface="Times New Roman" pitchFamily="18" charset="0"/>
              </a:rPr>
              <a:t>V</a:t>
            </a:r>
            <a:r>
              <a:rPr lang="cs-CZ" sz="2800" b="1" dirty="0" smtClean="0">
                <a:cs typeface="Times New Roman" pitchFamily="18" charset="0"/>
              </a:rPr>
              <a:t>ztah </a:t>
            </a:r>
            <a:r>
              <a:rPr lang="cs-CZ" sz="2800" b="1" dirty="0">
                <a:cs typeface="Times New Roman" pitchFamily="18" charset="0"/>
              </a:rPr>
              <a:t>cílů a výsledků vzdělávání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OBECNÉ CÍLE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	</a:t>
            </a:r>
            <a:r>
              <a:rPr lang="cs-CZ" sz="2000" b="1" dirty="0" smtClean="0"/>
              <a:t>KLÍČOVÉ KOMPETENCE</a:t>
            </a:r>
            <a:endParaRPr lang="cs-CZ" sz="2000" b="1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			</a:t>
            </a:r>
            <a:r>
              <a:rPr lang="cs-CZ" sz="2000" b="1" dirty="0" smtClean="0"/>
              <a:t>VZDĚLÁVACÍ OBSAH VZDĚL.O OBORU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						</a:t>
            </a:r>
            <a:r>
              <a:rPr lang="cs-CZ" sz="2000" b="1" dirty="0" smtClean="0"/>
              <a:t>VÝSTUPY</a:t>
            </a:r>
            <a:endParaRPr lang="cs-CZ" sz="2000" b="1" dirty="0"/>
          </a:p>
          <a:p>
            <a:r>
              <a:rPr lang="cs-CZ" sz="2000" dirty="0" smtClean="0"/>
              <a:t>																							</a:t>
            </a:r>
            <a:r>
              <a:rPr lang="cs-CZ" sz="2000" b="1" dirty="0" smtClean="0"/>
              <a:t>UČIVO</a:t>
            </a:r>
            <a:endParaRPr lang="cs-CZ" sz="2000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1835696" y="162880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419872" y="2852936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5436096" y="40770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6804248" y="530120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906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1979613" y="404813"/>
            <a:ext cx="5976937" cy="5832475"/>
          </a:xfrm>
          <a:prstGeom prst="ellipse">
            <a:avLst/>
          </a:prstGeom>
          <a:solidFill>
            <a:srgbClr val="F149AD"/>
          </a:solidFill>
          <a:ln w="9525">
            <a:solidFill>
              <a:srgbClr val="F149A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2700338" y="1125538"/>
            <a:ext cx="4464050" cy="4319587"/>
          </a:xfrm>
          <a:prstGeom prst="ellipse">
            <a:avLst/>
          </a:prstGeom>
          <a:solidFill>
            <a:srgbClr val="28B64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3348038" y="1844675"/>
            <a:ext cx="3095625" cy="2952750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3924300" y="2492375"/>
            <a:ext cx="1943100" cy="187325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4427538" y="2997200"/>
            <a:ext cx="914400" cy="914400"/>
          </a:xfrm>
          <a:prstGeom prst="ellipse">
            <a:avLst/>
          </a:prstGeom>
          <a:solidFill>
            <a:srgbClr val="F7AFD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000" b="1" dirty="0"/>
              <a:t>  </a:t>
            </a:r>
            <a:r>
              <a:rPr lang="cs-CZ" sz="2000" b="1" dirty="0" smtClean="0"/>
              <a:t>S </a:t>
            </a:r>
            <a:endParaRPr lang="cs-CZ" sz="2000" b="1" dirty="0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940425" y="32845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dirty="0"/>
              <a:t> </a:t>
            </a:r>
            <a:r>
              <a:rPr lang="cs-CZ" b="1" dirty="0"/>
              <a:t>A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487988" y="3284538"/>
            <a:ext cx="2361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dirty="0"/>
              <a:t>M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659563" y="3284538"/>
            <a:ext cx="2371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smtClean="0"/>
              <a:t>R</a:t>
            </a:r>
            <a:endParaRPr lang="cs-CZ" sz="2000" b="1" dirty="0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451724" y="3213100"/>
            <a:ext cx="288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T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23850" y="765175"/>
            <a:ext cx="2303463" cy="229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CÍL</a:t>
            </a:r>
          </a:p>
          <a:p>
            <a:pPr>
              <a:spcBef>
                <a:spcPct val="50000"/>
              </a:spcBef>
            </a:pPr>
            <a:r>
              <a:rPr lang="cs-CZ" sz="1600"/>
              <a:t>SMYSLUPLNÝ</a:t>
            </a:r>
          </a:p>
          <a:p>
            <a:pPr>
              <a:spcBef>
                <a:spcPct val="50000"/>
              </a:spcBef>
            </a:pPr>
            <a:r>
              <a:rPr lang="cs-CZ" sz="1600"/>
              <a:t>MĚŘITELNÝ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AKCEPTOVATELNÝ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REALIZOVATELNÝ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TERMÍNOVANÝ</a:t>
            </a:r>
          </a:p>
        </p:txBody>
      </p:sp>
    </p:spTree>
    <p:extLst>
      <p:ext uri="{BB962C8B-B14F-4D97-AF65-F5344CB8AC3E}">
        <p14:creationId xmlns:p14="http://schemas.microsoft.com/office/powerpoint/2010/main" val="304611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</p:spPr>
        <p:txBody>
          <a:bodyPr/>
          <a:lstStyle/>
          <a:p>
            <a:r>
              <a:rPr lang="cs-CZ" sz="2000" b="1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2.</a:t>
            </a:r>
          </a:p>
          <a:p>
            <a:pPr algn="ctr"/>
            <a:r>
              <a:rPr lang="cs-CZ" sz="1200" b="1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3.</a:t>
            </a:r>
          </a:p>
          <a:p>
            <a:pPr algn="ctr"/>
            <a:r>
              <a:rPr lang="cs-CZ" sz="1200" b="1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4213" y="36449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5.</a:t>
            </a:r>
          </a:p>
          <a:p>
            <a:pPr algn="ctr"/>
            <a:r>
              <a:rPr lang="cs-CZ" sz="1200" b="1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4213" y="422116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6.</a:t>
            </a:r>
          </a:p>
          <a:p>
            <a:pPr algn="ctr"/>
            <a:r>
              <a:rPr lang="cs-CZ" sz="1200" b="1"/>
              <a:t>Vytvářet potřebu projevovat</a:t>
            </a:r>
            <a:r>
              <a:rPr lang="cs-CZ" b="1"/>
              <a:t> </a:t>
            </a:r>
            <a:r>
              <a:rPr lang="cs-CZ" sz="1200" b="1"/>
              <a:t>pozit.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/>
              <a:t>7.</a:t>
            </a:r>
          </a:p>
          <a:p>
            <a:pPr algn="ctr"/>
            <a:r>
              <a:rPr lang="cs-CZ" sz="1200" b="1"/>
              <a:t>Učit rozvíjet a chránit fyzic.a dušev.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8.</a:t>
            </a:r>
          </a:p>
          <a:p>
            <a:pPr algn="ctr"/>
            <a:r>
              <a:rPr lang="cs-CZ" sz="1200" b="1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021388"/>
            <a:ext cx="3167062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9.</a:t>
            </a:r>
          </a:p>
          <a:p>
            <a:pPr algn="ctr"/>
            <a:r>
              <a:rPr lang="cs-CZ" sz="1200" b="1"/>
              <a:t>Rozvíjet schopnosti vzhl.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508625" y="558958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rgbClr val="FCA6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F</a:t>
            </a:r>
          </a:p>
          <a:p>
            <a:pPr algn="ctr"/>
            <a:r>
              <a:rPr lang="cs-CZ" sz="1600" b="1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4652963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E</a:t>
            </a:r>
          </a:p>
          <a:p>
            <a:pPr algn="ctr"/>
            <a:r>
              <a:rPr lang="cs-CZ" sz="1600" b="1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35600" y="371633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D</a:t>
            </a:r>
          </a:p>
          <a:p>
            <a:pPr algn="ctr"/>
            <a:r>
              <a:rPr lang="cs-CZ" sz="1600" b="1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35600" y="29241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C</a:t>
            </a:r>
          </a:p>
          <a:p>
            <a:pPr algn="ctr"/>
            <a:r>
              <a:rPr lang="cs-CZ" sz="1600" b="1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35600" y="2205038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/>
              <a:t>B</a:t>
            </a:r>
          </a:p>
          <a:p>
            <a:pPr algn="ctr"/>
            <a:r>
              <a:rPr lang="cs-CZ" sz="1600" b="1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435600" y="14128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A</a:t>
            </a:r>
          </a:p>
          <a:p>
            <a:pPr algn="ctr"/>
            <a:r>
              <a:rPr lang="cs-CZ" sz="1600" b="1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1.</a:t>
            </a:r>
          </a:p>
          <a:p>
            <a:pPr algn="ctr"/>
            <a:r>
              <a:rPr lang="cs-CZ" sz="1200" b="1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84213" y="29972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4.</a:t>
            </a:r>
          </a:p>
          <a:p>
            <a:pPr algn="ctr"/>
            <a:r>
              <a:rPr lang="cs-CZ" sz="1200" b="1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2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182072" y="350807"/>
            <a:ext cx="6048375" cy="5686341"/>
            <a:chOff x="1429" y="703"/>
            <a:chExt cx="2858" cy="2858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</p:spTree>
    <p:extLst>
      <p:ext uri="{BB962C8B-B14F-4D97-AF65-F5344CB8AC3E}">
        <p14:creationId xmlns:p14="http://schemas.microsoft.com/office/powerpoint/2010/main" val="181934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1200" b="1" dirty="0" smtClean="0"/>
              <a:t>VZDĚLÁVACÍ CÍLE podle složky osobnosti</a:t>
            </a:r>
            <a:endParaRPr lang="cs-CZ" sz="1200" b="1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26532"/>
              </p:ext>
            </p:extLst>
          </p:nvPr>
        </p:nvGraphicFramePr>
        <p:xfrm>
          <a:off x="467544" y="1556792"/>
          <a:ext cx="8229600" cy="2369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4560"/>
                <a:gridCol w="2592288"/>
                <a:gridCol w="3682752"/>
              </a:tblGrid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KOGNITIVNÍ - znalosti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AFEKTIVNÍ - postoje </a:t>
                      </a:r>
                      <a:r>
                        <a:rPr lang="cs-CZ" sz="1400" dirty="0">
                          <a:effectLst/>
                        </a:rPr>
                        <a:t>a hodnoty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PSYCHOMOTORICKÉ- dovednosti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Zapamatovat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Vnímat podněty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Imitovat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Pochopit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Reagovat na ně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Manipulovat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Aplikovat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Zhodnotit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Zpřesňovat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Analyzovat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Zvnitřnit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Koordinovat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Hodnotit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Konat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Automatizovat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Tvořit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4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2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457200" y="188640"/>
            <a:ext cx="8229600" cy="288032"/>
          </a:xfrm>
        </p:spPr>
        <p:txBody>
          <a:bodyPr>
            <a:noAutofit/>
          </a:bodyPr>
          <a:lstStyle/>
          <a:p>
            <a:pPr algn="l"/>
            <a:r>
              <a:rPr lang="cs-CZ" sz="1400" b="1" dirty="0" smtClean="0"/>
              <a:t>KOGNITIVNÍ CÍLE</a:t>
            </a:r>
            <a:endParaRPr lang="cs-CZ" sz="14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972450"/>
              </p:ext>
            </p:extLst>
          </p:nvPr>
        </p:nvGraphicFramePr>
        <p:xfrm>
          <a:off x="251520" y="476672"/>
          <a:ext cx="8136904" cy="5889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135"/>
                <a:gridCol w="2092054"/>
                <a:gridCol w="2524613"/>
                <a:gridCol w="2239102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</a:t>
                      </a:r>
                      <a:r>
                        <a:rPr lang="cs-CZ" sz="1200" dirty="0">
                          <a:effectLst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Tvořit 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vytváření, plánování, tvorba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vytvářejí z několika nové vnitřně soudržné celky z jednotlivých prvků, reorganizují prvky do nového znaku nebo struktury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 hypotéz na základě daných kritérií, navrhování, konstruování, tvoření, stavění, psaní, vytvoření originálu, komponování, řešení, předvedení, </a:t>
                      </a:r>
                      <a:r>
                        <a:rPr lang="cs-CZ" sz="1200" dirty="0" smtClean="0">
                          <a:effectLst/>
                        </a:rPr>
                        <a:t>stanovení, vynalézání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článek, vynález, hlášení, formulace, otázka, hra, píseň, stroj, nástroj, alternativní činnost, alternativní postup, experiment, divadelní hra, </a:t>
                      </a:r>
                      <a:r>
                        <a:rPr lang="cs-CZ" sz="1200" dirty="0" smtClean="0">
                          <a:effectLst/>
                        </a:rPr>
                        <a:t>soubor </a:t>
                      </a:r>
                      <a:r>
                        <a:rPr lang="cs-CZ" sz="1200" dirty="0">
                          <a:effectLst/>
                        </a:rPr>
                        <a:t>pravidel,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783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Hodnotit –</a:t>
                      </a:r>
                      <a:r>
                        <a:rPr lang="cs-CZ" sz="1200" dirty="0">
                          <a:effectLst/>
                        </a:rPr>
                        <a:t> kontrolování, kritizování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stanovují na základě dříve naučených norem a kritérií hodnotu nebo cenu složitého </a:t>
                      </a:r>
                      <a:r>
                        <a:rPr lang="cs-CZ" sz="1200" dirty="0" smtClean="0">
                          <a:effectLst/>
                        </a:rPr>
                        <a:t>produktu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koordinování, zjišťování, monitorování, testování, posuzování, obhájení, vyvrácení, rozvíjení, posouzení, </a:t>
                      </a:r>
                      <a:r>
                        <a:rPr lang="cs-CZ" sz="1200" dirty="0" smtClean="0">
                          <a:effectLst/>
                        </a:rPr>
                        <a:t>podpoření stanoviska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závěr, přehled, posudek, standard, hodnocení, doporučení, porovnání, </a:t>
                      </a:r>
                      <a:r>
                        <a:rPr lang="cs-CZ" sz="1200" dirty="0" smtClean="0">
                          <a:effectLst/>
                        </a:rPr>
                        <a:t>sebehodnocení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940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Analyzovat – </a:t>
                      </a:r>
                      <a:r>
                        <a:rPr lang="cs-CZ" sz="1200" dirty="0">
                          <a:effectLst/>
                        </a:rPr>
                        <a:t>rozlišování, uspořádání, přisuzování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rozčlení složitou věc na její komponenty, vysvětlí, proč je daná složitá sestava vztahů uspořádána daným </a:t>
                      </a:r>
                      <a:r>
                        <a:rPr lang="cs-CZ" sz="1200" dirty="0" smtClean="0">
                          <a:effectLst/>
                        </a:rPr>
                        <a:t>způsobem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porovnávání, analyzování, rozdělení, vysvětlení proč, ukázání jak, nakreslení schématu, načrtnutí, roztřídění, nalezení rozdílu, prozkoumání, vybrání, vydělování, rozlišování, zaměřování se, vyčleňování, hledání souladu,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dotazník, diskuze, kampaň, odhalení chyby, hlášení, zpráva, přehled, ověření závěrů, definice slova, graf, části, materiál, příklad, prvky, argumenty, stanovisko, záměr, struktura, argumenty,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Aplikovat – </a:t>
                      </a:r>
                      <a:r>
                        <a:rPr lang="cs-CZ" sz="1200" dirty="0">
                          <a:effectLst/>
                        </a:rPr>
                        <a:t>vykonávání, </a:t>
                      </a:r>
                      <a:r>
                        <a:rPr lang="cs-CZ" sz="1200" dirty="0" smtClean="0">
                          <a:effectLst/>
                        </a:rPr>
                        <a:t>(</a:t>
                      </a:r>
                      <a:r>
                        <a:rPr lang="cs-CZ" sz="1200" dirty="0">
                          <a:effectLst/>
                        </a:rPr>
                        <a:t>implementace)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použijí dříve naučenou látku, </a:t>
                      </a:r>
                      <a:r>
                        <a:rPr lang="cs-CZ" sz="1200" dirty="0" smtClean="0">
                          <a:effectLst/>
                        </a:rPr>
                        <a:t>pojmy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smtClean="0">
                          <a:effectLst/>
                        </a:rPr>
                        <a:t>pravidla, užijí </a:t>
                      </a:r>
                      <a:r>
                        <a:rPr lang="cs-CZ" sz="1200" dirty="0">
                          <a:effectLst/>
                        </a:rPr>
                        <a:t>postup nebo strukturu v různých situacích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provádění, užití, zařazení, </a:t>
                      </a:r>
                      <a:r>
                        <a:rPr lang="cs-CZ" sz="1200" dirty="0" smtClean="0">
                          <a:effectLst/>
                        </a:rPr>
                        <a:t>nalézání</a:t>
                      </a:r>
                      <a:r>
                        <a:rPr lang="cs-CZ" sz="1200" dirty="0">
                          <a:effectLst/>
                        </a:rPr>
                        <a:t>, vybrání, vypočítání, použití, připravení, vytvoření, zobecnění, uspořádání, vyřešení, předvedení, nakreslení, …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postup, mapa, projekt, předpověď, graf, ilustrace, </a:t>
                      </a:r>
                      <a:r>
                        <a:rPr lang="cs-CZ" sz="1200" dirty="0" smtClean="0">
                          <a:effectLst/>
                        </a:rPr>
                        <a:t>úkol z</a:t>
                      </a:r>
                      <a:r>
                        <a:rPr lang="cs-CZ" sz="1200" dirty="0">
                          <a:effectLst/>
                        </a:rPr>
                        <a:t>: přehledu, řešení, seznamu, projektu, dramatizace, kresby,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1348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Porozumět -</a:t>
                      </a:r>
                      <a:r>
                        <a:rPr lang="cs-CZ" sz="1200" dirty="0" smtClean="0">
                          <a:effectLst/>
                        </a:rPr>
                        <a:t>interpretace </a:t>
                      </a:r>
                      <a:r>
                        <a:rPr lang="cs-CZ" sz="1200" dirty="0">
                          <a:effectLst/>
                        </a:rPr>
                        <a:t>doložení </a:t>
                      </a:r>
                      <a:r>
                        <a:rPr lang="cs-CZ" sz="1200" dirty="0" smtClean="0">
                          <a:effectLst/>
                        </a:rPr>
                        <a:t>příkladem klasifikování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usuzování </a:t>
                      </a: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vyjádří vlastními </a:t>
                      </a:r>
                      <a:r>
                        <a:rPr lang="cs-CZ" sz="1200" dirty="0" smtClean="0">
                          <a:effectLst/>
                        </a:rPr>
                        <a:t>slovy, </a:t>
                      </a:r>
                      <a:r>
                        <a:rPr lang="cs-CZ" sz="1200" dirty="0" err="1" smtClean="0">
                          <a:effectLst/>
                        </a:rPr>
                        <a:t>verbál</a:t>
                      </a:r>
                      <a:r>
                        <a:rPr lang="cs-CZ" sz="1200" dirty="0" smtClean="0">
                          <a:effectLst/>
                        </a:rPr>
                        <a:t>/výklad</a:t>
                      </a:r>
                      <a:r>
                        <a:rPr lang="cs-CZ" sz="1200" dirty="0">
                          <a:effectLst/>
                        </a:rPr>
                        <a:t>/,</a:t>
                      </a:r>
                      <a:r>
                        <a:rPr lang="cs-CZ" sz="1200" dirty="0" smtClean="0">
                          <a:effectLst/>
                        </a:rPr>
                        <a:t>vizuálně/obrázek logicko-</a:t>
                      </a:r>
                      <a:r>
                        <a:rPr lang="cs-CZ" sz="1200" dirty="0" err="1" smtClean="0">
                          <a:effectLst/>
                        </a:rPr>
                        <a:t>matemat</a:t>
                      </a:r>
                      <a:r>
                        <a:rPr lang="cs-CZ" sz="1200" dirty="0" smtClean="0">
                          <a:effectLst/>
                        </a:rPr>
                        <a:t>./graf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 smtClean="0">
                          <a:effectLst/>
                        </a:rPr>
                        <a:t>hudebně,prostorově</a:t>
                      </a:r>
                      <a:r>
                        <a:rPr lang="cs-CZ" sz="1200" dirty="0" smtClean="0">
                          <a:effectLst/>
                        </a:rPr>
                        <a:t>/socha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>
                          <a:effectLst/>
                        </a:rPr>
                        <a:t>itrapersonálně</a:t>
                      </a:r>
                      <a:r>
                        <a:rPr lang="cs-CZ" sz="1200" dirty="0">
                          <a:effectLst/>
                        </a:rPr>
                        <a:t>/vnitřní konflikt/, interpersonálně/konflikt mezi dvěma osobami/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definování, vyjádření vlastními slovy, popsání, </a:t>
                      </a:r>
                      <a:r>
                        <a:rPr lang="cs-CZ" sz="1200" dirty="0" smtClean="0">
                          <a:effectLst/>
                        </a:rPr>
                        <a:t>shrnutí, uvedení </a:t>
                      </a:r>
                      <a:r>
                        <a:rPr lang="cs-CZ" sz="1200" dirty="0">
                          <a:effectLst/>
                        </a:rPr>
                        <a:t>příkladů, přiřazení, parafrázování, vysvětlení, zdůvodnění, předkládání, ilustrování, </a:t>
                      </a:r>
                      <a:r>
                        <a:rPr lang="cs-CZ" sz="1200" dirty="0" smtClean="0">
                          <a:effectLst/>
                        </a:rPr>
                        <a:t>shrnování</a:t>
                      </a:r>
                      <a:r>
                        <a:rPr lang="cs-CZ" sz="1200" dirty="0">
                          <a:effectLst/>
                        </a:rPr>
                        <a:t>, kategorizování, podřazování, abstrahování, </a:t>
                      </a:r>
                      <a:r>
                        <a:rPr lang="cs-CZ" sz="1200" dirty="0" smtClean="0">
                          <a:effectLst/>
                        </a:rPr>
                        <a:t>zobecňování</a:t>
                      </a:r>
                      <a:r>
                        <a:rPr lang="cs-CZ" sz="1200" dirty="0">
                          <a:effectLst/>
                        </a:rPr>
                        <a:t>, vyvozování závěrů,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model, řeč – projev, nahrávka na kazetě, </a:t>
                      </a:r>
                      <a:r>
                        <a:rPr lang="cs-CZ" sz="1200" dirty="0" smtClean="0">
                          <a:effectLst/>
                        </a:rPr>
                        <a:t>dramatizace</a:t>
                      </a:r>
                      <a:r>
                        <a:rPr lang="cs-CZ" sz="1200" dirty="0">
                          <a:effectLst/>
                        </a:rPr>
                        <a:t>, kreslený komiks, ilustrace, scénka, graf, fotografie, dokument, prohlášení, porovnání, analogie, přehled, diagram, prohlášení, závěry, </a:t>
                      </a:r>
                      <a:r>
                        <a:rPr lang="cs-CZ" sz="1200" dirty="0" smtClean="0">
                          <a:effectLst/>
                        </a:rPr>
                        <a:t>příběh,, gramatické pravidlo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Zapamatovat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poznávání, </a:t>
                      </a:r>
                      <a:r>
                        <a:rPr lang="cs-CZ" sz="1200" dirty="0" smtClean="0">
                          <a:effectLst/>
                        </a:rPr>
                        <a:t>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si vybaví, reprodukují nebo rozeznají dříve naučené z dlouhodobé paměti – </a:t>
                      </a:r>
                      <a:r>
                        <a:rPr lang="cs-CZ" sz="1200" dirty="0" err="1">
                          <a:effectLst/>
                        </a:rPr>
                        <a:t>identifik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znovuvybavování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reprodukování, poznávání, vybavení si, uvedení </a:t>
                      </a:r>
                      <a:r>
                        <a:rPr lang="cs-CZ" sz="1200" dirty="0" smtClean="0">
                          <a:effectLst/>
                        </a:rPr>
                        <a:t>seznamu, nazvání</a:t>
                      </a:r>
                      <a:r>
                        <a:rPr lang="cs-CZ" sz="1200" dirty="0">
                          <a:effectLst/>
                        </a:rPr>
                        <a:t>, označení, vybrání, seřazení, popsání, naučení se zpaměti, recitování, </a:t>
                      </a:r>
                      <a:r>
                        <a:rPr lang="cs-CZ" sz="1200" dirty="0" smtClean="0">
                          <a:effectLst/>
                        </a:rPr>
                        <a:t>definování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událost, nahrávka, noviny, časopis, TV show, rádio, text, film, video, divadelní hra, ukázka z filmů, fakta, …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2616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Poznávací proces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Úkoly 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Konkrétní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Výsledek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842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58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916832"/>
            <a:ext cx="78488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Pasch, M. et al. (1998). </a:t>
            </a:r>
            <a:r>
              <a:rPr lang="cs-CZ" sz="2000" i="1" dirty="0"/>
              <a:t>Od vzdělávacího programu k vyučovací hodině.</a:t>
            </a:r>
            <a:r>
              <a:rPr lang="cs-CZ" sz="2000" dirty="0"/>
              <a:t> Praha: Portál.</a:t>
            </a:r>
          </a:p>
          <a:p>
            <a:r>
              <a:rPr lang="cs-CZ" sz="2000" dirty="0"/>
              <a:t>Janík, T</a:t>
            </a:r>
            <a:r>
              <a:rPr lang="cs-CZ" sz="2000" dirty="0" smtClean="0"/>
              <a:t>., Maňák</a:t>
            </a:r>
            <a:r>
              <a:rPr lang="cs-CZ" sz="2000" dirty="0"/>
              <a:t>, </a:t>
            </a:r>
            <a:r>
              <a:rPr lang="cs-CZ" sz="2000" err="1"/>
              <a:t>J</a:t>
            </a:r>
            <a:r>
              <a:rPr lang="cs-CZ" sz="2000" smtClean="0"/>
              <a:t>., Knecht</a:t>
            </a:r>
            <a:r>
              <a:rPr lang="cs-CZ" sz="2000" dirty="0"/>
              <a:t>, P. (2009). </a:t>
            </a:r>
            <a:r>
              <a:rPr lang="cs-CZ" sz="2000" i="1" dirty="0"/>
              <a:t>Cíle a obsahy školního vzdělávání a metodologie jejich utváření</a:t>
            </a:r>
            <a:r>
              <a:rPr lang="cs-CZ" sz="2000" dirty="0"/>
              <a:t>. Brno: </a:t>
            </a:r>
            <a:r>
              <a:rPr lang="cs-CZ" sz="2000" dirty="0" err="1"/>
              <a:t>Paido</a:t>
            </a:r>
            <a:r>
              <a:rPr lang="cs-CZ" sz="2000" dirty="0"/>
              <a:t>. </a:t>
            </a:r>
          </a:p>
          <a:p>
            <a:r>
              <a:rPr lang="cs-CZ" sz="2000" dirty="0"/>
              <a:t>Skalková, J. (2007).  </a:t>
            </a:r>
            <a:r>
              <a:rPr lang="cs-CZ" sz="2000" i="1" dirty="0"/>
              <a:t>Obecná didaktika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 smtClean="0"/>
              <a:t>.</a:t>
            </a:r>
            <a:endParaRPr lang="cs-CZ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013519"/>
            <a:ext cx="1579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54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820</Words>
  <Application>Microsoft Office PowerPoint</Application>
  <PresentationFormat>Předvádění na obrazovce (4:3)</PresentationFormat>
  <Paragraphs>162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CÍLE VZDĚLÁNÍ  Koho považujeme za vzdělaného člověka? Vzdělání pomáhá porozumět kulturní tradici a otevírá budoucnost. Lze dosáhnout úplného vzdělání?  - Dynamický proces.</vt:lpstr>
      <vt:lpstr>Vztah cílů a výsledků vzdělávání</vt:lpstr>
      <vt:lpstr>Prezentace aplikace PowerPoint</vt:lpstr>
      <vt:lpstr>      CÍLE VZDĚLÁVÁNÍ                                KLÍČOVÉ KOMPETENCE</vt:lpstr>
      <vt:lpstr>Prezentace aplikace PowerPoint</vt:lpstr>
      <vt:lpstr>VZDĚLÁVACÍ CÍLE podle složky osobnosti</vt:lpstr>
      <vt:lpstr>Prezentace aplikace PowerPoint</vt:lpstr>
      <vt:lpstr>KOGNITIVNÍ CÍLE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 ZDĚLÁVÁNÍ</dc:title>
  <dc:creator>Vladimíra Neužilová</dc:creator>
  <cp:lastModifiedBy>Vladimíra Neužilová</cp:lastModifiedBy>
  <cp:revision>28</cp:revision>
  <dcterms:created xsi:type="dcterms:W3CDTF">2013-02-26T20:21:31Z</dcterms:created>
  <dcterms:modified xsi:type="dcterms:W3CDTF">2016-03-15T20:34:45Z</dcterms:modified>
</cp:coreProperties>
</file>