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pptx" ContentType="application/vnd.openxmlformats-officedocument.presentationml.presentation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2" r:id="rId3"/>
    <p:sldId id="260" r:id="rId4"/>
    <p:sldId id="256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FAA8"/>
    <a:srgbClr val="CAF8AA"/>
    <a:srgbClr val="FFD1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37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DE7A7-64E4-4818-8A3C-0313C21A70C5}" type="datetimeFigureOut">
              <a:rPr lang="cs-CZ" smtClean="0"/>
              <a:t>15.3.2016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DA903-F8F0-4D43-8DB0-7114A53323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1751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DE7A7-64E4-4818-8A3C-0313C21A70C5}" type="datetimeFigureOut">
              <a:rPr lang="cs-CZ" smtClean="0"/>
              <a:t>15.3.2016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DA903-F8F0-4D43-8DB0-7114A53323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1177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DE7A7-64E4-4818-8A3C-0313C21A70C5}" type="datetimeFigureOut">
              <a:rPr lang="cs-CZ" smtClean="0"/>
              <a:t>15.3.2016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DA903-F8F0-4D43-8DB0-7114A53323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6924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DE7A7-64E4-4818-8A3C-0313C21A70C5}" type="datetimeFigureOut">
              <a:rPr lang="cs-CZ" smtClean="0"/>
              <a:t>15.3.2016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DA903-F8F0-4D43-8DB0-7114A53323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5581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DE7A7-64E4-4818-8A3C-0313C21A70C5}" type="datetimeFigureOut">
              <a:rPr lang="cs-CZ" smtClean="0"/>
              <a:t>15.3.2016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DA903-F8F0-4D43-8DB0-7114A53323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7633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DE7A7-64E4-4818-8A3C-0313C21A70C5}" type="datetimeFigureOut">
              <a:rPr lang="cs-CZ" smtClean="0"/>
              <a:t>15.3.2016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DA903-F8F0-4D43-8DB0-7114A53323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5496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DE7A7-64E4-4818-8A3C-0313C21A70C5}" type="datetimeFigureOut">
              <a:rPr lang="cs-CZ" smtClean="0"/>
              <a:t>15.3.2016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DA903-F8F0-4D43-8DB0-7114A53323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5925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DE7A7-64E4-4818-8A3C-0313C21A70C5}" type="datetimeFigureOut">
              <a:rPr lang="cs-CZ" smtClean="0"/>
              <a:t>15.3.2016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DA903-F8F0-4D43-8DB0-7114A53323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1188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DE7A7-64E4-4818-8A3C-0313C21A70C5}" type="datetimeFigureOut">
              <a:rPr lang="cs-CZ" smtClean="0"/>
              <a:t>15.3.2016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DA903-F8F0-4D43-8DB0-7114A53323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4967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DE7A7-64E4-4818-8A3C-0313C21A70C5}" type="datetimeFigureOut">
              <a:rPr lang="cs-CZ" smtClean="0"/>
              <a:t>15.3.2016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DA903-F8F0-4D43-8DB0-7114A53323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502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DE7A7-64E4-4818-8A3C-0313C21A70C5}" type="datetimeFigureOut">
              <a:rPr lang="cs-CZ" smtClean="0"/>
              <a:t>15.3.2016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DA903-F8F0-4D43-8DB0-7114A53323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9772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DE7A7-64E4-4818-8A3C-0313C21A70C5}" type="datetimeFigureOut">
              <a:rPr lang="cs-CZ" smtClean="0"/>
              <a:t>15.3.2016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1DA903-F8F0-4D43-8DB0-7114A53323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939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PowerPoint_Presentation1.ppt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571422" y="2630840"/>
            <a:ext cx="3672408" cy="396044"/>
          </a:xfrm>
          <a:prstGeom prst="rect">
            <a:avLst/>
          </a:prstGeom>
          <a:solidFill>
            <a:srgbClr val="FFD1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dirty="0" smtClean="0">
                <a:solidFill>
                  <a:schemeClr val="tx1"/>
                </a:solidFill>
              </a:rPr>
              <a:t>komplexní rozvoj osobnosti žáka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577988" y="5625244"/>
            <a:ext cx="3672408" cy="396044"/>
          </a:xfrm>
          <a:prstGeom prst="rect">
            <a:avLst/>
          </a:prstGeom>
          <a:solidFill>
            <a:srgbClr val="FFD1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dirty="0" smtClean="0">
                <a:solidFill>
                  <a:schemeClr val="tx1"/>
                </a:solidFill>
              </a:rPr>
              <a:t>soustavnost a přiměřenost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576316" y="3137922"/>
            <a:ext cx="3672408" cy="396044"/>
          </a:xfrm>
          <a:prstGeom prst="rect">
            <a:avLst/>
          </a:prstGeom>
          <a:solidFill>
            <a:srgbClr val="FFD1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cs-CZ" dirty="0" smtClean="0">
                <a:solidFill>
                  <a:schemeClr val="tx1"/>
                </a:solidFill>
              </a:rPr>
              <a:t>vědeckost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591412" y="4190764"/>
            <a:ext cx="3672408" cy="396044"/>
          </a:xfrm>
          <a:prstGeom prst="rect">
            <a:avLst/>
          </a:prstGeom>
          <a:solidFill>
            <a:srgbClr val="FFD1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dirty="0" smtClean="0">
                <a:solidFill>
                  <a:schemeClr val="tx1"/>
                </a:solidFill>
              </a:rPr>
              <a:t>individuální přístup k žákům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572554" y="3661532"/>
            <a:ext cx="3672408" cy="396044"/>
          </a:xfrm>
          <a:prstGeom prst="rect">
            <a:avLst/>
          </a:prstGeom>
          <a:solidFill>
            <a:srgbClr val="FFD1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dirty="0">
                <a:solidFill>
                  <a:schemeClr val="tx1"/>
                </a:solidFill>
              </a:rPr>
              <a:t>s</a:t>
            </a:r>
            <a:r>
              <a:rPr lang="cs-CZ" dirty="0" smtClean="0">
                <a:solidFill>
                  <a:schemeClr val="tx1"/>
                </a:solidFill>
              </a:rPr>
              <a:t>pojení teorie s praxí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580102" y="4690720"/>
            <a:ext cx="3657312" cy="396044"/>
          </a:xfrm>
          <a:prstGeom prst="rect">
            <a:avLst/>
          </a:prstGeom>
          <a:solidFill>
            <a:srgbClr val="FFD1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dirty="0" smtClean="0">
                <a:solidFill>
                  <a:schemeClr val="tx1"/>
                </a:solidFill>
              </a:rPr>
              <a:t>uvědomělost </a:t>
            </a:r>
            <a:r>
              <a:rPr lang="cs-CZ" smtClean="0">
                <a:solidFill>
                  <a:schemeClr val="tx1"/>
                </a:solidFill>
              </a:rPr>
              <a:t>a aktivita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576316" y="5175194"/>
            <a:ext cx="3682072" cy="396044"/>
          </a:xfrm>
          <a:prstGeom prst="rect">
            <a:avLst/>
          </a:prstGeom>
          <a:solidFill>
            <a:srgbClr val="FFD1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dirty="0" smtClean="0">
                <a:solidFill>
                  <a:schemeClr val="tx1"/>
                </a:solidFill>
              </a:rPr>
              <a:t>názornost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5041448" y="2828862"/>
            <a:ext cx="3672408" cy="396044"/>
          </a:xfrm>
          <a:prstGeom prst="rect">
            <a:avLst/>
          </a:prstGeom>
          <a:solidFill>
            <a:srgbClr val="F8FAA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aktivně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5022800" y="3432234"/>
            <a:ext cx="3672408" cy="396044"/>
          </a:xfrm>
          <a:prstGeom prst="rect">
            <a:avLst/>
          </a:prstGeom>
          <a:solidFill>
            <a:srgbClr val="F8FAA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tvořivě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7" name="Obdélník 16"/>
          <p:cNvSpPr/>
          <p:nvPr/>
        </p:nvSpPr>
        <p:spPr>
          <a:xfrm>
            <a:off x="5023688" y="4029880"/>
            <a:ext cx="3672408" cy="396044"/>
          </a:xfrm>
          <a:prstGeom prst="rect">
            <a:avLst/>
          </a:prstGeom>
          <a:solidFill>
            <a:srgbClr val="F8FAA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emocionálně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5012248" y="4586808"/>
            <a:ext cx="3672408" cy="396044"/>
          </a:xfrm>
          <a:prstGeom prst="rect">
            <a:avLst/>
          </a:prstGeom>
          <a:solidFill>
            <a:srgbClr val="F8FAA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kvalitně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9" name="Obdélník 18"/>
          <p:cNvSpPr/>
          <p:nvPr/>
        </p:nvSpPr>
        <p:spPr>
          <a:xfrm>
            <a:off x="5023688" y="5175194"/>
            <a:ext cx="3672408" cy="396044"/>
          </a:xfrm>
          <a:prstGeom prst="rect">
            <a:avLst/>
          </a:prstGeom>
          <a:solidFill>
            <a:srgbClr val="F8FAA8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trvale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0" name="Obdélník 19"/>
          <p:cNvSpPr/>
          <p:nvPr/>
        </p:nvSpPr>
        <p:spPr>
          <a:xfrm>
            <a:off x="251520" y="239010"/>
            <a:ext cx="844457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/>
              <a:t>DIDAKTICKÉ ZÁSADY</a:t>
            </a:r>
            <a:br>
              <a:rPr lang="cs-CZ" sz="2800" b="1" dirty="0" smtClean="0"/>
            </a:br>
            <a:r>
              <a:rPr lang="cs-CZ" sz="1600" i="1" dirty="0"/>
              <a:t>obecné požadavky uplatňované v procesu výuky zajišťují  kvalitu výchovně vzdělávacího procesu</a:t>
            </a:r>
            <a:br>
              <a:rPr lang="cs-CZ" sz="1600" i="1" dirty="0"/>
            </a:br>
            <a:r>
              <a:rPr lang="cs-CZ" sz="1600" i="1" dirty="0"/>
              <a:t>vztahují se na všechny stránky výuky, na učitele, na žáka</a:t>
            </a:r>
            <a:br>
              <a:rPr lang="cs-CZ" sz="1600" i="1" dirty="0"/>
            </a:br>
            <a:endParaRPr lang="cs-CZ" sz="1600" i="1" dirty="0" smtClean="0"/>
          </a:p>
          <a:p>
            <a:r>
              <a:rPr lang="cs-CZ" sz="1600" b="1" dirty="0" smtClean="0"/>
              <a:t>didaktické </a:t>
            </a:r>
            <a:r>
              <a:rPr lang="cs-CZ" sz="1600" b="1" dirty="0"/>
              <a:t>principy </a:t>
            </a:r>
            <a:r>
              <a:rPr lang="cs-CZ" sz="1600" dirty="0"/>
              <a:t>– obecnější zásady</a:t>
            </a:r>
            <a:br>
              <a:rPr lang="cs-CZ" sz="1600" dirty="0"/>
            </a:br>
            <a:r>
              <a:rPr lang="cs-CZ" sz="1600" b="1" dirty="0"/>
              <a:t>didaktická pravidla </a:t>
            </a:r>
            <a:r>
              <a:rPr lang="cs-CZ" sz="1600" dirty="0"/>
              <a:t>– konkrétní postupy , pokyny pro správné vedení </a:t>
            </a:r>
            <a:r>
              <a:rPr lang="cs-CZ" sz="1600" dirty="0" smtClean="0"/>
              <a:t>výuky</a:t>
            </a:r>
          </a:p>
        </p:txBody>
      </p:sp>
    </p:spTree>
    <p:extLst>
      <p:ext uri="{BB962C8B-B14F-4D97-AF65-F5344CB8AC3E}">
        <p14:creationId xmlns:p14="http://schemas.microsoft.com/office/powerpoint/2010/main" val="2342819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Diagram 3"/>
          <p:cNvGrpSpPr>
            <a:grpSpLocks/>
          </p:cNvGrpSpPr>
          <p:nvPr/>
        </p:nvGrpSpPr>
        <p:grpSpPr bwMode="auto">
          <a:xfrm>
            <a:off x="2182072" y="350807"/>
            <a:ext cx="6048375" cy="5686341"/>
            <a:chOff x="1429" y="703"/>
            <a:chExt cx="2858" cy="2858"/>
          </a:xfrm>
        </p:grpSpPr>
        <p:sp>
          <p:nvSpPr>
            <p:cNvPr id="20" name="_s6148"/>
            <p:cNvSpPr>
              <a:spLocks noChangeArrowheads="1" noTextEdit="1"/>
            </p:cNvSpPr>
            <p:nvPr/>
          </p:nvSpPr>
          <p:spPr bwMode="auto">
            <a:xfrm>
              <a:off x="1500" y="1114"/>
              <a:ext cx="2036" cy="2036"/>
            </a:xfrm>
            <a:custGeom>
              <a:avLst/>
              <a:gdLst>
                <a:gd name="G0" fmla="+- 2700 0 0"/>
                <a:gd name="G1" fmla="+- 21600 0 2700"/>
                <a:gd name="G2" fmla="+- 21600 0 2700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2700" y="10800"/>
                  </a:moveTo>
                  <a:cubicBezTo>
                    <a:pt x="2700" y="15274"/>
                    <a:pt x="6326" y="18900"/>
                    <a:pt x="10800" y="18900"/>
                  </a:cubicBezTo>
                  <a:cubicBezTo>
                    <a:pt x="15274" y="18900"/>
                    <a:pt x="18900" y="15274"/>
                    <a:pt x="18900" y="10800"/>
                  </a:cubicBezTo>
                  <a:cubicBezTo>
                    <a:pt x="18900" y="6326"/>
                    <a:pt x="15274" y="2700"/>
                    <a:pt x="10800" y="2700"/>
                  </a:cubicBezTo>
                  <a:cubicBezTo>
                    <a:pt x="6326" y="2700"/>
                    <a:pt x="2700" y="6326"/>
                    <a:pt x="2700" y="10800"/>
                  </a:cubicBezTo>
                  <a:close/>
                </a:path>
              </a:pathLst>
            </a:custGeom>
            <a:solidFill>
              <a:srgbClr val="FDFD67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1" name="_s6149"/>
            <p:cNvSpPr>
              <a:spLocks/>
            </p:cNvSpPr>
            <p:nvPr/>
          </p:nvSpPr>
          <p:spPr bwMode="auto">
            <a:xfrm>
              <a:off x="3809" y="1587"/>
              <a:ext cx="407" cy="271"/>
            </a:xfrm>
            <a:prstGeom prst="callout2">
              <a:avLst>
                <a:gd name="adj1" fmla="val 22292"/>
                <a:gd name="adj2" fmla="val -8856"/>
                <a:gd name="adj3" fmla="val 22292"/>
                <a:gd name="adj4" fmla="val -17528"/>
                <a:gd name="adj5" fmla="val 201106"/>
                <a:gd name="adj6" fmla="val -98282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D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obohacování ostatními vlivy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uvnitř a vně životního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prostředí</a:t>
              </a:r>
            </a:p>
          </p:txBody>
        </p:sp>
        <p:sp>
          <p:nvSpPr>
            <p:cNvPr id="22" name="_s6150"/>
            <p:cNvSpPr>
              <a:spLocks noChangeArrowheads="1" noTextEdit="1"/>
            </p:cNvSpPr>
            <p:nvPr/>
          </p:nvSpPr>
          <p:spPr bwMode="auto">
            <a:xfrm>
              <a:off x="1755" y="1369"/>
              <a:ext cx="1527" cy="1527"/>
            </a:xfrm>
            <a:custGeom>
              <a:avLst/>
              <a:gdLst>
                <a:gd name="G0" fmla="+- 3600 0 0"/>
                <a:gd name="G1" fmla="+- 21600 0 3600"/>
                <a:gd name="G2" fmla="+- 21600 0 3600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3600" y="10800"/>
                  </a:moveTo>
                  <a:cubicBezTo>
                    <a:pt x="3600" y="14776"/>
                    <a:pt x="6824" y="18000"/>
                    <a:pt x="10800" y="18000"/>
                  </a:cubicBezTo>
                  <a:cubicBezTo>
                    <a:pt x="14776" y="18000"/>
                    <a:pt x="18000" y="14776"/>
                    <a:pt x="18000" y="10800"/>
                  </a:cubicBezTo>
                  <a:cubicBezTo>
                    <a:pt x="18000" y="6824"/>
                    <a:pt x="14776" y="3600"/>
                    <a:pt x="10800" y="3600"/>
                  </a:cubicBezTo>
                  <a:cubicBezTo>
                    <a:pt x="6824" y="3600"/>
                    <a:pt x="3600" y="6824"/>
                    <a:pt x="3600" y="10800"/>
                  </a:cubicBezTo>
                  <a:close/>
                </a:path>
              </a:pathLst>
            </a:custGeom>
            <a:solidFill>
              <a:srgbClr val="AEF4AA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3" name="_s6151"/>
            <p:cNvSpPr>
              <a:spLocks/>
            </p:cNvSpPr>
            <p:nvPr/>
          </p:nvSpPr>
          <p:spPr bwMode="auto">
            <a:xfrm>
              <a:off x="3809" y="1316"/>
              <a:ext cx="407" cy="271"/>
            </a:xfrm>
            <a:prstGeom prst="callout2">
              <a:avLst>
                <a:gd name="adj1" fmla="val 22361"/>
                <a:gd name="adj2" fmla="val -8856"/>
                <a:gd name="adj3" fmla="val 22361"/>
                <a:gd name="adj4" fmla="val -17343"/>
                <a:gd name="adj5" fmla="val 301106"/>
                <a:gd name="adj6" fmla="val -16069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C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citlivost zdrojů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a objevování</a:t>
              </a:r>
              <a:r>
                <a:rPr kumimoji="0" lang="cs-CZ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životního prostředí</a:t>
              </a:r>
            </a:p>
          </p:txBody>
        </p:sp>
        <p:sp>
          <p:nvSpPr>
            <p:cNvPr id="24" name="_s6152"/>
            <p:cNvSpPr>
              <a:spLocks noChangeArrowheads="1" noTextEdit="1"/>
            </p:cNvSpPr>
            <p:nvPr/>
          </p:nvSpPr>
          <p:spPr bwMode="auto">
            <a:xfrm>
              <a:off x="2009" y="1623"/>
              <a:ext cx="1018" cy="1018"/>
            </a:xfrm>
            <a:custGeom>
              <a:avLst/>
              <a:gdLst>
                <a:gd name="G0" fmla="+- 5400 0 0"/>
                <a:gd name="G1" fmla="+- 21600 0 5400"/>
                <a:gd name="G2" fmla="+- 21600 0 5400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solidFill>
              <a:srgbClr val="EDB1EA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5" name="_s6153"/>
            <p:cNvSpPr>
              <a:spLocks/>
            </p:cNvSpPr>
            <p:nvPr/>
          </p:nvSpPr>
          <p:spPr bwMode="auto">
            <a:xfrm>
              <a:off x="3809" y="1045"/>
              <a:ext cx="407" cy="271"/>
            </a:xfrm>
            <a:prstGeom prst="callout2">
              <a:avLst>
                <a:gd name="adj1" fmla="val 22292"/>
                <a:gd name="adj2" fmla="val -8856"/>
                <a:gd name="adj3" fmla="val 22292"/>
                <a:gd name="adj4" fmla="val -17343"/>
                <a:gd name="adj5" fmla="val 401106"/>
                <a:gd name="adj6" fmla="val -223343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B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uvolnění a ovládnutí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osobních zdrojů</a:t>
              </a:r>
            </a:p>
          </p:txBody>
        </p:sp>
        <p:sp>
          <p:nvSpPr>
            <p:cNvPr id="26" name="_s6154"/>
            <p:cNvSpPr>
              <a:spLocks noChangeArrowheads="1" noTextEdit="1"/>
            </p:cNvSpPr>
            <p:nvPr/>
          </p:nvSpPr>
          <p:spPr bwMode="auto">
            <a:xfrm>
              <a:off x="2264" y="1878"/>
              <a:ext cx="509" cy="509"/>
            </a:xfrm>
            <a:prstGeom prst="ellipse">
              <a:avLst/>
            </a:prstGeom>
            <a:solidFill>
              <a:srgbClr val="A1E1F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7" name="_s6155"/>
            <p:cNvSpPr>
              <a:spLocks/>
            </p:cNvSpPr>
            <p:nvPr/>
          </p:nvSpPr>
          <p:spPr bwMode="auto">
            <a:xfrm>
              <a:off x="3809" y="774"/>
              <a:ext cx="407" cy="271"/>
            </a:xfrm>
            <a:prstGeom prst="callout2">
              <a:avLst>
                <a:gd name="adj1" fmla="val 22361"/>
                <a:gd name="adj2" fmla="val -8856"/>
                <a:gd name="adj3" fmla="val 22361"/>
                <a:gd name="adj4" fmla="val -17157"/>
                <a:gd name="adj5" fmla="val 501106"/>
                <a:gd name="adj6" fmla="val -316954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A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objevení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vnitřních zdrojů</a:t>
              </a:r>
            </a:p>
          </p:txBody>
        </p:sp>
      </p:grpSp>
      <p:sp>
        <p:nvSpPr>
          <p:cNvPr id="3" name="Line 12"/>
          <p:cNvSpPr>
            <a:spLocks noChangeShapeType="1"/>
          </p:cNvSpPr>
          <p:nvPr/>
        </p:nvSpPr>
        <p:spPr bwMode="auto">
          <a:xfrm flipH="1">
            <a:off x="3059113" y="3644900"/>
            <a:ext cx="1152525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000" b="1"/>
          </a:p>
        </p:txBody>
      </p:sp>
      <p:sp>
        <p:nvSpPr>
          <p:cNvPr id="4" name="Line 14"/>
          <p:cNvSpPr>
            <a:spLocks noChangeShapeType="1"/>
          </p:cNvSpPr>
          <p:nvPr/>
        </p:nvSpPr>
        <p:spPr bwMode="auto">
          <a:xfrm>
            <a:off x="4859338" y="3644900"/>
            <a:ext cx="1009650" cy="1439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000" b="1"/>
          </a:p>
        </p:txBody>
      </p:sp>
      <p:sp>
        <p:nvSpPr>
          <p:cNvPr id="5" name="Line 15"/>
          <p:cNvSpPr>
            <a:spLocks noChangeShapeType="1"/>
          </p:cNvSpPr>
          <p:nvPr/>
        </p:nvSpPr>
        <p:spPr bwMode="auto">
          <a:xfrm flipH="1">
            <a:off x="2124075" y="3213100"/>
            <a:ext cx="1800225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000" b="1"/>
          </a:p>
        </p:txBody>
      </p:sp>
      <p:sp>
        <p:nvSpPr>
          <p:cNvPr id="6" name="Line 16"/>
          <p:cNvSpPr>
            <a:spLocks noChangeShapeType="1"/>
          </p:cNvSpPr>
          <p:nvPr/>
        </p:nvSpPr>
        <p:spPr bwMode="auto">
          <a:xfrm>
            <a:off x="5076825" y="3213100"/>
            <a:ext cx="172720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000" b="1"/>
          </a:p>
        </p:txBody>
      </p:sp>
      <p:sp>
        <p:nvSpPr>
          <p:cNvPr id="7" name="Line 18"/>
          <p:cNvSpPr>
            <a:spLocks noChangeShapeType="1"/>
          </p:cNvSpPr>
          <p:nvPr/>
        </p:nvSpPr>
        <p:spPr bwMode="auto">
          <a:xfrm flipV="1">
            <a:off x="4788025" y="735643"/>
            <a:ext cx="1328614" cy="199803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000" b="1"/>
          </a:p>
        </p:txBody>
      </p:sp>
      <p:sp>
        <p:nvSpPr>
          <p:cNvPr id="8" name="Line 19"/>
          <p:cNvSpPr>
            <a:spLocks noChangeShapeType="1"/>
          </p:cNvSpPr>
          <p:nvPr/>
        </p:nvSpPr>
        <p:spPr bwMode="auto">
          <a:xfrm flipH="1" flipV="1">
            <a:off x="4245768" y="706322"/>
            <a:ext cx="73025" cy="193058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000" b="1"/>
          </a:p>
        </p:txBody>
      </p:sp>
      <p:sp>
        <p:nvSpPr>
          <p:cNvPr id="9" name="Line 20"/>
          <p:cNvSpPr>
            <a:spLocks noChangeShapeType="1"/>
          </p:cNvSpPr>
          <p:nvPr/>
        </p:nvSpPr>
        <p:spPr bwMode="auto">
          <a:xfrm flipH="1" flipV="1">
            <a:off x="2627313" y="1557338"/>
            <a:ext cx="1439862" cy="13668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000" b="1"/>
          </a:p>
        </p:txBody>
      </p:sp>
      <p:sp>
        <p:nvSpPr>
          <p:cNvPr id="10" name="Text Box 21"/>
          <p:cNvSpPr txBox="1">
            <a:spLocks noChangeArrowheads="1"/>
          </p:cNvSpPr>
          <p:nvPr/>
        </p:nvSpPr>
        <p:spPr bwMode="auto">
          <a:xfrm>
            <a:off x="1538707" y="5315010"/>
            <a:ext cx="185018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sz="2000" b="1" dirty="0"/>
              <a:t>   1.pozornost</a:t>
            </a:r>
          </a:p>
        </p:txBody>
      </p:sp>
      <p:sp>
        <p:nvSpPr>
          <p:cNvPr id="11" name="Text Box 22"/>
          <p:cNvSpPr txBox="1">
            <a:spLocks noChangeArrowheads="1"/>
          </p:cNvSpPr>
          <p:nvPr/>
        </p:nvSpPr>
        <p:spPr bwMode="auto">
          <a:xfrm>
            <a:off x="6116638" y="5515065"/>
            <a:ext cx="154882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sz="2000" b="1" dirty="0"/>
              <a:t>   2. smysly</a:t>
            </a:r>
          </a:p>
        </p:txBody>
      </p:sp>
      <p:sp>
        <p:nvSpPr>
          <p:cNvPr id="12" name="Text Box 23"/>
          <p:cNvSpPr txBox="1">
            <a:spLocks noChangeArrowheads="1"/>
          </p:cNvSpPr>
          <p:nvPr/>
        </p:nvSpPr>
        <p:spPr bwMode="auto">
          <a:xfrm>
            <a:off x="6856413" y="3690938"/>
            <a:ext cx="233589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sz="2000" b="1"/>
              <a:t>3. obrazotvornost</a:t>
            </a:r>
          </a:p>
        </p:txBody>
      </p:sp>
      <p:sp>
        <p:nvSpPr>
          <p:cNvPr id="13" name="Text Box 24"/>
          <p:cNvSpPr txBox="1">
            <a:spLocks noChangeArrowheads="1"/>
          </p:cNvSpPr>
          <p:nvPr/>
        </p:nvSpPr>
        <p:spPr bwMode="auto">
          <a:xfrm>
            <a:off x="6000760" y="350808"/>
            <a:ext cx="160653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sz="2000" b="1" dirty="0"/>
              <a:t>4. fyzické já</a:t>
            </a:r>
          </a:p>
        </p:txBody>
      </p:sp>
      <p:sp>
        <p:nvSpPr>
          <p:cNvPr id="14" name="Text Box 25"/>
          <p:cNvSpPr txBox="1">
            <a:spLocks noChangeArrowheads="1"/>
          </p:cNvSpPr>
          <p:nvPr/>
        </p:nvSpPr>
        <p:spPr bwMode="auto">
          <a:xfrm>
            <a:off x="4026856" y="350807"/>
            <a:ext cx="104996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sz="2000" b="1" dirty="0"/>
              <a:t>5. řeč</a:t>
            </a:r>
          </a:p>
        </p:txBody>
      </p:sp>
      <p:sp>
        <p:nvSpPr>
          <p:cNvPr id="15" name="Text Box 26"/>
          <p:cNvSpPr txBox="1">
            <a:spLocks noChangeArrowheads="1"/>
          </p:cNvSpPr>
          <p:nvPr/>
        </p:nvSpPr>
        <p:spPr bwMode="auto">
          <a:xfrm>
            <a:off x="1214852" y="1082705"/>
            <a:ext cx="90922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sz="2000" b="1" dirty="0"/>
              <a:t>6. city</a:t>
            </a:r>
          </a:p>
        </p:txBody>
      </p:sp>
      <p:sp>
        <p:nvSpPr>
          <p:cNvPr id="16" name="Text Box 27"/>
          <p:cNvSpPr txBox="1">
            <a:spLocks noChangeArrowheads="1"/>
          </p:cNvSpPr>
          <p:nvPr/>
        </p:nvSpPr>
        <p:spPr bwMode="auto">
          <a:xfrm>
            <a:off x="395536" y="3321050"/>
            <a:ext cx="136447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sz="2000" b="1" dirty="0"/>
              <a:t>7. intelekt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4319852" y="3009311"/>
            <a:ext cx="4681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JÁ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7865558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5543803"/>
              </p:ext>
            </p:extLst>
          </p:nvPr>
        </p:nvGraphicFramePr>
        <p:xfrm>
          <a:off x="539552" y="260648"/>
          <a:ext cx="7954789" cy="61206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Prezentace" r:id="rId3" imgW="4570586" imgH="3427608" progId="PowerPoint.Show.12">
                  <p:embed/>
                </p:oleObj>
              </mc:Choice>
              <mc:Fallback>
                <p:oleObj name="Prezentace" r:id="rId3" imgW="4570586" imgH="3427608" progId="PowerPoint.Show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9552" y="260648"/>
                        <a:ext cx="7954789" cy="61206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79388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323528" y="476672"/>
            <a:ext cx="8372568" cy="6048672"/>
          </a:xfrm>
          <a:noFill/>
        </p:spPr>
        <p:txBody>
          <a:bodyPr>
            <a:normAutofit fontScale="90000"/>
          </a:bodyPr>
          <a:lstStyle/>
          <a:p>
            <a:pPr algn="l"/>
            <a:r>
              <a:rPr lang="cs-CZ" sz="2800" b="1" dirty="0" smtClean="0"/>
              <a:t/>
            </a:r>
            <a:br>
              <a:rPr lang="cs-CZ" sz="2800" b="1" dirty="0" smtClean="0"/>
            </a:br>
            <a:r>
              <a:rPr lang="cs-CZ" sz="2800" b="1" dirty="0" smtClean="0"/>
              <a:t/>
            </a:r>
            <a:br>
              <a:rPr lang="cs-CZ" sz="2800" b="1" dirty="0" smtClean="0"/>
            </a:br>
            <a:r>
              <a:rPr lang="cs-CZ" sz="2800" b="1" dirty="0"/>
              <a:t/>
            </a:r>
            <a:br>
              <a:rPr lang="cs-CZ" sz="2800" b="1" dirty="0"/>
            </a:br>
            <a:r>
              <a:rPr lang="cs-CZ" sz="2800" b="1" dirty="0" smtClean="0"/>
              <a:t>DIDAKTICKÉ ZÁSADY</a:t>
            </a:r>
            <a:br>
              <a:rPr lang="cs-CZ" sz="2800" b="1" dirty="0" smtClean="0"/>
            </a:br>
            <a:r>
              <a:rPr lang="cs-CZ" sz="1600" b="1" dirty="0" smtClean="0"/>
              <a:t/>
            </a:r>
            <a:br>
              <a:rPr lang="cs-CZ" sz="1600" b="1" dirty="0" smtClean="0"/>
            </a:br>
            <a:r>
              <a:rPr lang="cs-CZ" sz="2000" dirty="0" smtClean="0"/>
              <a:t>- </a:t>
            </a:r>
            <a:r>
              <a:rPr lang="cs-CZ" sz="2000" b="1" dirty="0" smtClean="0">
                <a:solidFill>
                  <a:schemeClr val="tx1"/>
                </a:solidFill>
              </a:rPr>
              <a:t>komplexního rozvoje osobnosti žáka</a:t>
            </a:r>
            <a:br>
              <a:rPr lang="cs-CZ" sz="2000" b="1" dirty="0" smtClean="0">
                <a:solidFill>
                  <a:schemeClr val="tx1"/>
                </a:solidFill>
              </a:rPr>
            </a:br>
            <a:r>
              <a:rPr lang="cs-CZ" sz="2000" b="1" dirty="0" smtClean="0">
                <a:solidFill>
                  <a:schemeClr val="tx1"/>
                </a:solidFill>
              </a:rPr>
              <a:t> </a:t>
            </a:r>
            <a:r>
              <a:rPr lang="cs-CZ" sz="1800" i="1" dirty="0" smtClean="0">
                <a:solidFill>
                  <a:schemeClr val="tx1"/>
                </a:solidFill>
              </a:rPr>
              <a:t>v oblasti cílů kognitivních, afektivních , psychomotorických </a:t>
            </a:r>
            <a:br>
              <a:rPr lang="cs-CZ" sz="1800" i="1" dirty="0" smtClean="0">
                <a:solidFill>
                  <a:schemeClr val="tx1"/>
                </a:solidFill>
              </a:rPr>
            </a:br>
            <a:r>
              <a:rPr lang="cs-CZ" sz="1800" i="1" dirty="0" smtClean="0">
                <a:solidFill>
                  <a:schemeClr val="tx1"/>
                </a:solidFill>
              </a:rPr>
              <a:t/>
            </a:r>
            <a:br>
              <a:rPr lang="cs-CZ" sz="1800" i="1" dirty="0" smtClean="0">
                <a:solidFill>
                  <a:schemeClr val="tx1"/>
                </a:solidFill>
              </a:rPr>
            </a:br>
            <a:r>
              <a:rPr lang="cs-CZ" sz="2000" b="1" dirty="0" smtClean="0">
                <a:solidFill>
                  <a:schemeClr val="tx1"/>
                </a:solidFill>
              </a:rPr>
              <a:t>- vědeckosti </a:t>
            </a:r>
            <a:br>
              <a:rPr lang="cs-CZ" sz="2000" b="1" dirty="0" smtClean="0">
                <a:solidFill>
                  <a:schemeClr val="tx1"/>
                </a:solidFill>
              </a:rPr>
            </a:br>
            <a:r>
              <a:rPr lang="cs-CZ" sz="1800" i="1" dirty="0" smtClean="0"/>
              <a:t>v souladu s nejnovějšími vědeckými poznatky</a:t>
            </a:r>
            <a:br>
              <a:rPr lang="cs-CZ" sz="1800" i="1" dirty="0" smtClean="0"/>
            </a:br>
            <a:r>
              <a:rPr lang="cs-CZ" sz="1800" i="1" dirty="0" smtClean="0">
                <a:solidFill>
                  <a:schemeClr val="tx1"/>
                </a:solidFill>
              </a:rPr>
              <a:t/>
            </a:r>
            <a:br>
              <a:rPr lang="cs-CZ" sz="1800" i="1" dirty="0" smtClean="0">
                <a:solidFill>
                  <a:schemeClr val="tx1"/>
                </a:solidFill>
              </a:rPr>
            </a:br>
            <a:r>
              <a:rPr lang="cs-CZ" sz="2000" b="1" dirty="0" smtClean="0">
                <a:solidFill>
                  <a:schemeClr val="tx1"/>
                </a:solidFill>
              </a:rPr>
              <a:t>- individuálního přístupu k žákům</a:t>
            </a:r>
            <a:br>
              <a:rPr lang="cs-CZ" sz="2000" b="1" dirty="0" smtClean="0">
                <a:solidFill>
                  <a:schemeClr val="tx1"/>
                </a:solidFill>
              </a:rPr>
            </a:br>
            <a:r>
              <a:rPr lang="cs-CZ" sz="1800" i="1" dirty="0" smtClean="0">
                <a:solidFill>
                  <a:schemeClr val="tx1"/>
                </a:solidFill>
              </a:rPr>
              <a:t>respektujeme  individualitu žáka (inkluze)</a:t>
            </a:r>
            <a:br>
              <a:rPr lang="cs-CZ" sz="1800" i="1" dirty="0" smtClean="0">
                <a:solidFill>
                  <a:schemeClr val="tx1"/>
                </a:solidFill>
              </a:rPr>
            </a:br>
            <a:r>
              <a:rPr lang="cs-CZ" sz="1800" i="1" dirty="0" smtClean="0">
                <a:solidFill>
                  <a:schemeClr val="tx1"/>
                </a:solidFill>
              </a:rPr>
              <a:t/>
            </a:r>
            <a:br>
              <a:rPr lang="cs-CZ" sz="1800" i="1" dirty="0" smtClean="0">
                <a:solidFill>
                  <a:schemeClr val="tx1"/>
                </a:solidFill>
              </a:rPr>
            </a:br>
            <a:r>
              <a:rPr lang="cs-CZ" sz="2000" b="1" dirty="0" smtClean="0">
                <a:solidFill>
                  <a:schemeClr val="tx1"/>
                </a:solidFill>
              </a:rPr>
              <a:t>- spojení teorie s praxí</a:t>
            </a:r>
            <a:br>
              <a:rPr lang="cs-CZ" sz="2000" b="1" dirty="0" smtClean="0">
                <a:solidFill>
                  <a:schemeClr val="tx1"/>
                </a:solidFill>
              </a:rPr>
            </a:br>
            <a:r>
              <a:rPr lang="cs-CZ" sz="1800" i="1" dirty="0" smtClean="0">
                <a:solidFill>
                  <a:schemeClr val="tx1"/>
                </a:solidFill>
              </a:rPr>
              <a:t>aplikace vědomostí a dovedností, smysluplnost obsahu výuky</a:t>
            </a:r>
            <a:br>
              <a:rPr lang="cs-CZ" sz="1800" i="1" dirty="0" smtClean="0">
                <a:solidFill>
                  <a:schemeClr val="tx1"/>
                </a:solidFill>
              </a:rPr>
            </a:br>
            <a:r>
              <a:rPr lang="cs-CZ" sz="1800" i="1" dirty="0" smtClean="0">
                <a:solidFill>
                  <a:schemeClr val="tx1"/>
                </a:solidFill>
              </a:rPr>
              <a:t/>
            </a:r>
            <a:br>
              <a:rPr lang="cs-CZ" sz="1800" i="1" dirty="0" smtClean="0">
                <a:solidFill>
                  <a:schemeClr val="tx1"/>
                </a:solidFill>
              </a:rPr>
            </a:br>
            <a:r>
              <a:rPr lang="cs-CZ" sz="2000" b="1" dirty="0" smtClean="0">
                <a:solidFill>
                  <a:schemeClr val="tx1"/>
                </a:solidFill>
              </a:rPr>
              <a:t>- uvědomělosti a aktivity</a:t>
            </a:r>
            <a:br>
              <a:rPr lang="cs-CZ" sz="2000" b="1" dirty="0" smtClean="0">
                <a:solidFill>
                  <a:schemeClr val="tx1"/>
                </a:solidFill>
              </a:rPr>
            </a:br>
            <a:r>
              <a:rPr lang="cs-CZ" sz="1800" i="1" dirty="0" smtClean="0">
                <a:solidFill>
                  <a:schemeClr val="tx1"/>
                </a:solidFill>
              </a:rPr>
              <a:t>uvědoměle získané poznatky jsou trvalé, aktivní žák je motivovaný a sám </a:t>
            </a:r>
            <a:br>
              <a:rPr lang="cs-CZ" sz="1800" i="1" dirty="0" smtClean="0">
                <a:solidFill>
                  <a:schemeClr val="tx1"/>
                </a:solidFill>
              </a:rPr>
            </a:br>
            <a:r>
              <a:rPr lang="cs-CZ" sz="2000" b="1" dirty="0" smtClean="0">
                <a:solidFill>
                  <a:schemeClr val="tx1"/>
                </a:solidFill>
              </a:rPr>
              <a:t/>
            </a:r>
            <a:br>
              <a:rPr lang="cs-CZ" sz="2000" b="1" dirty="0" smtClean="0">
                <a:solidFill>
                  <a:schemeClr val="tx1"/>
                </a:solidFill>
              </a:rPr>
            </a:br>
            <a:r>
              <a:rPr lang="cs-CZ" sz="2000" b="1" dirty="0" smtClean="0">
                <a:solidFill>
                  <a:schemeClr val="tx1"/>
                </a:solidFill>
              </a:rPr>
              <a:t>- názornosti</a:t>
            </a:r>
            <a:br>
              <a:rPr lang="cs-CZ" sz="2000" b="1" dirty="0" smtClean="0">
                <a:solidFill>
                  <a:schemeClr val="tx1"/>
                </a:solidFill>
              </a:rPr>
            </a:br>
            <a:r>
              <a:rPr lang="cs-CZ" sz="1800" i="1" dirty="0" smtClean="0">
                <a:solidFill>
                  <a:schemeClr val="tx1"/>
                </a:solidFill>
              </a:rPr>
              <a:t>nabídnout žákům příklady, ukázky, vizuální vnímání</a:t>
            </a:r>
            <a:br>
              <a:rPr lang="cs-CZ" sz="1800" i="1" dirty="0" smtClean="0">
                <a:solidFill>
                  <a:schemeClr val="tx1"/>
                </a:solidFill>
              </a:rPr>
            </a:br>
            <a:r>
              <a:rPr lang="cs-CZ" sz="1800" i="1" dirty="0" smtClean="0">
                <a:solidFill>
                  <a:schemeClr val="tx1"/>
                </a:solidFill>
              </a:rPr>
              <a:t/>
            </a:r>
            <a:br>
              <a:rPr lang="cs-CZ" sz="1800" i="1" dirty="0" smtClean="0">
                <a:solidFill>
                  <a:schemeClr val="tx1"/>
                </a:solidFill>
              </a:rPr>
            </a:br>
            <a:r>
              <a:rPr lang="cs-CZ" sz="2000" b="1" dirty="0" smtClean="0">
                <a:solidFill>
                  <a:schemeClr val="tx1"/>
                </a:solidFill>
              </a:rPr>
              <a:t>- soustavnosti a přiměřenosti</a:t>
            </a:r>
            <a:br>
              <a:rPr lang="cs-CZ" sz="2000" b="1" dirty="0" smtClean="0">
                <a:solidFill>
                  <a:schemeClr val="tx1"/>
                </a:solidFill>
              </a:rPr>
            </a:br>
            <a:r>
              <a:rPr lang="cs-CZ" sz="1800" i="1" dirty="0" smtClean="0">
                <a:solidFill>
                  <a:schemeClr val="tx1"/>
                </a:solidFill>
              </a:rPr>
              <a:t>logické uspořádání učiva, pravidelnost, domácí úkoly</a:t>
            </a:r>
            <a:br>
              <a:rPr lang="cs-CZ" sz="1800" i="1" dirty="0" smtClean="0">
                <a:solidFill>
                  <a:schemeClr val="tx1"/>
                </a:solidFill>
              </a:rPr>
            </a:br>
            <a:r>
              <a:rPr lang="cs-CZ" sz="2000" b="1" dirty="0"/>
              <a:t/>
            </a:r>
            <a:br>
              <a:rPr lang="cs-CZ" sz="2000" b="1" dirty="0"/>
            </a:br>
            <a:r>
              <a:rPr lang="cs-CZ" sz="1050" dirty="0" smtClean="0">
                <a:solidFill>
                  <a:schemeClr val="tx1"/>
                </a:solidFill>
              </a:rPr>
              <a:t/>
            </a:r>
            <a:br>
              <a:rPr lang="cs-CZ" sz="1050" dirty="0" smtClean="0">
                <a:solidFill>
                  <a:schemeClr val="tx1"/>
                </a:solidFill>
              </a:rPr>
            </a:br>
            <a:r>
              <a:rPr lang="cs-CZ" sz="1050" dirty="0" smtClean="0">
                <a:solidFill>
                  <a:schemeClr val="tx1"/>
                </a:solidFill>
              </a:rPr>
              <a:t/>
            </a:r>
            <a:br>
              <a:rPr lang="cs-CZ" sz="1050" dirty="0" smtClean="0">
                <a:solidFill>
                  <a:schemeClr val="tx1"/>
                </a:solidFill>
              </a:rPr>
            </a:br>
            <a:r>
              <a:rPr lang="cs-CZ" sz="1100" dirty="0" smtClean="0">
                <a:solidFill>
                  <a:schemeClr val="tx1"/>
                </a:solidFill>
              </a:rPr>
              <a:t/>
            </a:r>
            <a:br>
              <a:rPr lang="cs-CZ" sz="1100" dirty="0" smtClean="0">
                <a:solidFill>
                  <a:schemeClr val="tx1"/>
                </a:solidFill>
              </a:rPr>
            </a:br>
            <a:r>
              <a:rPr lang="cs-CZ" sz="1200" dirty="0" smtClean="0">
                <a:solidFill>
                  <a:schemeClr val="tx1"/>
                </a:solidFill>
              </a:rPr>
              <a:t/>
            </a:r>
            <a:br>
              <a:rPr lang="cs-CZ" sz="1200" dirty="0" smtClean="0">
                <a:solidFill>
                  <a:schemeClr val="tx1"/>
                </a:solidFill>
              </a:rPr>
            </a:br>
            <a:r>
              <a:rPr lang="cs-CZ" sz="1400" dirty="0" smtClean="0">
                <a:solidFill>
                  <a:schemeClr val="tx1"/>
                </a:solidFill>
              </a:rPr>
              <a:t/>
            </a:r>
            <a:br>
              <a:rPr lang="cs-CZ" sz="1400" dirty="0" smtClean="0">
                <a:solidFill>
                  <a:schemeClr val="tx1"/>
                </a:solidFill>
              </a:rPr>
            </a:br>
            <a:r>
              <a:rPr lang="cs-CZ" sz="1600" dirty="0" smtClean="0">
                <a:solidFill>
                  <a:schemeClr val="tx1"/>
                </a:solidFill>
              </a:rPr>
              <a:t/>
            </a:r>
            <a:br>
              <a:rPr lang="cs-CZ" sz="1600" dirty="0" smtClean="0">
                <a:solidFill>
                  <a:schemeClr val="tx1"/>
                </a:solidFill>
              </a:rPr>
            </a:br>
            <a:r>
              <a:rPr lang="cs-CZ" sz="1800" dirty="0" smtClean="0"/>
              <a:t/>
            </a:r>
            <a:br>
              <a:rPr lang="cs-CZ" sz="1800" dirty="0" smtClean="0"/>
            </a:br>
            <a:endParaRPr lang="cs-CZ" sz="1800" b="1" i="1" dirty="0"/>
          </a:p>
        </p:txBody>
      </p:sp>
    </p:spTree>
    <p:extLst>
      <p:ext uri="{BB962C8B-B14F-4D97-AF65-F5344CB8AC3E}">
        <p14:creationId xmlns:p14="http://schemas.microsoft.com/office/powerpoint/2010/main" val="122081232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76</Words>
  <Application>Microsoft Office PowerPoint</Application>
  <PresentationFormat>Předvádění na obrazovce (4:3)</PresentationFormat>
  <Paragraphs>38</Paragraphs>
  <Slides>4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6" baseType="lpstr">
      <vt:lpstr>Motiv systému Office</vt:lpstr>
      <vt:lpstr>Prezentace</vt:lpstr>
      <vt:lpstr>Prezentace aplikace PowerPoint</vt:lpstr>
      <vt:lpstr>Prezentace aplikace PowerPoint</vt:lpstr>
      <vt:lpstr>Prezentace aplikace PowerPoint</vt:lpstr>
      <vt:lpstr>   DIDAKTICKÉ ZÁSADY  - komplexního rozvoje osobnosti žáka  v oblasti cílů kognitivních, afektivních , psychomotorických   - vědeckosti  v souladu s nejnovějšími vědeckými poznatky  - individuálního přístupu k žákům respektujeme  individualitu žáka (inkluze)  - spojení teorie s praxí aplikace vědomostí a dovedností, smysluplnost obsahu výuky  - uvědomělosti a aktivity uvědoměle získané poznatky jsou trvalé, aktivní žák je motivovaný a sám   - názornosti nabídnout žákům příklady, ukázky, vizuální vnímání  - soustavnosti a přiměřenosti logické uspořádání učiva, pravidelnost, domácí úkoly         </vt:lpstr>
    </vt:vector>
  </TitlesOfParts>
  <Company>Sivice 8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DIDAKTICKÉ ZÁSADY -  obecné požadavky uplatňované v procesu výuky zajiš´tují   -  zajišťují</dc:title>
  <dc:creator>Vladimíra Neužilová</dc:creator>
  <cp:lastModifiedBy>Vladimíra Neužilová</cp:lastModifiedBy>
  <cp:revision>13</cp:revision>
  <dcterms:created xsi:type="dcterms:W3CDTF">2016-03-13T18:21:56Z</dcterms:created>
  <dcterms:modified xsi:type="dcterms:W3CDTF">2016-03-15T20:28:19Z</dcterms:modified>
</cp:coreProperties>
</file>