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0" r:id="rId4"/>
    <p:sldId id="256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A8"/>
    <a:srgbClr val="CAF8AA"/>
    <a:srgbClr val="F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7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17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92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58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63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49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92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18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96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0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77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E7A7-64E4-4818-8A3C-0313C21A70C5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DA903-F8F0-4D43-8DB0-7114A5332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71422" y="2630840"/>
            <a:ext cx="3672408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komplexní rozvoj osobnosti žáka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77988" y="5625244"/>
            <a:ext cx="3672408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soustavnost a přiměřenost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76316" y="3137922"/>
            <a:ext cx="3672408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dirty="0" smtClean="0">
                <a:solidFill>
                  <a:schemeClr val="tx1"/>
                </a:solidFill>
              </a:rPr>
              <a:t>vědeckost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91412" y="4190764"/>
            <a:ext cx="3672408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individuální přístup k žákům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72554" y="3661532"/>
            <a:ext cx="3672408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pojení teorie s praxí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80102" y="4690720"/>
            <a:ext cx="3657312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uvědomělost </a:t>
            </a:r>
            <a:r>
              <a:rPr lang="cs-CZ" smtClean="0">
                <a:solidFill>
                  <a:schemeClr val="tx1"/>
                </a:solidFill>
              </a:rPr>
              <a:t>a aktivita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76316" y="5175194"/>
            <a:ext cx="3682072" cy="396044"/>
          </a:xfrm>
          <a:prstGeom prst="rect">
            <a:avLst/>
          </a:prstGeom>
          <a:solidFill>
            <a:srgbClr val="FF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názornost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041448" y="2828862"/>
            <a:ext cx="3672408" cy="396044"/>
          </a:xfrm>
          <a:prstGeom prst="rect">
            <a:avLst/>
          </a:prstGeom>
          <a:solidFill>
            <a:srgbClr val="F8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aktivně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022800" y="3432234"/>
            <a:ext cx="3672408" cy="396044"/>
          </a:xfrm>
          <a:prstGeom prst="rect">
            <a:avLst/>
          </a:prstGeom>
          <a:solidFill>
            <a:srgbClr val="F8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tvořivě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023688" y="4029880"/>
            <a:ext cx="3672408" cy="396044"/>
          </a:xfrm>
          <a:prstGeom prst="rect">
            <a:avLst/>
          </a:prstGeom>
          <a:solidFill>
            <a:srgbClr val="F8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emocionálně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012248" y="4586808"/>
            <a:ext cx="3672408" cy="396044"/>
          </a:xfrm>
          <a:prstGeom prst="rect">
            <a:avLst/>
          </a:prstGeom>
          <a:solidFill>
            <a:srgbClr val="F8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kvalitně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023688" y="5175194"/>
            <a:ext cx="3672408" cy="396044"/>
          </a:xfrm>
          <a:prstGeom prst="rect">
            <a:avLst/>
          </a:prstGeom>
          <a:solidFill>
            <a:srgbClr val="F8FAA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trvale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51520" y="239010"/>
            <a:ext cx="84445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DIDAKTICKÉ ZÁSADY</a:t>
            </a:r>
            <a:br>
              <a:rPr lang="cs-CZ" sz="2800" b="1" dirty="0" smtClean="0"/>
            </a:br>
            <a:r>
              <a:rPr lang="cs-CZ" sz="1600" i="1" dirty="0"/>
              <a:t>obecné požadavky uplatňované v procesu výuky zajišťují  kvalitu výchovně vzdělávacího procesu</a:t>
            </a:r>
            <a:br>
              <a:rPr lang="cs-CZ" sz="1600" i="1" dirty="0"/>
            </a:br>
            <a:r>
              <a:rPr lang="cs-CZ" sz="1600" i="1" dirty="0"/>
              <a:t>vztahují se na všechny stránky výuky, na učitele, na žáka</a:t>
            </a:r>
            <a:br>
              <a:rPr lang="cs-CZ" sz="1600" i="1" dirty="0"/>
            </a:br>
            <a:endParaRPr lang="cs-CZ" sz="1600" i="1" dirty="0" smtClean="0"/>
          </a:p>
          <a:p>
            <a:r>
              <a:rPr lang="cs-CZ" sz="1600" b="1" dirty="0" smtClean="0"/>
              <a:t>didaktické </a:t>
            </a:r>
            <a:r>
              <a:rPr lang="cs-CZ" sz="1600" b="1" dirty="0"/>
              <a:t>principy </a:t>
            </a:r>
            <a:r>
              <a:rPr lang="cs-CZ" sz="1600" dirty="0"/>
              <a:t>– obecnější zásady</a:t>
            </a:r>
            <a:br>
              <a:rPr lang="cs-CZ" sz="1600" dirty="0"/>
            </a:br>
            <a:r>
              <a:rPr lang="cs-CZ" sz="1600" b="1" dirty="0"/>
              <a:t>didaktická pravidla </a:t>
            </a:r>
            <a:r>
              <a:rPr lang="cs-CZ" sz="1600" dirty="0"/>
              <a:t>– konkrétní postupy , pokyny pro správné vedení </a:t>
            </a:r>
            <a:r>
              <a:rPr lang="cs-CZ" sz="1600" dirty="0" smtClean="0"/>
              <a:t>výuky</a:t>
            </a:r>
          </a:p>
        </p:txBody>
      </p:sp>
    </p:spTree>
    <p:extLst>
      <p:ext uri="{BB962C8B-B14F-4D97-AF65-F5344CB8AC3E}">
        <p14:creationId xmlns:p14="http://schemas.microsoft.com/office/powerpoint/2010/main" val="234281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182072" y="350807"/>
            <a:ext cx="6048375" cy="5686341"/>
            <a:chOff x="1429" y="703"/>
            <a:chExt cx="2858" cy="2858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00760" y="350808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319852" y="3009311"/>
            <a:ext cx="468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JÁ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8655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543803"/>
              </p:ext>
            </p:extLst>
          </p:nvPr>
        </p:nvGraphicFramePr>
        <p:xfrm>
          <a:off x="539552" y="260648"/>
          <a:ext cx="7954789" cy="612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rezentace" r:id="rId3" imgW="4570586" imgH="3427608" progId="PowerPoint.Show.12">
                  <p:embed/>
                </p:oleObj>
              </mc:Choice>
              <mc:Fallback>
                <p:oleObj name="Prezentace" r:id="rId3" imgW="4570586" imgH="342760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260648"/>
                        <a:ext cx="7954789" cy="6120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38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72568" cy="6048672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 smtClean="0"/>
              <a:t>DIDAKTICKÉ ZÁSADY</a:t>
            </a:r>
            <a:br>
              <a:rPr lang="cs-CZ" sz="28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2000" dirty="0" smtClean="0"/>
              <a:t>- </a:t>
            </a:r>
            <a:r>
              <a:rPr lang="cs-CZ" sz="2000" b="1" dirty="0" smtClean="0">
                <a:solidFill>
                  <a:schemeClr val="tx1"/>
                </a:solidFill>
              </a:rPr>
              <a:t>komplexního rozvoje osobnosti žáka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1800" i="1" dirty="0" smtClean="0">
                <a:solidFill>
                  <a:schemeClr val="tx1"/>
                </a:solidFill>
              </a:rPr>
              <a:t>v oblasti cílů kognitivních, afektivních , psychomotorických 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/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vědeckosti 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/>
              <a:t>v souladu s nejnovějšími vědeckými poznatky</a:t>
            </a:r>
            <a:br>
              <a:rPr lang="cs-CZ" sz="1800" i="1" dirty="0" smtClean="0"/>
            </a:br>
            <a:r>
              <a:rPr lang="cs-CZ" sz="1800" i="1" dirty="0" smtClean="0">
                <a:solidFill>
                  <a:schemeClr val="tx1"/>
                </a:solidFill>
              </a:rPr>
              <a:t/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individuálního přístupu k žákům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>respektujeme  individualitu žáka (inkluze)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/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spojení teorie s praxí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>aplikace vědomostí a dovedností, smysluplnost obsahu výuky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/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uvědomělosti a aktivity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>uvědoměle získané poznatky jsou trvalé, aktivní žák je motivovaný a sám 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/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názornosti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>nabídnout žákům příklady, ukázky, vizuální vnímání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/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- soustavnosti a přiměřenosti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1800" i="1" dirty="0" smtClean="0">
                <a:solidFill>
                  <a:schemeClr val="tx1"/>
                </a:solidFill>
              </a:rPr>
              <a:t>logické uspořádání učiva, pravidelnost, domácí úkoly</a:t>
            </a:r>
            <a:br>
              <a:rPr lang="cs-CZ" sz="1800" i="1" dirty="0" smtClean="0">
                <a:solidFill>
                  <a:schemeClr val="tx1"/>
                </a:solidFill>
              </a:rPr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1050" dirty="0" smtClean="0">
                <a:solidFill>
                  <a:schemeClr val="tx1"/>
                </a:solidFill>
              </a:rPr>
              <a:t/>
            </a:r>
            <a:br>
              <a:rPr lang="cs-CZ" sz="1050" dirty="0" smtClean="0">
                <a:solidFill>
                  <a:schemeClr val="tx1"/>
                </a:solidFill>
              </a:rPr>
            </a:br>
            <a:r>
              <a:rPr lang="cs-CZ" sz="1050" dirty="0" smtClean="0">
                <a:solidFill>
                  <a:schemeClr val="tx1"/>
                </a:solidFill>
              </a:rPr>
              <a:t/>
            </a:r>
            <a:br>
              <a:rPr lang="cs-CZ" sz="1050" dirty="0" smtClean="0">
                <a:solidFill>
                  <a:schemeClr val="tx1"/>
                </a:solidFill>
              </a:rPr>
            </a:br>
            <a:r>
              <a:rPr lang="cs-CZ" sz="1100" dirty="0" smtClean="0">
                <a:solidFill>
                  <a:schemeClr val="tx1"/>
                </a:solidFill>
              </a:rPr>
              <a:t/>
            </a:r>
            <a:br>
              <a:rPr lang="cs-CZ" sz="1100" dirty="0" smtClean="0">
                <a:solidFill>
                  <a:schemeClr val="tx1"/>
                </a:solidFill>
              </a:rPr>
            </a:br>
            <a:r>
              <a:rPr lang="cs-CZ" sz="1200" dirty="0" smtClean="0">
                <a:solidFill>
                  <a:schemeClr val="tx1"/>
                </a:solidFill>
              </a:rPr>
              <a:t/>
            </a:r>
            <a:br>
              <a:rPr lang="cs-CZ" sz="1200" dirty="0" smtClean="0">
                <a:solidFill>
                  <a:schemeClr val="tx1"/>
                </a:solidFill>
              </a:rPr>
            </a:br>
            <a:r>
              <a:rPr lang="cs-CZ" sz="1400" dirty="0" smtClean="0">
                <a:solidFill>
                  <a:schemeClr val="tx1"/>
                </a:solidFill>
              </a:rPr>
              <a:t/>
            </a:r>
            <a:br>
              <a:rPr lang="cs-CZ" sz="14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/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b="1" i="1" dirty="0"/>
          </a:p>
        </p:txBody>
      </p:sp>
    </p:spTree>
    <p:extLst>
      <p:ext uri="{BB962C8B-B14F-4D97-AF65-F5344CB8AC3E}">
        <p14:creationId xmlns:p14="http://schemas.microsoft.com/office/powerpoint/2010/main" val="12208123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76</Words>
  <Application>Microsoft Office PowerPoint</Application>
  <PresentationFormat>Předvádění na obrazovce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Motiv systému Office</vt:lpstr>
      <vt:lpstr>Prezentace</vt:lpstr>
      <vt:lpstr>Prezentace aplikace PowerPoint</vt:lpstr>
      <vt:lpstr>Prezentace aplikace PowerPoint</vt:lpstr>
      <vt:lpstr>Prezentace aplikace PowerPoint</vt:lpstr>
      <vt:lpstr>   DIDAKTICKÉ ZÁSADY  - komplexního rozvoje osobnosti žáka  v oblasti cílů kognitivních, afektivních , psychomotorických   - vědeckosti  v souladu s nejnovějšími vědeckými poznatky  - individuálního přístupu k žákům respektujeme  individualitu žáka (inkluze)  - spojení teorie s praxí aplikace vědomostí a dovedností, smysluplnost obsahu výuky  - uvědomělosti a aktivity uvědoměle získané poznatky jsou trvalé, aktivní žák je motivovaný a sám   - názornosti nabídnout žákům příklady, ukázky, vizuální vnímání  - soustavnosti a přiměřenosti logické uspořádání učiva, pravidelnost, domácí úkoly         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ZÁSADY -  obecné požadavky uplatňované v procesu výuky zajiš´tují   -  zajišťují</dc:title>
  <dc:creator>Vladimíra Neužilová</dc:creator>
  <cp:lastModifiedBy>Vladimíra Neužilová</cp:lastModifiedBy>
  <cp:revision>13</cp:revision>
  <dcterms:created xsi:type="dcterms:W3CDTF">2016-03-13T18:21:56Z</dcterms:created>
  <dcterms:modified xsi:type="dcterms:W3CDTF">2016-03-15T20:28:19Z</dcterms:modified>
</cp:coreProperties>
</file>