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8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34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017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564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291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877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809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078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89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74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12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85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27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58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44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12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06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991B471-ED44-4562-8608-A4B03A8DD3F4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A923808-978B-4C7E-9E97-DDF21A8A99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67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rojektovavyuka.cz/ShowProject.aspx?projectID=3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jektovavyuka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PROJEKTOVÁ VÝUKA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Bc. Milana </a:t>
            </a:r>
            <a:r>
              <a:rPr lang="cs-CZ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mrázková</a:t>
            </a:r>
            <a:endParaRPr lang="cs-CZ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Bc. Barbora Štěpinová</a:t>
            </a: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7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/>
              <a:t>Fáze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749" y="2181886"/>
            <a:ext cx="11796665" cy="4608214"/>
          </a:xfrm>
        </p:spPr>
        <p:txBody>
          <a:bodyPr>
            <a:normAutofit lnSpcReduction="10000"/>
          </a:bodyPr>
          <a:lstStyle/>
          <a:p>
            <a:r>
              <a:rPr lang="pl-PL" dirty="0">
                <a:solidFill>
                  <a:schemeClr val="accent1"/>
                </a:solidFill>
              </a:rPr>
              <a:t>3. </a:t>
            </a:r>
            <a:r>
              <a:rPr lang="pl-PL" dirty="0" smtClean="0">
                <a:solidFill>
                  <a:schemeClr val="accent1"/>
                </a:solidFill>
              </a:rPr>
              <a:t>fáze: prezentace </a:t>
            </a:r>
            <a:r>
              <a:rPr lang="pl-PL" dirty="0">
                <a:solidFill>
                  <a:schemeClr val="accent1"/>
                </a:solidFill>
              </a:rPr>
              <a:t>výstupu </a:t>
            </a:r>
            <a:r>
              <a:rPr lang="pl-PL" dirty="0" smtClean="0">
                <a:solidFill>
                  <a:schemeClr val="accent1"/>
                </a:solidFill>
              </a:rPr>
              <a:t>projektu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žáci představují to, co </a:t>
            </a:r>
            <a:r>
              <a:rPr lang="pl-PL" dirty="0">
                <a:solidFill>
                  <a:schemeClr val="tx1"/>
                </a:solidFill>
              </a:rPr>
              <a:t>prostřednictvím projektové výuky objevili, k čemu došli, jakým způsobem téma </a:t>
            </a:r>
            <a:r>
              <a:rPr lang="pl-PL" dirty="0" smtClean="0">
                <a:solidFill>
                  <a:schemeClr val="tx1"/>
                </a:solidFill>
              </a:rPr>
              <a:t>zpracovali </a:t>
            </a:r>
          </a:p>
          <a:p>
            <a:r>
              <a:rPr lang="pl-PL" dirty="0">
                <a:solidFill>
                  <a:schemeClr val="tx1"/>
                </a:solidFill>
              </a:rPr>
              <a:t>u</a:t>
            </a:r>
            <a:r>
              <a:rPr lang="pl-PL" dirty="0" smtClean="0">
                <a:solidFill>
                  <a:schemeClr val="tx1"/>
                </a:solidFill>
              </a:rPr>
              <a:t>čí se </a:t>
            </a:r>
            <a:r>
              <a:rPr lang="pl-PL" dirty="0">
                <a:solidFill>
                  <a:schemeClr val="tx1"/>
                </a:solidFill>
              </a:rPr>
              <a:t>předávat získané informace </a:t>
            </a:r>
            <a:r>
              <a:rPr lang="pl-PL" dirty="0" smtClean="0">
                <a:solidFill>
                  <a:schemeClr val="tx1"/>
                </a:solidFill>
              </a:rPr>
              <a:t>ostatním</a:t>
            </a:r>
          </a:p>
          <a:p>
            <a:r>
              <a:rPr lang="pl-PL" dirty="0">
                <a:solidFill>
                  <a:schemeClr val="tx1"/>
                </a:solidFill>
              </a:rPr>
              <a:t>v</a:t>
            </a:r>
            <a:r>
              <a:rPr lang="pl-PL" dirty="0" smtClean="0">
                <a:solidFill>
                  <a:schemeClr val="tx1"/>
                </a:solidFill>
              </a:rPr>
              <a:t>ýstup </a:t>
            </a:r>
            <a:r>
              <a:rPr lang="pl-PL" dirty="0">
                <a:solidFill>
                  <a:schemeClr val="tx1"/>
                </a:solidFill>
              </a:rPr>
              <a:t>by měl být </a:t>
            </a:r>
            <a:r>
              <a:rPr lang="pl-PL" dirty="0" smtClean="0">
                <a:solidFill>
                  <a:schemeClr val="tx1"/>
                </a:solidFill>
              </a:rPr>
              <a:t>realizován </a:t>
            </a:r>
            <a:r>
              <a:rPr lang="pl-PL" dirty="0">
                <a:solidFill>
                  <a:schemeClr val="tx1"/>
                </a:solidFill>
              </a:rPr>
              <a:t>pro co nejširší </a:t>
            </a:r>
            <a:r>
              <a:rPr lang="pl-PL" dirty="0" smtClean="0">
                <a:solidFill>
                  <a:schemeClr val="tx1"/>
                </a:solidFill>
              </a:rPr>
              <a:t>publikum</a:t>
            </a:r>
          </a:p>
          <a:p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pl-PL" dirty="0" smtClean="0">
                <a:solidFill>
                  <a:schemeClr val="tx1"/>
                </a:solidFill>
              </a:rPr>
              <a:t>eb, poster, divadlo, přednáška, výstava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cs-CZ" dirty="0">
                <a:solidFill>
                  <a:schemeClr val="accent1"/>
                </a:solidFill>
              </a:rPr>
              <a:t>4. </a:t>
            </a:r>
            <a:r>
              <a:rPr lang="cs-CZ" dirty="0" smtClean="0">
                <a:solidFill>
                  <a:schemeClr val="accent1"/>
                </a:solidFill>
              </a:rPr>
              <a:t>fáze: hodnocení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hodnocení </a:t>
            </a:r>
            <a:r>
              <a:rPr lang="cs-CZ" dirty="0">
                <a:solidFill>
                  <a:schemeClr val="tx1"/>
                </a:solidFill>
              </a:rPr>
              <a:t>nepřichází na konec projektové výuky, ale prostupuje všechny </a:t>
            </a:r>
            <a:r>
              <a:rPr lang="cs-CZ" dirty="0" smtClean="0">
                <a:solidFill>
                  <a:schemeClr val="tx1"/>
                </a:solidFill>
              </a:rPr>
              <a:t>fáze</a:t>
            </a:r>
          </a:p>
          <a:p>
            <a:r>
              <a:rPr lang="cs-CZ" dirty="0">
                <a:solidFill>
                  <a:schemeClr val="tx1"/>
                </a:solidFill>
              </a:rPr>
              <a:t>u</a:t>
            </a:r>
            <a:r>
              <a:rPr lang="cs-CZ" dirty="0" smtClean="0">
                <a:solidFill>
                  <a:schemeClr val="tx1"/>
                </a:solidFill>
              </a:rPr>
              <a:t>čitel </a:t>
            </a:r>
            <a:r>
              <a:rPr lang="cs-CZ" dirty="0">
                <a:solidFill>
                  <a:schemeClr val="tx1"/>
                </a:solidFill>
              </a:rPr>
              <a:t>musí hodnotit průběh celého projektu, práci žáků na jednotlivých dílčích úkolech, jejich schopnost spolupráce, komunikace, získávání materiálu, jeho zpracování, atd.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h</a:t>
            </a:r>
            <a:r>
              <a:rPr lang="cs-CZ" dirty="0" smtClean="0">
                <a:solidFill>
                  <a:schemeClr val="tx1"/>
                </a:solidFill>
              </a:rPr>
              <a:t>odnocení </a:t>
            </a:r>
            <a:r>
              <a:rPr lang="cs-CZ" dirty="0">
                <a:solidFill>
                  <a:schemeClr val="tx1"/>
                </a:solidFill>
              </a:rPr>
              <a:t>by však mělo probíhat také jako sebereflexe </a:t>
            </a:r>
            <a:r>
              <a:rPr lang="cs-CZ" dirty="0" smtClean="0">
                <a:solidFill>
                  <a:schemeClr val="tx1"/>
                </a:solidFill>
              </a:rPr>
              <a:t>učitele - měl </a:t>
            </a:r>
            <a:r>
              <a:rPr lang="cs-CZ" dirty="0">
                <a:solidFill>
                  <a:schemeClr val="tx1"/>
                </a:solidFill>
              </a:rPr>
              <a:t>by vědět, jestli se projekt žákům líbil, zda a jak je obohatil a jak byli žáci spokojeni sami se sebou i s postavením </a:t>
            </a:r>
            <a:r>
              <a:rPr lang="cs-CZ" dirty="0" smtClean="0">
                <a:solidFill>
                  <a:schemeClr val="tx1"/>
                </a:solidFill>
              </a:rPr>
              <a:t>pedagoga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35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ový bublinový popisek 4"/>
          <p:cNvSpPr/>
          <p:nvPr/>
        </p:nvSpPr>
        <p:spPr>
          <a:xfrm>
            <a:off x="1072061" y="4125118"/>
            <a:ext cx="10190450" cy="1551406"/>
          </a:xfrm>
          <a:prstGeom prst="wedgeRoundRectCallout">
            <a:avLst>
              <a:gd name="adj1" fmla="val 56114"/>
              <a:gd name="adj2" fmla="val 113033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i="1" dirty="0" smtClean="0"/>
              <a:t> 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 smtClean="0"/>
              <a:t>Shrnutí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2061" y="2603500"/>
            <a:ext cx="10081807" cy="3416300"/>
          </a:xfrm>
        </p:spPr>
        <p:txBody>
          <a:bodyPr>
            <a:normAutofit fontScale="92500"/>
          </a:bodyPr>
          <a:lstStyle/>
          <a:p>
            <a:pPr algn="r"/>
            <a:endParaRPr lang="cs-CZ" dirty="0" smtClean="0"/>
          </a:p>
          <a:p>
            <a:pPr algn="r"/>
            <a:endParaRPr lang="cs-CZ" dirty="0"/>
          </a:p>
          <a:p>
            <a:pPr algn="r"/>
            <a:r>
              <a:rPr lang="cs-CZ" sz="2800" dirty="0">
                <a:hlinkClick r:id="rId2"/>
              </a:rPr>
              <a:t>http://</a:t>
            </a:r>
            <a:r>
              <a:rPr lang="cs-CZ" sz="2800" dirty="0" smtClean="0">
                <a:hlinkClick r:id="rId2"/>
              </a:rPr>
              <a:t>projektovavyuka.cz/ShowProject.aspx?projectID=37</a:t>
            </a:r>
            <a:endParaRPr lang="cs-CZ" sz="2800" dirty="0" smtClean="0"/>
          </a:p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cs-CZ" i="1" dirty="0" smtClean="0">
                <a:solidFill>
                  <a:schemeClr val="bg1"/>
                </a:solidFill>
              </a:rPr>
              <a:t>Žáci </a:t>
            </a:r>
            <a:r>
              <a:rPr lang="cs-CZ" i="1" dirty="0">
                <a:solidFill>
                  <a:schemeClr val="bg1"/>
                </a:solidFill>
              </a:rPr>
              <a:t>si prostřednictvím projektové výuky nejen zvykají na práci v týmu a komunikaci s ostatními lidmi, také se učí získané poznatky uplatnit v praktickém životě, což jim samo o sobě dává mnohem větší pocit uspokojení, než kdyby za danou vědomost či dovednost dostali známku</a:t>
            </a:r>
            <a:r>
              <a:rPr lang="cs-CZ" i="1" dirty="0" smtClean="0">
                <a:solidFill>
                  <a:schemeClr val="bg1"/>
                </a:solidFill>
              </a:rPr>
              <a:t>.</a:t>
            </a:r>
          </a:p>
          <a:p>
            <a:pPr marL="0" indent="0" algn="r">
              <a:buNone/>
            </a:pPr>
            <a:r>
              <a:rPr lang="cs-CZ" dirty="0" smtClean="0"/>
              <a:t> </a:t>
            </a:r>
            <a:endParaRPr lang="cs-CZ" dirty="0"/>
          </a:p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 smtClean="0"/>
              <a:t>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9607" y="3010908"/>
            <a:ext cx="11773395" cy="2674670"/>
          </a:xfrm>
        </p:spPr>
        <p:txBody>
          <a:bodyPr/>
          <a:lstStyle/>
          <a:p>
            <a:r>
              <a:rPr lang="cs-CZ" dirty="0" smtClean="0"/>
              <a:t>KRATOCHVÍLOVÁ</a:t>
            </a:r>
            <a:r>
              <a:rPr lang="cs-CZ" dirty="0"/>
              <a:t>, Jana. 2006. Teorie a praxe projektové výuky. 1. vyd. </a:t>
            </a:r>
            <a:r>
              <a:rPr lang="cs-CZ" dirty="0" smtClean="0"/>
              <a:t>Brno: Masarykova </a:t>
            </a:r>
            <a:r>
              <a:rPr lang="cs-CZ" dirty="0"/>
              <a:t>univerzita, 2006. ISBN 8021041420</a:t>
            </a:r>
            <a:r>
              <a:rPr lang="cs-CZ" dirty="0" smtClean="0"/>
              <a:t>.</a:t>
            </a:r>
          </a:p>
          <a:p>
            <a:r>
              <a:rPr lang="cs-CZ" dirty="0"/>
              <a:t>DVOŘÁKOVÁ, Markéta. 2009. Projektové vyučování v české škole : vývoj, </a:t>
            </a:r>
            <a:r>
              <a:rPr lang="cs-CZ" dirty="0" smtClean="0"/>
              <a:t>inspirace, současné </a:t>
            </a:r>
            <a:r>
              <a:rPr lang="cs-CZ" dirty="0"/>
              <a:t>problémy. 1. vyd. Praha: Karolinum, 2009. ISBN 9788024616209</a:t>
            </a:r>
            <a:r>
              <a:rPr lang="cs-CZ" dirty="0" smtClean="0"/>
              <a:t>.</a:t>
            </a:r>
          </a:p>
          <a:p>
            <a:r>
              <a:rPr lang="cs-CZ" dirty="0"/>
              <a:t>TOMKOVÁ, Anna, KAŠOVÁ, Jitka, DVOŘÁKOVÁ, Markéta. 2009. Učíme v </a:t>
            </a:r>
            <a:r>
              <a:rPr lang="cs-CZ" dirty="0" smtClean="0"/>
              <a:t>projektech</a:t>
            </a:r>
            <a:r>
              <a:rPr lang="cs-CZ" dirty="0"/>
              <a:t>. 1. vyd. Praha: Portál, 2009. ISBN 978807367527</a:t>
            </a:r>
            <a:r>
              <a:rPr lang="cs-CZ" dirty="0" smtClean="0"/>
              <a:t>.</a:t>
            </a:r>
          </a:p>
          <a:p>
            <a:r>
              <a:rPr lang="cs-CZ" dirty="0" smtClean="0">
                <a:hlinkClick r:id="rId2"/>
              </a:rPr>
              <a:t>www.projektovavyuka.cz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56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 smtClean="0"/>
              <a:t>Praktický úkol + pomůcka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Každá řada bude jedna skupinka</a:t>
            </a:r>
          </a:p>
          <a:p>
            <a:r>
              <a:rPr lang="cs-CZ" dirty="0" smtClean="0"/>
              <a:t>Nacházíme se v první fázi: tzn. pro připomenutí: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>
                <a:solidFill>
                  <a:schemeClr val="accent1"/>
                </a:solidFill>
              </a:rPr>
              <a:t>1. fáze: plánování </a:t>
            </a:r>
            <a:r>
              <a:rPr lang="cs-CZ" b="1" dirty="0" smtClean="0">
                <a:solidFill>
                  <a:schemeClr val="accent1"/>
                </a:solidFill>
              </a:rPr>
              <a:t>projektu </a:t>
            </a:r>
            <a:r>
              <a:rPr lang="cs-CZ" dirty="0" smtClean="0">
                <a:solidFill>
                  <a:schemeClr val="accent1"/>
                </a:solidFill>
              </a:rPr>
              <a:t>(růžově psané by žáci neviděli, zde pro naši lepší orientaci)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definování problému, který budeme </a:t>
            </a:r>
            <a:r>
              <a:rPr lang="cs-CZ" dirty="0" smtClean="0">
                <a:solidFill>
                  <a:schemeClr val="tx1"/>
                </a:solidFill>
              </a:rPr>
              <a:t>řešit: </a:t>
            </a:r>
            <a:r>
              <a:rPr lang="cs-CZ" dirty="0" smtClean="0">
                <a:solidFill>
                  <a:schemeClr val="accent1"/>
                </a:solidFill>
              </a:rPr>
              <a:t>Já jako turista v jedné ze spolkových zemí Německa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jeho smysl, cíl, </a:t>
            </a:r>
            <a:r>
              <a:rPr lang="cs-CZ" dirty="0" smtClean="0">
                <a:solidFill>
                  <a:schemeClr val="tx1"/>
                </a:solidFill>
              </a:rPr>
              <a:t>výstup: </a:t>
            </a:r>
            <a:r>
              <a:rPr lang="cs-CZ" dirty="0" smtClean="0">
                <a:solidFill>
                  <a:schemeClr val="accent1"/>
                </a:solidFill>
              </a:rPr>
              <a:t>pomůcka pro spolužáky i pro ostatní lidi: brožurka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časový </a:t>
            </a:r>
            <a:r>
              <a:rPr lang="cs-CZ" dirty="0" smtClean="0">
                <a:solidFill>
                  <a:schemeClr val="tx1"/>
                </a:solidFill>
              </a:rPr>
              <a:t>plán </a:t>
            </a:r>
            <a:r>
              <a:rPr lang="cs-CZ" dirty="0" smtClean="0">
                <a:solidFill>
                  <a:schemeClr val="accent1"/>
                </a:solidFill>
              </a:rPr>
              <a:t>…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název projektu: otázka, př. </a:t>
            </a:r>
            <a:r>
              <a:rPr lang="cs-CZ" dirty="0">
                <a:solidFill>
                  <a:schemeClr val="accent1"/>
                </a:solidFill>
              </a:rPr>
              <a:t>„</a:t>
            </a:r>
            <a:r>
              <a:rPr lang="cs-CZ" dirty="0" smtClean="0">
                <a:solidFill>
                  <a:schemeClr val="accent1"/>
                </a:solidFill>
              </a:rPr>
              <a:t>Jak se neztratit v Bavorsku?“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Typ projektu: kombinovaný (vhodnější pro začátky)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690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128" y="2265406"/>
            <a:ext cx="8079662" cy="4366054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accent1"/>
                </a:solidFill>
              </a:rPr>
              <a:t>1. fáze projektu: </a:t>
            </a:r>
            <a:r>
              <a:rPr lang="cs-CZ" dirty="0"/>
              <a:t>Vyberte si z následující mapy jednu spolkovou zemi Německa. Představte si, že byste tu zemi chtěli navštívit a hledáte vhodnou brožurku, kde se o ní jako turista dozvíte všechny podstatné informace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Pokuste se ve skupince navrhnout:</a:t>
            </a:r>
          </a:p>
          <a:p>
            <a:r>
              <a:rPr lang="cs-CZ" dirty="0"/>
              <a:t>Jak bude brožurka vypadat? Budete ji zpracovávat na počítači, ručně</a:t>
            </a:r>
            <a:r>
              <a:rPr lang="cs-CZ" dirty="0" smtClean="0"/>
              <a:t>?</a:t>
            </a:r>
          </a:p>
          <a:p>
            <a:r>
              <a:rPr lang="cs-CZ" dirty="0" smtClean="0"/>
              <a:t>Do brožurky si navrhněte, co bude obsahem jednotlivých stran (podkapitol), jak informace poskládáte za sebou.</a:t>
            </a:r>
            <a:endParaRPr lang="cs-CZ" dirty="0"/>
          </a:p>
          <a:p>
            <a:r>
              <a:rPr lang="cs-CZ" dirty="0" smtClean="0"/>
              <a:t>Na </a:t>
            </a:r>
            <a:r>
              <a:rPr lang="cs-CZ" dirty="0"/>
              <a:t>jaké otázky budete hledat odpovědi? Co by vás osobně jako </a:t>
            </a:r>
            <a:r>
              <a:rPr lang="cs-CZ" dirty="0" smtClean="0"/>
              <a:t>turisty </a:t>
            </a:r>
            <a:r>
              <a:rPr lang="cs-CZ" dirty="0"/>
              <a:t>v </a:t>
            </a:r>
            <a:r>
              <a:rPr lang="cs-CZ" dirty="0" smtClean="0"/>
              <a:t>dané zemi zajímalo?</a:t>
            </a:r>
            <a:endParaRPr lang="cs-CZ" dirty="0"/>
          </a:p>
          <a:p>
            <a:r>
              <a:rPr lang="cs-CZ" dirty="0"/>
              <a:t>V jakých zdrojích budete vyhledávat informace o dané zemi?</a:t>
            </a:r>
          </a:p>
          <a:p>
            <a:r>
              <a:rPr lang="cs-CZ" dirty="0"/>
              <a:t>Odhadněte časový plán práce na </a:t>
            </a:r>
            <a:r>
              <a:rPr lang="cs-CZ" dirty="0" smtClean="0"/>
              <a:t>brožurce</a:t>
            </a:r>
          </a:p>
          <a:p>
            <a:r>
              <a:rPr lang="cs-CZ" dirty="0" smtClean="0"/>
              <a:t>Jaká vhodná slovíčka, či slovní spojení by bylo užitečné znát?</a:t>
            </a:r>
            <a:endParaRPr lang="cs-CZ" dirty="0"/>
          </a:p>
          <a:p>
            <a:r>
              <a:rPr lang="cs-CZ" dirty="0"/>
              <a:t>Jak brožurku pojmenujete?</a:t>
            </a:r>
          </a:p>
          <a:p>
            <a:endParaRPr lang="cs-CZ" dirty="0"/>
          </a:p>
        </p:txBody>
      </p:sp>
      <p:pic>
        <p:nvPicPr>
          <p:cNvPr id="1026" name="Picture 2" descr="https://cdn.fbsbx.com/hphotos-xtp1/v/t59.2708-21/12502711_1112808815419191_1349749646_n.gif?oh=c1932148d0286c4ff4a72bf024c65e36&amp;oe=56DF2D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038" y="2175649"/>
            <a:ext cx="3732684" cy="461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3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ový bublinový popisek 4"/>
          <p:cNvSpPr/>
          <p:nvPr/>
        </p:nvSpPr>
        <p:spPr>
          <a:xfrm>
            <a:off x="3820364" y="5025416"/>
            <a:ext cx="7957751" cy="1441621"/>
          </a:xfrm>
          <a:prstGeom prst="wedgeRoundRectCallout">
            <a:avLst>
              <a:gd name="adj1" fmla="val 53391"/>
              <a:gd name="adj2" fmla="val 727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 smtClean="0"/>
              <a:t>Projektová škola: ano, či ne?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7689" y="2348127"/>
            <a:ext cx="11290426" cy="2232111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Projektová výuka je jednou z možností alternativních metod ve vzdělávání. 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Jedná se spíše o metodu, tzn. neexistují školy s názvem „Projektová“ (jako např. ZŠ Waldorfská apod.)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67651" y="5146063"/>
            <a:ext cx="76631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i="1" dirty="0" smtClean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Ve vyšší míře projektovou výuku a jiné inovativní metody využívají spíše školy alternativní. Častěji je tato </a:t>
            </a:r>
            <a:r>
              <a:rPr lang="cs-CZ" i="1" dirty="0" smtClean="0">
                <a:solidFill>
                  <a:schemeClr val="bg1"/>
                </a:solidFill>
                <a:ea typeface="Calibri" panose="020F0502020204030204" pitchFamily="34" charset="0"/>
              </a:rPr>
              <a:t>forma výuky vnímána jako </a:t>
            </a:r>
            <a:r>
              <a:rPr lang="cs-CZ" i="1" dirty="0" smtClean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zpestření klasické výuky a ne jako systematický zásah začleňovaný do procesu vzdělávání. </a:t>
            </a:r>
            <a:endParaRPr lang="cs-CZ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ový bublinový popisek 3"/>
          <p:cNvSpPr/>
          <p:nvPr/>
        </p:nvSpPr>
        <p:spPr>
          <a:xfrm>
            <a:off x="2339546" y="5395866"/>
            <a:ext cx="9143999" cy="1153214"/>
          </a:xfrm>
          <a:prstGeom prst="wedgeRoundRectCallout">
            <a:avLst>
              <a:gd name="adj1" fmla="val 54233"/>
              <a:gd name="adj2" fmla="val -86056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600" i="1" dirty="0" smtClean="0"/>
              <a:t>Přestože má tato výuková metoda hluboké historické kořeny, je poměrně dost nezmapovaná. Projektová metoda je tak bohatá, že obsahuje velké množství možných realizačních variant, nástrojů i výstupů. To ovšem neznamená, že cokoli můžeme nazývat projektem tak, jak to na českých školách někdy bývá</a:t>
            </a:r>
            <a:r>
              <a:rPr lang="cs-CZ" i="1" dirty="0" smtClean="0"/>
              <a:t>. 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8411" y="1002214"/>
            <a:ext cx="10799806" cy="945748"/>
          </a:xfrm>
        </p:spPr>
        <p:txBody>
          <a:bodyPr/>
          <a:lstStyle/>
          <a:p>
            <a:pPr algn="r"/>
            <a:r>
              <a:rPr lang="cs-CZ" dirty="0" smtClean="0"/>
              <a:t>Projekt – projektová metoda – projektová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8177" y="2018614"/>
            <a:ext cx="10526300" cy="2940565"/>
          </a:xfrm>
        </p:spPr>
        <p:txBody>
          <a:bodyPr>
            <a:normAutofit fontScale="25000" lnSpcReduction="20000"/>
          </a:bodyPr>
          <a:lstStyle/>
          <a:p>
            <a:endParaRPr lang="cs-CZ" i="1" dirty="0" smtClean="0"/>
          </a:p>
          <a:p>
            <a:endParaRPr lang="cs-CZ" i="1" dirty="0"/>
          </a:p>
          <a:p>
            <a:r>
              <a:rPr lang="cs-CZ" sz="9600" dirty="0" smtClean="0">
                <a:solidFill>
                  <a:schemeClr val="tx1"/>
                </a:solidFill>
              </a:rPr>
              <a:t>Projektová výuka je realizovaná projektovou metodou, jejíž součástí je projekt. Hlavními aktéry zpracovávající určitý projekt jsou žáci, učitel je v roli poradce.</a:t>
            </a:r>
          </a:p>
          <a:p>
            <a:pPr marL="0" indent="0">
              <a:buNone/>
            </a:pPr>
            <a:endParaRPr lang="cs-CZ" sz="9600" dirty="0" smtClean="0">
              <a:solidFill>
                <a:schemeClr val="tx1"/>
              </a:solidFill>
            </a:endParaRPr>
          </a:p>
          <a:p>
            <a:r>
              <a:rPr lang="cs-CZ" sz="9600" dirty="0" smtClean="0">
                <a:solidFill>
                  <a:schemeClr val="tx1"/>
                </a:solidFill>
              </a:rPr>
              <a:t>Projekt vychází z témat, která jsou žákům blízká.</a:t>
            </a:r>
          </a:p>
          <a:p>
            <a:pPr marL="0" indent="0">
              <a:buNone/>
            </a:pPr>
            <a:endParaRPr lang="cs-CZ" sz="9600" dirty="0" smtClean="0">
              <a:solidFill>
                <a:schemeClr val="tx1"/>
              </a:solidFill>
            </a:endParaRPr>
          </a:p>
          <a:p>
            <a:r>
              <a:rPr lang="cs-CZ" sz="9600" dirty="0" smtClean="0">
                <a:solidFill>
                  <a:schemeClr val="tx1"/>
                </a:solidFill>
              </a:rPr>
              <a:t>Podstatou projektu je konkrétní praktický cíl.</a:t>
            </a:r>
            <a:endParaRPr lang="cs-CZ" sz="9600" dirty="0">
              <a:solidFill>
                <a:schemeClr val="tx1"/>
              </a:solidFill>
            </a:endParaRPr>
          </a:p>
          <a:p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45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 smtClean="0"/>
              <a:t>Historie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7222" y="2454876"/>
            <a:ext cx="11145795" cy="4127156"/>
          </a:xfrm>
        </p:spPr>
        <p:txBody>
          <a:bodyPr>
            <a:no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První odkazy na projektovou metodu spatřujeme již v dílech Jana Amose Komenského, J. J. Rousseaua, J. H. </a:t>
            </a:r>
            <a:r>
              <a:rPr lang="cs-CZ" sz="2000" dirty="0" err="1">
                <a:solidFill>
                  <a:schemeClr val="tx1"/>
                </a:solidFill>
              </a:rPr>
              <a:t>Pestalozziho</a:t>
            </a:r>
            <a:r>
              <a:rPr lang="cs-CZ" sz="2000" dirty="0">
                <a:solidFill>
                  <a:schemeClr val="tx1"/>
                </a:solidFill>
              </a:rPr>
              <a:t>, F. W. A. </a:t>
            </a:r>
            <a:r>
              <a:rPr lang="cs-CZ" sz="2000" dirty="0" err="1">
                <a:solidFill>
                  <a:schemeClr val="tx1"/>
                </a:solidFill>
              </a:rPr>
              <a:t>Fröbela</a:t>
            </a:r>
            <a:r>
              <a:rPr lang="cs-CZ" sz="2000" dirty="0">
                <a:solidFill>
                  <a:schemeClr val="tx1"/>
                </a:solidFill>
              </a:rPr>
              <a:t> nebo C. </a:t>
            </a:r>
            <a:r>
              <a:rPr lang="cs-CZ" sz="2000" dirty="0" err="1" smtClean="0">
                <a:solidFill>
                  <a:schemeClr val="tx1"/>
                </a:solidFill>
              </a:rPr>
              <a:t>Freineta</a:t>
            </a:r>
            <a:r>
              <a:rPr lang="cs-CZ" sz="20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Dítě je v</a:t>
            </a:r>
            <a:r>
              <a:rPr lang="cs-CZ" sz="2000" dirty="0">
                <a:solidFill>
                  <a:schemeClr val="tx1"/>
                </a:solidFill>
              </a:rPr>
              <a:t> centru vzdělávání, podstatná byla jeho aktivita a činnost, proto je projektová metoda také označována jako metoda </a:t>
            </a:r>
            <a:r>
              <a:rPr lang="cs-CZ" sz="2000" dirty="0" smtClean="0">
                <a:solidFill>
                  <a:schemeClr val="tx1"/>
                </a:solidFill>
              </a:rPr>
              <a:t>činnostní.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chemeClr val="tx1"/>
                </a:solidFill>
              </a:rPr>
              <a:t>Přelom 19.–20. st.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John </a:t>
            </a:r>
            <a:r>
              <a:rPr lang="cs-CZ" sz="2400" b="1" dirty="0" err="1" smtClean="0">
                <a:solidFill>
                  <a:schemeClr val="tx1"/>
                </a:solidFill>
              </a:rPr>
              <a:t>Dewey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– „duchovní otec“ projektové metody, teoretické základy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William </a:t>
            </a:r>
            <a:r>
              <a:rPr lang="cs-CZ" sz="2400" b="1" dirty="0" err="1">
                <a:solidFill>
                  <a:schemeClr val="tx1"/>
                </a:solidFill>
              </a:rPr>
              <a:t>Heard</a:t>
            </a:r>
            <a:r>
              <a:rPr lang="cs-CZ" sz="2400" b="1" dirty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Kilpatrick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– zakladatel projektové metody, první teoretik v této oblasti</a:t>
            </a: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3631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 smtClean="0"/>
              <a:t>Historie u nás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535" y="2216322"/>
            <a:ext cx="10203368" cy="3416300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30. léta 20. st.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Václav Příhoda</a:t>
            </a:r>
          </a:p>
          <a:p>
            <a:pPr marL="0" indent="0"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chemeClr val="tx1"/>
                </a:solidFill>
              </a:rPr>
              <a:t>V následujících desetiletích byl rozvoj projektové výuky utlumen: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2. sv. válka, nástup sovětského vlivu, Zákon o jednotné škole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chemeClr val="tx1"/>
                </a:solidFill>
              </a:rPr>
              <a:t>Návrat v 90. letech 20. st.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J. Kratochvílová, V. Spilková, H. </a:t>
            </a:r>
            <a:r>
              <a:rPr lang="cs-CZ" sz="2400" b="1" dirty="0" err="1" smtClean="0">
                <a:solidFill>
                  <a:schemeClr val="tx1"/>
                </a:solidFill>
              </a:rPr>
              <a:t>Grecmanová</a:t>
            </a:r>
            <a:r>
              <a:rPr lang="cs-CZ" sz="2400" b="1" dirty="0" smtClean="0">
                <a:solidFill>
                  <a:schemeClr val="tx1"/>
                </a:solidFill>
              </a:rPr>
              <a:t> ad.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88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 smtClean="0"/>
              <a:t>Rysy projektové výuky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7818" y="2263366"/>
            <a:ext cx="11588435" cy="451768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sz="3200" dirty="0">
                <a:solidFill>
                  <a:schemeClr val="tx1"/>
                </a:solidFill>
              </a:rPr>
              <a:t>d</a:t>
            </a:r>
            <a:r>
              <a:rPr lang="cs-CZ" sz="3200" dirty="0" smtClean="0">
                <a:solidFill>
                  <a:schemeClr val="tx1"/>
                </a:solidFill>
              </a:rPr>
              <a:t>obré třídní klima</a:t>
            </a:r>
          </a:p>
          <a:p>
            <a:r>
              <a:rPr lang="cs-CZ" sz="3200" dirty="0">
                <a:solidFill>
                  <a:schemeClr val="tx1"/>
                </a:solidFill>
              </a:rPr>
              <a:t>samostatná práce a aktivita žáka (výběr tématu, hledání informací, sebehodnocení, zodpovědnost…)</a:t>
            </a:r>
          </a:p>
          <a:p>
            <a:r>
              <a:rPr lang="cs-CZ" sz="3200" dirty="0">
                <a:solidFill>
                  <a:schemeClr val="tx1"/>
                </a:solidFill>
              </a:rPr>
              <a:t>role učitele je v pozadí – poradce, moderátor, pomocník, rádce, partner, konzultant, koordinátor celé záležitosti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spojuje </a:t>
            </a:r>
            <a:r>
              <a:rPr lang="cs-CZ" sz="3200" dirty="0">
                <a:solidFill>
                  <a:schemeClr val="tx1"/>
                </a:solidFill>
              </a:rPr>
              <a:t>teorii s </a:t>
            </a:r>
            <a:r>
              <a:rPr lang="cs-CZ" sz="3200" dirty="0" smtClean="0">
                <a:solidFill>
                  <a:schemeClr val="tx1"/>
                </a:solidFill>
              </a:rPr>
              <a:t>praxí, </a:t>
            </a:r>
            <a:r>
              <a:rPr lang="cs-CZ" sz="3200" dirty="0">
                <a:solidFill>
                  <a:schemeClr val="tx1"/>
                </a:solidFill>
              </a:rPr>
              <a:t>sepjetí s </a:t>
            </a:r>
            <a:r>
              <a:rPr lang="cs-CZ" sz="3200" dirty="0" smtClean="0">
                <a:solidFill>
                  <a:schemeClr val="tx1"/>
                </a:solidFill>
              </a:rPr>
              <a:t>realitou</a:t>
            </a:r>
          </a:p>
          <a:p>
            <a:pPr lvl="0"/>
            <a:r>
              <a:rPr lang="cs-CZ" sz="3200" dirty="0" smtClean="0">
                <a:solidFill>
                  <a:schemeClr val="tx1"/>
                </a:solidFill>
              </a:rPr>
              <a:t>směřuje </a:t>
            </a:r>
            <a:r>
              <a:rPr lang="cs-CZ" sz="3200" dirty="0">
                <a:solidFill>
                  <a:schemeClr val="tx1"/>
                </a:solidFill>
              </a:rPr>
              <a:t>k předem stanovenému cíli - realizace projektu a jeho výstupu (výrobek, poster, brožurka, výstava, videozáznam, internetové stránky, divadelní představení</a:t>
            </a:r>
            <a:r>
              <a:rPr lang="cs-CZ" sz="3200" dirty="0" smtClean="0">
                <a:solidFill>
                  <a:schemeClr val="tx1"/>
                </a:solidFill>
              </a:rPr>
              <a:t>…)</a:t>
            </a:r>
            <a:endParaRPr lang="cs-CZ" sz="3200" dirty="0">
              <a:solidFill>
                <a:schemeClr val="tx1"/>
              </a:solidFill>
            </a:endParaRPr>
          </a:p>
          <a:p>
            <a:pPr lvl="0"/>
            <a:r>
              <a:rPr lang="cs-CZ" sz="3200" dirty="0" smtClean="0">
                <a:solidFill>
                  <a:schemeClr val="tx1"/>
                </a:solidFill>
              </a:rPr>
              <a:t>organizovaná a promyšlená učební činnost</a:t>
            </a:r>
          </a:p>
          <a:p>
            <a:pPr lvl="0"/>
            <a:r>
              <a:rPr lang="cs-CZ" sz="3200" dirty="0">
                <a:solidFill>
                  <a:schemeClr val="tx1"/>
                </a:solidFill>
              </a:rPr>
              <a:t>p</a:t>
            </a:r>
            <a:r>
              <a:rPr lang="cs-CZ" sz="3200" dirty="0" smtClean="0">
                <a:solidFill>
                  <a:schemeClr val="tx1"/>
                </a:solidFill>
              </a:rPr>
              <a:t>řesně daná časová dotace</a:t>
            </a:r>
          </a:p>
          <a:p>
            <a:pPr lvl="0"/>
            <a:r>
              <a:rPr lang="cs-CZ" sz="3200" dirty="0">
                <a:solidFill>
                  <a:schemeClr val="tx1"/>
                </a:solidFill>
              </a:rPr>
              <a:t>zaznamenávání celého průběhu realizace </a:t>
            </a:r>
            <a:r>
              <a:rPr lang="cs-CZ" sz="3200" dirty="0" smtClean="0">
                <a:solidFill>
                  <a:schemeClr val="tx1"/>
                </a:solidFill>
              </a:rPr>
              <a:t>projektu</a:t>
            </a:r>
          </a:p>
          <a:p>
            <a:pPr lvl="0"/>
            <a:r>
              <a:rPr lang="cs-CZ" sz="3200" dirty="0" smtClean="0">
                <a:solidFill>
                  <a:schemeClr val="tx1"/>
                </a:solidFill>
              </a:rPr>
              <a:t>hodnocení učitele i žáků</a:t>
            </a:r>
          </a:p>
          <a:p>
            <a:pPr lvl="0"/>
            <a:r>
              <a:rPr lang="cs-CZ" sz="3200" dirty="0" smtClean="0">
                <a:solidFill>
                  <a:schemeClr val="tx1"/>
                </a:solidFill>
              </a:rPr>
              <a:t>velmi tvořivá činnost</a:t>
            </a:r>
            <a:endParaRPr lang="cs-CZ" sz="3200" dirty="0">
              <a:solidFill>
                <a:schemeClr val="tx1"/>
              </a:solidFill>
            </a:endParaRPr>
          </a:p>
          <a:p>
            <a:pPr lvl="0"/>
            <a:r>
              <a:rPr lang="cs-CZ" sz="3200" dirty="0" smtClean="0">
                <a:solidFill>
                  <a:schemeClr val="tx1"/>
                </a:solidFill>
              </a:rPr>
              <a:t>často mezipředmětové </a:t>
            </a:r>
            <a:r>
              <a:rPr lang="cs-CZ" sz="3200" dirty="0">
                <a:solidFill>
                  <a:schemeClr val="tx1"/>
                </a:solidFill>
              </a:rPr>
              <a:t>vztahy, průřezová témata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02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 smtClean="0"/>
              <a:t>Typologie projektů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550" y="2236206"/>
            <a:ext cx="11787612" cy="451768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Podle: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n</a:t>
            </a:r>
            <a:r>
              <a:rPr lang="cs-CZ" sz="2400" dirty="0" smtClean="0">
                <a:solidFill>
                  <a:schemeClr val="tx1"/>
                </a:solidFill>
              </a:rPr>
              <a:t>avrhovatele projektu: žákovské, uměle navozené, kombinované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místa realizace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délky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způsobu vyhledávání informačních zdrojů</a:t>
            </a:r>
          </a:p>
          <a:p>
            <a:r>
              <a:rPr lang="cs-CZ" sz="2400" dirty="0">
                <a:solidFill>
                  <a:schemeClr val="tx1"/>
                </a:solidFill>
              </a:rPr>
              <a:t>v</a:t>
            </a:r>
            <a:r>
              <a:rPr lang="cs-CZ" sz="2400" dirty="0" smtClean="0">
                <a:solidFill>
                  <a:schemeClr val="tx1"/>
                </a:solidFill>
              </a:rPr>
              <a:t>elikosti a typu skupiny žáků</a:t>
            </a:r>
          </a:p>
          <a:p>
            <a:r>
              <a:rPr lang="cs-CZ" sz="2400" dirty="0">
                <a:solidFill>
                  <a:schemeClr val="tx1"/>
                </a:solidFill>
              </a:rPr>
              <a:t>j</a:t>
            </a:r>
            <a:r>
              <a:rPr lang="cs-CZ" sz="2400" dirty="0" smtClean="0">
                <a:solidFill>
                  <a:schemeClr val="tx1"/>
                </a:solidFill>
              </a:rPr>
              <a:t>ednopředmětové, </a:t>
            </a:r>
            <a:r>
              <a:rPr lang="cs-CZ" sz="2400" dirty="0" err="1" smtClean="0">
                <a:solidFill>
                  <a:schemeClr val="tx1"/>
                </a:solidFill>
              </a:rPr>
              <a:t>vícepředmětové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p</a:t>
            </a:r>
            <a:r>
              <a:rPr lang="cs-CZ" sz="2400" dirty="0" smtClean="0">
                <a:solidFill>
                  <a:schemeClr val="tx1"/>
                </a:solidFill>
              </a:rPr>
              <a:t>roblémové, konstruktivní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směřování </a:t>
            </a:r>
            <a:r>
              <a:rPr lang="cs-CZ" sz="2400" dirty="0">
                <a:solidFill>
                  <a:schemeClr val="tx1"/>
                </a:solidFill>
              </a:rPr>
              <a:t>k estetické </a:t>
            </a:r>
            <a:r>
              <a:rPr lang="cs-CZ" sz="2400" dirty="0" smtClean="0">
                <a:solidFill>
                  <a:schemeClr val="tx1"/>
                </a:solidFill>
              </a:rPr>
              <a:t>zkušenosti, </a:t>
            </a:r>
            <a:r>
              <a:rPr lang="cs-CZ" sz="2400" dirty="0">
                <a:solidFill>
                  <a:schemeClr val="tx1"/>
                </a:solidFill>
              </a:rPr>
              <a:t>k získání dovedností </a:t>
            </a:r>
          </a:p>
        </p:txBody>
      </p:sp>
    </p:spTree>
    <p:extLst>
      <p:ext uri="{BB962C8B-B14F-4D97-AF65-F5344CB8AC3E}">
        <p14:creationId xmlns:p14="http://schemas.microsoft.com/office/powerpoint/2010/main" val="18172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 smtClean="0"/>
              <a:t>Fáze projektu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122" y="2833735"/>
            <a:ext cx="11742345" cy="3675708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1"/>
                </a:solidFill>
              </a:rPr>
              <a:t>PŘÍPRAVNÁ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accent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z</a:t>
            </a:r>
            <a:r>
              <a:rPr lang="cs-CZ" sz="2400" dirty="0" smtClean="0">
                <a:solidFill>
                  <a:schemeClr val="tx1"/>
                </a:solidFill>
              </a:rPr>
              <a:t>ískávání znalostí, dovedností, přípravné činnosti – menší práce v různých skupinách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postupné zavádění metod projektové výuky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46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4000" dirty="0"/>
              <a:t>Fáze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124" y="2390115"/>
            <a:ext cx="11796664" cy="435471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1. fáze: plánování projektu</a:t>
            </a:r>
          </a:p>
          <a:p>
            <a:r>
              <a:rPr lang="cs-CZ" dirty="0">
                <a:solidFill>
                  <a:schemeClr val="tx1"/>
                </a:solidFill>
              </a:rPr>
              <a:t>definování problému, který budeme řešit</a:t>
            </a:r>
          </a:p>
          <a:p>
            <a:r>
              <a:rPr lang="cs-CZ" dirty="0">
                <a:solidFill>
                  <a:schemeClr val="tx1"/>
                </a:solidFill>
              </a:rPr>
              <a:t>jeho smysl, cíl, výstup</a:t>
            </a:r>
          </a:p>
          <a:p>
            <a:r>
              <a:rPr lang="cs-CZ" dirty="0">
                <a:solidFill>
                  <a:schemeClr val="tx1"/>
                </a:solidFill>
              </a:rPr>
              <a:t>časový plán</a:t>
            </a:r>
          </a:p>
          <a:p>
            <a:r>
              <a:rPr lang="cs-CZ" dirty="0">
                <a:solidFill>
                  <a:schemeClr val="tx1"/>
                </a:solidFill>
              </a:rPr>
              <a:t>název projektu: otázka, př. „Jím zdravě?“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2. fáze: realizace projektu</a:t>
            </a:r>
          </a:p>
          <a:p>
            <a:r>
              <a:rPr lang="cs-CZ" dirty="0">
                <a:solidFill>
                  <a:schemeClr val="tx1"/>
                </a:solidFill>
              </a:rPr>
              <a:t>žáci plní stanovený cíl na základě předem ujasněného průběhu</a:t>
            </a:r>
          </a:p>
          <a:p>
            <a:r>
              <a:rPr lang="cs-CZ" dirty="0">
                <a:solidFill>
                  <a:schemeClr val="tx1"/>
                </a:solidFill>
              </a:rPr>
              <a:t>sbírají informační materiál, analyzují ho, třídí a zpracovávají</a:t>
            </a:r>
          </a:p>
          <a:p>
            <a:r>
              <a:rPr lang="cs-CZ" dirty="0">
                <a:solidFill>
                  <a:schemeClr val="tx1"/>
                </a:solidFill>
              </a:rPr>
              <a:t>pozice pedagoga se v této fázi přesouvá do pozadí (koordinátor, poradce)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85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237</TotalTime>
  <Words>821</Words>
  <Application>Microsoft Office PowerPoint</Application>
  <PresentationFormat>Širokoúhlá obrazovka</PresentationFormat>
  <Paragraphs>116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Iontový efekt</vt:lpstr>
      <vt:lpstr>PROJEKTOVÁ VÝUKA</vt:lpstr>
      <vt:lpstr>Projektová škola: ano, či ne?</vt:lpstr>
      <vt:lpstr>Projekt – projektová metoda – projektová výuka</vt:lpstr>
      <vt:lpstr>Historie</vt:lpstr>
      <vt:lpstr>Historie u nás</vt:lpstr>
      <vt:lpstr>Rysy projektové výuky</vt:lpstr>
      <vt:lpstr>Typologie projektů</vt:lpstr>
      <vt:lpstr>Fáze projektu</vt:lpstr>
      <vt:lpstr>Fáze projektu</vt:lpstr>
      <vt:lpstr>Fáze projektu</vt:lpstr>
      <vt:lpstr>Shrnutí</vt:lpstr>
      <vt:lpstr>Literatura</vt:lpstr>
      <vt:lpstr>Praktický úkol + pomůcka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 VÝUKA</dc:title>
  <dc:creator>Milana Mrázková</dc:creator>
  <cp:lastModifiedBy>Chaloupkova</cp:lastModifiedBy>
  <cp:revision>18</cp:revision>
  <dcterms:created xsi:type="dcterms:W3CDTF">2016-03-02T14:39:28Z</dcterms:created>
  <dcterms:modified xsi:type="dcterms:W3CDTF">2016-03-09T09:52:37Z</dcterms:modified>
</cp:coreProperties>
</file>