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0080625" cy="7559675"/>
  <p:notesSz cx="7556500" cy="10691813"/>
  <p:defaultTextStyle>
    <a:defPPr>
      <a:defRPr lang="en-GB"/>
    </a:defPPr>
    <a:lvl1pPr algn="l" defTabSz="449263" rtl="0" fontAlgn="base" hangingPunct="0">
      <a:lnSpc>
        <a:spcPct val="104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kern="1200">
        <a:solidFill>
          <a:schemeClr val="bg1"/>
        </a:solidFill>
        <a:latin typeface="Luxi Sans" charset="0"/>
        <a:ea typeface="+mn-ea"/>
        <a:cs typeface="+mn-cs"/>
      </a:defRPr>
    </a:lvl1pPr>
    <a:lvl2pPr marL="430213" indent="-215900" algn="l" defTabSz="449263" rtl="0" fontAlgn="base" hangingPunct="0">
      <a:lnSpc>
        <a:spcPct val="104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kern="1200">
        <a:solidFill>
          <a:schemeClr val="bg1"/>
        </a:solidFill>
        <a:latin typeface="Luxi Sans" charset="0"/>
        <a:ea typeface="+mn-ea"/>
        <a:cs typeface="+mn-cs"/>
      </a:defRPr>
    </a:lvl2pPr>
    <a:lvl3pPr marL="646113" indent="-215900" algn="l" defTabSz="449263" rtl="0" fontAlgn="base" hangingPunct="0">
      <a:lnSpc>
        <a:spcPct val="104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kern="1200">
        <a:solidFill>
          <a:schemeClr val="bg1"/>
        </a:solidFill>
        <a:latin typeface="Luxi Sans" charset="0"/>
        <a:ea typeface="+mn-ea"/>
        <a:cs typeface="+mn-cs"/>
      </a:defRPr>
    </a:lvl3pPr>
    <a:lvl4pPr marL="862013" indent="-214313" algn="l" defTabSz="449263" rtl="0" fontAlgn="base" hangingPunct="0">
      <a:lnSpc>
        <a:spcPct val="104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kern="1200">
        <a:solidFill>
          <a:schemeClr val="bg1"/>
        </a:solidFill>
        <a:latin typeface="Luxi Sans" charset="0"/>
        <a:ea typeface="+mn-ea"/>
        <a:cs typeface="+mn-cs"/>
      </a:defRPr>
    </a:lvl4pPr>
    <a:lvl5pPr marL="1077913" indent="-215900" algn="l" defTabSz="449263" rtl="0" fontAlgn="base" hangingPunct="0">
      <a:lnSpc>
        <a:spcPct val="104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kern="1200">
        <a:solidFill>
          <a:schemeClr val="bg1"/>
        </a:solidFill>
        <a:latin typeface="Luxi Sans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Luxi Sans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Luxi Sans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Luxi Sans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Luxi San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55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48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29187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8400" y="5086350"/>
            <a:ext cx="5221288" cy="4105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6021538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2362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Luxi Sans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Luxi Sans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Luxi Sans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Luxi Sans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Luxi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9pPr>
          </a:lstStyle>
          <a:p>
            <a:pPr eaLnBrk="1"/>
            <a:endParaRPr lang="cs-CZ" altLang="cs-CZ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/>
          </p:nvPr>
        </p:nvSpPr>
        <p:spPr>
          <a:xfrm>
            <a:off x="1168400" y="5086350"/>
            <a:ext cx="5222875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2658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2362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Luxi Sans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Luxi Sans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Luxi Sans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Luxi Sans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Luxi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9pPr>
          </a:lstStyle>
          <a:p>
            <a:pPr eaLnBrk="1"/>
            <a:endParaRPr lang="cs-CZ" altLang="cs-CZ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1168400" y="5086350"/>
            <a:ext cx="5222875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542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2362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Luxi Sans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Luxi Sans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Luxi Sans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Luxi Sans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Luxi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9pPr>
          </a:lstStyle>
          <a:p>
            <a:pPr eaLnBrk="1"/>
            <a:endParaRPr lang="cs-CZ" altLang="cs-CZ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/>
          </p:nvPr>
        </p:nvSpPr>
        <p:spPr>
          <a:xfrm>
            <a:off x="1168400" y="5086350"/>
            <a:ext cx="5222875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275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2362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Luxi Sans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Luxi Sans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Luxi Sans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Luxi Sans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Luxi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9pPr>
          </a:lstStyle>
          <a:p>
            <a:pPr eaLnBrk="1"/>
            <a:endParaRPr lang="cs-CZ" altLang="cs-CZ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body"/>
          </p:nvPr>
        </p:nvSpPr>
        <p:spPr>
          <a:xfrm>
            <a:off x="1168400" y="5086350"/>
            <a:ext cx="5222875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033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2362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Luxi Sans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Luxi Sans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Luxi Sans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Luxi Sans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Luxi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9pPr>
          </a:lstStyle>
          <a:p>
            <a:pPr eaLnBrk="1"/>
            <a:endParaRPr lang="cs-CZ" altLang="cs-CZ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body"/>
          </p:nvPr>
        </p:nvSpPr>
        <p:spPr>
          <a:xfrm>
            <a:off x="1168400" y="5086350"/>
            <a:ext cx="5222875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428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2362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Luxi Sans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Luxi Sans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Luxi Sans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Luxi Sans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Luxi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9pPr>
          </a:lstStyle>
          <a:p>
            <a:pPr eaLnBrk="1"/>
            <a:endParaRPr lang="cs-CZ" altLang="cs-CZ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body"/>
          </p:nvPr>
        </p:nvSpPr>
        <p:spPr>
          <a:xfrm>
            <a:off x="1168400" y="5086350"/>
            <a:ext cx="5222875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345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2362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Luxi Sans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Luxi Sans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Luxi Sans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Luxi Sans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Luxi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9pPr>
          </a:lstStyle>
          <a:p>
            <a:pPr eaLnBrk="1"/>
            <a:endParaRPr lang="cs-CZ" altLang="cs-CZ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body"/>
          </p:nvPr>
        </p:nvSpPr>
        <p:spPr>
          <a:xfrm>
            <a:off x="1168400" y="5086350"/>
            <a:ext cx="5222875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8711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2362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Luxi Sans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Luxi Sans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Luxi Sans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Luxi Sans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Luxi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9pPr>
          </a:lstStyle>
          <a:p>
            <a:pPr eaLnBrk="1"/>
            <a:endParaRPr lang="cs-CZ" altLang="cs-CZ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body"/>
          </p:nvPr>
        </p:nvSpPr>
        <p:spPr>
          <a:xfrm>
            <a:off x="1168400" y="5086350"/>
            <a:ext cx="5222875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510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2362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Luxi Sans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Luxi Sans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Luxi Sans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Luxi Sans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Luxi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9pPr>
          </a:lstStyle>
          <a:p>
            <a:pPr eaLnBrk="1"/>
            <a:endParaRPr lang="cs-CZ" altLang="cs-CZ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body"/>
          </p:nvPr>
        </p:nvSpPr>
        <p:spPr>
          <a:xfrm>
            <a:off x="1168400" y="5086350"/>
            <a:ext cx="5222875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2253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2362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Luxi Sans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Luxi Sans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Luxi Sans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Luxi Sans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Luxi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9pPr>
          </a:lstStyle>
          <a:p>
            <a:pPr eaLnBrk="1"/>
            <a:endParaRPr lang="cs-CZ" altLang="cs-CZ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body"/>
          </p:nvPr>
        </p:nvSpPr>
        <p:spPr>
          <a:xfrm>
            <a:off x="1168400" y="5086350"/>
            <a:ext cx="5222875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713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066F950-2841-413C-A718-001E0E87F3DE}" type="datetimeFigureOut">
              <a:rPr lang="en-US"/>
              <a:pPr>
                <a:defRPr/>
              </a:pPr>
              <a:t>4/11/2016</a:t>
            </a:fld>
            <a:endParaRPr lang="en-US" dirty="0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45946A-7576-4EBF-878F-7C0A9843A288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9319033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97F14-8393-44E4-BAFE-413D579A5690}" type="datetimeFigureOut">
              <a:rPr lang="en-US"/>
              <a:pPr>
                <a:defRPr/>
              </a:pPr>
              <a:t>4/11/2016</a:t>
            </a:fld>
            <a:endParaRPr lang="en-US" dirty="0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933FF6-B87B-49EA-90FB-D33A120EF170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893111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A6FF0-60A9-4109-92EC-C03C4A35E6E6}" type="datetimeFigureOut">
              <a:rPr lang="en-US"/>
              <a:pPr>
                <a:defRPr/>
              </a:pPr>
              <a:t>4/11/2016</a:t>
            </a:fld>
            <a:endParaRPr lang="en-US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fld id="{B0D77BF2-7FF2-4E2E-A7EC-5EE4E1F76FA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1924195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1363" y="503238"/>
            <a:ext cx="8605837" cy="13668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5697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9042D-18DC-401F-A30E-D138C343673A}" type="datetimeFigureOut">
              <a:rPr lang="en-US"/>
              <a:pPr>
                <a:defRPr/>
              </a:pPr>
              <a:t>4/11/2016</a:t>
            </a:fld>
            <a:endParaRPr lang="en-US" dirty="0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3A94F8-F969-404A-AADF-2E4CDB6A2190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998972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21B97-D348-4EDA-A533-91580BC36D49}" type="datetimeFigureOut">
              <a:rPr lang="en-US"/>
              <a:pPr>
                <a:defRPr/>
              </a:pPr>
              <a:t>4/11/2016</a:t>
            </a:fld>
            <a:endParaRPr lang="en-US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/>
            </a:lvl1pPr>
          </a:lstStyle>
          <a:p>
            <a:fld id="{F98015A3-F70E-4EA5-961B-04B2533FE0B6}" type="slidenum">
              <a:rPr lang="en-US" altLang="cs-CZ"/>
              <a:pPr/>
              <a:t>‹#›</a:t>
            </a:fld>
            <a:endParaRPr lang="en-US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1624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71B1703-05C1-4381-9924-F85FBDFCBB20}" type="datetimeFigureOut">
              <a:rPr lang="en-US"/>
              <a:pPr>
                <a:defRPr/>
              </a:pPr>
              <a:t>4/11/2016</a:t>
            </a:fld>
            <a:endParaRPr lang="en-US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93DF30-2D1A-4B8C-8984-393D9FC8C692}" type="slidenum">
              <a:rPr lang="en-US" altLang="cs-CZ"/>
              <a:pPr/>
              <a:t>‹#›</a:t>
            </a:fld>
            <a:endParaRPr lang="en-US" alt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27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3BD0C5D-F498-4093-8BA4-4442F76D839C}" type="datetimeFigureOut">
              <a:rPr lang="en-US"/>
              <a:pPr>
                <a:defRPr/>
              </a:pPr>
              <a:t>4/11/2016</a:t>
            </a:fld>
            <a:endParaRPr lang="en-US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0DE3F5-6828-4958-87D7-598C57811D15}" type="slidenum">
              <a:rPr lang="en-US" altLang="cs-CZ"/>
              <a:pPr/>
              <a:t>‹#›</a:t>
            </a:fld>
            <a:endParaRPr lang="en-US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239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3DD02-BD72-4EE0-AA66-57AB17C70442}" type="datetimeFigureOut">
              <a:rPr lang="en-US"/>
              <a:pPr>
                <a:defRPr/>
              </a:pPr>
              <a:t>4/11/2016</a:t>
            </a:fld>
            <a:endParaRPr lang="en-US" dirty="0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D88D0-CC95-491A-AB4A-69418ECC7D06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799208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14A8D-9CB8-474F-8E23-4A0133220E0E}" type="datetimeFigureOut">
              <a:rPr lang="en-US"/>
              <a:pPr>
                <a:defRPr/>
              </a:pPr>
              <a:t>4/11/2016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E58EC3-50BC-4D4A-991C-AF9F67427377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07367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9B690-4D29-44A4-B199-39EC42ABB686}" type="datetimeFigureOut">
              <a:rPr lang="en-US"/>
              <a:pPr>
                <a:defRPr/>
              </a:pPr>
              <a:t>4/11/2016</a:t>
            </a:fld>
            <a:endParaRPr lang="en-US" dirty="0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D4AD9-1039-470C-8521-13704AD4D81A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346252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9F4220B-88EE-40B8-AB4F-AA63EB5371D7}" type="datetimeFigureOut">
              <a:rPr lang="en-US"/>
              <a:pPr>
                <a:defRPr/>
              </a:pPr>
              <a:t>4/11/2016</a:t>
            </a:fld>
            <a:endParaRPr lang="en-US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/>
          <a:lstStyle>
            <a:lvl1pPr>
              <a:defRPr sz="3100"/>
            </a:lvl1pPr>
          </a:lstStyle>
          <a:p>
            <a:fld id="{6B4C19C9-7444-4475-8BFA-CE081540E558}" type="slidenum">
              <a:rPr lang="en-US" altLang="cs-CZ"/>
              <a:pPr/>
              <a:t>‹#›</a:t>
            </a:fld>
            <a:endParaRPr lang="en-US" alt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3854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4827679-F897-48D1-8F27-F5661B2B8325}" type="datetimeFigureOut">
              <a:rPr lang="en-US"/>
              <a:pPr>
                <a:defRPr/>
              </a:pPr>
              <a:t>4/11/2016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  <a:normAutofit/>
          </a:bodyPr>
          <a:lstStyle>
            <a:lvl1pPr algn="ctr" hangingPunct="1">
              <a:defRPr sz="1500" b="1">
                <a:solidFill>
                  <a:srgbClr val="FFFFFF"/>
                </a:solidFill>
              </a:defRPr>
            </a:lvl1pPr>
          </a:lstStyle>
          <a:p>
            <a:fld id="{16B8A9A3-2B32-46D5-9F22-4E47C0D4F37D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2" r:id="rId2"/>
    <p:sldLayoutId id="2147483707" r:id="rId3"/>
    <p:sldLayoutId id="2147483708" r:id="rId4"/>
    <p:sldLayoutId id="2147483709" r:id="rId5"/>
    <p:sldLayoutId id="2147483703" r:id="rId6"/>
    <p:sldLayoutId id="2147483710" r:id="rId7"/>
    <p:sldLayoutId id="2147483704" r:id="rId8"/>
    <p:sldLayoutId id="2147483711" r:id="rId9"/>
    <p:sldLayoutId id="2147483705" r:id="rId10"/>
    <p:sldLayoutId id="2147483712" r:id="rId11"/>
    <p:sldLayoutId id="214748371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603500" y="4827455"/>
            <a:ext cx="7140575" cy="1640020"/>
          </a:xfrm>
        </p:spPr>
        <p:txBody>
          <a:bodyPr>
            <a:spAutoFit/>
          </a:bodyPr>
          <a:lstStyle/>
          <a:p>
            <a:pPr eaLnBrk="1" fontAlgn="auto" hangingPunct="1">
              <a:lnSpc>
                <a:spcPct val="102000"/>
              </a:lnSpc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dirty="0" err="1" smtClean="0"/>
              <a:t>Psychologie</a:t>
            </a:r>
            <a:r>
              <a:rPr lang="cs-CZ" dirty="0" smtClean="0"/>
              <a:t> ve školní praxi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603500" y="6805613"/>
            <a:ext cx="7392988" cy="482600"/>
          </a:xfrm>
        </p:spPr>
        <p:txBody>
          <a:bodyPr lIns="0" tIns="0" rIns="0" bIns="0">
            <a:spAutoFit/>
          </a:bodyPr>
          <a:lstStyle/>
          <a:p>
            <a:pPr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Clr>
                <a:srgbClr val="000000"/>
              </a:buClr>
              <a:buFont typeface="StarSymbol" charset="0"/>
              <a:buNone/>
              <a:tabLst>
                <a:tab pos="214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dirty="0" err="1">
                <a:latin typeface="+mj-lt"/>
              </a:rPr>
              <a:t>Sebepojetí</a:t>
            </a:r>
            <a:r>
              <a:rPr lang="en-GB" dirty="0">
                <a:latin typeface="+mj-lt"/>
              </a:rPr>
              <a:t> a </a:t>
            </a:r>
            <a:r>
              <a:rPr lang="en-GB" dirty="0" err="1">
                <a:latin typeface="+mj-lt"/>
              </a:rPr>
              <a:t>sebehodnocení</a:t>
            </a:r>
            <a:endParaRPr lang="en-GB" dirty="0"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9012" cy="1265238"/>
          </a:xfrm>
        </p:spPr>
        <p:txBody>
          <a:bodyPr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mtClean="0"/>
              <a:t>Ukázka – vyhodnocení (př.):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2101850"/>
            <a:ext cx="8609012" cy="4972050"/>
          </a:xfrm>
        </p:spPr>
        <p:txBody>
          <a:bodyPr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b="1" smtClean="0"/>
              <a:t>Globální sebehodnocení</a:t>
            </a:r>
            <a:r>
              <a:rPr lang="en-GB" altLang="cs-CZ" smtClean="0"/>
              <a:t> - součet plusových a minusových odpovědí. Maximální počet +45, minimální -45. Hodnota určuje míru sebehodnocení.</a:t>
            </a:r>
          </a:p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b="1" smtClean="0"/>
              <a:t>Rozdíl mezi aktuálním a ideálním já</a:t>
            </a:r>
            <a:r>
              <a:rPr lang="en-GB" altLang="cs-CZ" smtClean="0"/>
              <a:t> - součet rozdílů absolutních hodnot mezi stejnými dvojicemi adjektiv. Minimální hodnota 0 (žádný rozdíl mezi aktuálním a ideální já), maximální hodnota 90 (největší rozdíl mezi aktuálním a ideálním já).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9012" cy="1265238"/>
          </a:xfrm>
        </p:spPr>
        <p:txBody>
          <a:bodyPr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mtClean="0"/>
              <a:t>Sebepojetí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360363" y="2101850"/>
            <a:ext cx="9720262" cy="4919663"/>
          </a:xfrm>
        </p:spPr>
        <p:txBody>
          <a:bodyPr>
            <a:spAutoFit/>
          </a:bodyPr>
          <a:lstStyle/>
          <a:p>
            <a:pPr eaLnBrk="1" hangingPunct="1">
              <a:lnSpc>
                <a:spcPct val="102000"/>
              </a:lnSpc>
              <a:buFont typeface="StarSymbo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10700" algn="l"/>
              </a:tabLst>
            </a:pPr>
            <a:r>
              <a:rPr lang="en-GB" altLang="cs-CZ" smtClean="0"/>
              <a:t>metodologické problémy zkoumání sebepojetí souvisejí s tím, že (volně podle Bittmana, 1980):</a:t>
            </a:r>
          </a:p>
          <a:p>
            <a:pPr lvl="1"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10700" algn="l"/>
              </a:tabLst>
            </a:pPr>
            <a:r>
              <a:rPr lang="en-GB" altLang="cs-CZ" smtClean="0"/>
              <a:t>chybí přesné vymezení pojmu sebepojetí (self-concept)</a:t>
            </a:r>
          </a:p>
          <a:p>
            <a:pPr lvl="1"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10700" algn="l"/>
              </a:tabLst>
            </a:pPr>
            <a:r>
              <a:rPr lang="en-GB" altLang="cs-CZ" smtClean="0"/>
              <a:t>chybí tedy i přesnější vymezení parametrů sebepojetí, které by mohly být operacionalizovány a diagnostikovány,</a:t>
            </a:r>
          </a:p>
          <a:p>
            <a:pPr lvl="1"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10700" algn="l"/>
              </a:tabLst>
            </a:pPr>
            <a:r>
              <a:rPr lang="en-GB" altLang="cs-CZ" smtClean="0"/>
              <a:t>v příslušném kontextu jde spíše o diagnostiku některého aspektu sebepojetí (self-conceptu)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9012" cy="1265238"/>
          </a:xfrm>
        </p:spPr>
        <p:txBody>
          <a:bodyPr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mtClean="0"/>
              <a:t>Sebepojetí - diagnostika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2101850"/>
            <a:ext cx="8609012" cy="5064125"/>
          </a:xfrm>
        </p:spPr>
        <p:txBody>
          <a:bodyPr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rozdílný interpreteční rámec výsledků. </a:t>
            </a:r>
          </a:p>
          <a:p>
            <a:pPr lvl="1"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200" smtClean="0"/>
              <a:t>ze subjektivních výpovědí o sobě usuzujeme na více méně stabilní a "objektivní" </a:t>
            </a:r>
            <a:r>
              <a:rPr lang="en-GB" altLang="cs-CZ" sz="2200" b="1" smtClean="0"/>
              <a:t>charakteristiky osobnosti</a:t>
            </a:r>
            <a:r>
              <a:rPr lang="en-GB" altLang="cs-CZ" sz="2200" smtClean="0"/>
              <a:t> - to je typické pro většinu osobnostních dotazníků, které z řady položek charakterizují určité osobnostní dimenze</a:t>
            </a:r>
          </a:p>
          <a:p>
            <a:pPr lvl="1"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200" smtClean="0"/>
              <a:t>nebo výsledky interpretujeme právě jako </a:t>
            </a:r>
            <a:r>
              <a:rPr lang="en-GB" altLang="cs-CZ" sz="2200" b="1" smtClean="0"/>
              <a:t>subjektivní výpovědi o sobě samém</a:t>
            </a:r>
            <a:r>
              <a:rPr lang="en-GB" altLang="cs-CZ" sz="2200" smtClean="0"/>
              <a:t> - interpretační rámec tedy tvoří některý aspekt sebepojetí osobnosti. </a:t>
            </a:r>
          </a:p>
          <a:p>
            <a:pPr lvl="2"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000" i="1" smtClean="0"/>
              <a:t>Otázkou pak zůstává, zda všechny subjektivní výpovědi o sobě samém jsou skutečně relevantní obsahu sebepojetí, nebo zda jsou spíše subjektivně nevýznamným artefaktem použité metody. </a:t>
            </a:r>
          </a:p>
          <a:p>
            <a:pPr lvl="2"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000" i="1" smtClean="0"/>
              <a:t>Stejně tak je velmi obtížné odlišit, co je subjektivně pravdivá výpověď o vlastním "já", co je sebeprezentace nebo obranný mechanismus.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9012" cy="1265238"/>
          </a:xfrm>
        </p:spPr>
        <p:txBody>
          <a:bodyPr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mtClean="0"/>
              <a:t>Diagnostika - možnosti: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2101850"/>
            <a:ext cx="8978900" cy="4972050"/>
          </a:xfrm>
        </p:spPr>
        <p:txBody>
          <a:bodyPr>
            <a:spAutoFit/>
          </a:bodyPr>
          <a:lstStyle/>
          <a:p>
            <a:pPr eaLnBrk="1" hangingPunct="1">
              <a:lnSpc>
                <a:spcPct val="102000"/>
              </a:lnSpc>
              <a:buFont typeface="StarSymbo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Velmi zjednodušeně lze ve vztahu k diagnostice sebepojetí uvažovat o dvou základních rozměrech úvah o sobě samém (např. Macek, 1991):</a:t>
            </a:r>
          </a:p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o diagnostice převážně </a:t>
            </a:r>
            <a:r>
              <a:rPr lang="en-GB" altLang="cs-CZ" b="1" smtClean="0"/>
              <a:t>kognitivních obsahů</a:t>
            </a:r>
            <a:r>
              <a:rPr lang="en-GB" altLang="cs-CZ" smtClean="0"/>
              <a:t> vztahovaných k já,  nejčastěji charakterizované jako self-concept </a:t>
            </a:r>
          </a:p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o diagnostice více méně </a:t>
            </a:r>
            <a:r>
              <a:rPr lang="en-GB" altLang="cs-CZ" b="1" smtClean="0"/>
              <a:t>globálního a emociálně nasyceného vztahu k  sobě</a:t>
            </a:r>
            <a:r>
              <a:rPr lang="en-GB" altLang="cs-CZ" smtClean="0"/>
              <a:t> - zde se nejčastěji mluví o sebeúctě (self-esteem)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9012" cy="1265238"/>
          </a:xfrm>
        </p:spPr>
        <p:txBody>
          <a:bodyPr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mtClean="0"/>
              <a:t>Diagnostika - typy: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2101850"/>
            <a:ext cx="8609012" cy="4973638"/>
          </a:xfrm>
        </p:spPr>
        <p:txBody>
          <a:bodyPr>
            <a:spAutoFit/>
          </a:bodyPr>
          <a:lstStyle/>
          <a:p>
            <a:pPr eaLnBrk="1" hangingPunct="1">
              <a:lnSpc>
                <a:spcPct val="102000"/>
              </a:lnSpc>
              <a:buFont typeface="StarSymbo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800" smtClean="0"/>
              <a:t>Podle tohoto schematického klíče můžeme rozdělit metody dvě skupiny:</a:t>
            </a:r>
          </a:p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/>
              <a:t>převážně </a:t>
            </a:r>
            <a:r>
              <a:rPr lang="en-GB" altLang="cs-CZ" sz="2400" b="1" smtClean="0"/>
              <a:t>diagnostikující obsah sebepojetí</a:t>
            </a:r>
            <a:r>
              <a:rPr lang="en-GB" altLang="cs-CZ" sz="2400" smtClean="0"/>
              <a:t> (strukturu, míru jednotlivých charakteristik), tj. zejména vícedimenzionální dotazníky, škály, metody volného popisu, psychosémantické techniky a další,</a:t>
            </a:r>
          </a:p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/>
              <a:t>převážně </a:t>
            </a:r>
            <a:r>
              <a:rPr lang="en-GB" altLang="cs-CZ" sz="2400" b="1" smtClean="0"/>
              <a:t>diagnostikující kvalitu vztahu k sobě samému</a:t>
            </a:r>
            <a:r>
              <a:rPr lang="en-GB" altLang="cs-CZ" sz="2400" smtClean="0"/>
              <a:t> (sebeúctu, vysoké nízké sebehodnocení a pod.) - jednodimenzionální škály a metody, které vyvozují nějaký globální ukazatel vztahu k sobě např. technikou Q-sort atp.</a:t>
            </a:r>
          </a:p>
          <a:p>
            <a:pPr eaLnBrk="1" hangingPunct="1">
              <a:lnSpc>
                <a:spcPct val="102000"/>
              </a:lnSpc>
              <a:buFont typeface="StarSymbo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cs-CZ" sz="2400" smtClean="0"/>
          </a:p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/>
              <a:t>Uvažujeme-li o sebepojetí jako o postoji k sobě samému, můžeme diagnostikovat i konativní aspekt.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9012" cy="1265238"/>
          </a:xfrm>
        </p:spPr>
        <p:txBody>
          <a:bodyPr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mtClean="0"/>
              <a:t>Sebehodnocení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39750" y="1800225"/>
            <a:ext cx="9359900" cy="5843588"/>
          </a:xfrm>
        </p:spPr>
        <p:txBody>
          <a:bodyPr>
            <a:normAutofit fontScale="92500"/>
          </a:bodyPr>
          <a:lstStyle/>
          <a:p>
            <a:pPr marL="352780" indent="-352780" eaLnBrk="1" fontAlgn="auto" hangingPunct="1">
              <a:lnSpc>
                <a:spcPct val="102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000" dirty="0"/>
              <a:t>je </a:t>
            </a:r>
            <a:r>
              <a:rPr lang="en-GB" sz="2000" b="1" dirty="0" err="1"/>
              <a:t>součástí</a:t>
            </a:r>
            <a:r>
              <a:rPr lang="en-GB" sz="2000" b="1" dirty="0"/>
              <a:t> </a:t>
            </a:r>
            <a:r>
              <a:rPr lang="en-GB" sz="2000" b="1" dirty="0" err="1"/>
              <a:t>sebepojetí</a:t>
            </a:r>
            <a:r>
              <a:rPr lang="en-GB" sz="2000" dirty="0"/>
              <a:t>; </a:t>
            </a:r>
            <a:r>
              <a:rPr lang="en-GB" sz="2000" dirty="0" err="1"/>
              <a:t>označení</a:t>
            </a:r>
            <a:r>
              <a:rPr lang="en-GB" sz="2000" dirty="0"/>
              <a:t> </a:t>
            </a:r>
            <a:r>
              <a:rPr lang="en-GB" sz="2000" b="1" dirty="0" err="1"/>
              <a:t>jáské</a:t>
            </a:r>
            <a:r>
              <a:rPr lang="en-GB" sz="2000" b="1" dirty="0"/>
              <a:t> </a:t>
            </a:r>
            <a:r>
              <a:rPr lang="en-GB" sz="2000" b="1" dirty="0" err="1"/>
              <a:t>zkušenosti</a:t>
            </a:r>
            <a:r>
              <a:rPr lang="en-GB" sz="2000" dirty="0"/>
              <a:t> </a:t>
            </a:r>
            <a:r>
              <a:rPr lang="en-GB" sz="2000" dirty="0" err="1"/>
              <a:t>manifestující</a:t>
            </a:r>
            <a:r>
              <a:rPr lang="en-GB" sz="2000" dirty="0"/>
              <a:t> se </a:t>
            </a:r>
            <a:r>
              <a:rPr lang="en-GB" sz="2000" dirty="0" err="1"/>
              <a:t>jako</a:t>
            </a:r>
            <a:r>
              <a:rPr lang="en-GB" sz="2000" dirty="0"/>
              <a:t> </a:t>
            </a:r>
            <a:r>
              <a:rPr lang="en-GB" sz="2000" dirty="0" err="1"/>
              <a:t>celkový</a:t>
            </a:r>
            <a:r>
              <a:rPr lang="en-GB" sz="2000" dirty="0"/>
              <a:t> </a:t>
            </a:r>
            <a:r>
              <a:rPr lang="en-GB" sz="2000" dirty="0" err="1"/>
              <a:t>vztah</a:t>
            </a:r>
            <a:r>
              <a:rPr lang="en-GB" sz="2000" dirty="0"/>
              <a:t> k </a:t>
            </a:r>
            <a:r>
              <a:rPr lang="en-GB" sz="2000" dirty="0" err="1"/>
              <a:t>sobě</a:t>
            </a:r>
            <a:r>
              <a:rPr lang="en-GB" sz="2000" dirty="0"/>
              <a:t> </a:t>
            </a:r>
            <a:r>
              <a:rPr lang="en-GB" sz="2000" dirty="0" err="1"/>
              <a:t>nebo</a:t>
            </a:r>
            <a:r>
              <a:rPr lang="en-GB" sz="2000" dirty="0"/>
              <a:t> </a:t>
            </a:r>
            <a:r>
              <a:rPr lang="en-GB" sz="2000" dirty="0" err="1"/>
              <a:t>hodnota</a:t>
            </a:r>
            <a:r>
              <a:rPr lang="en-GB" sz="2000" dirty="0"/>
              <a:t> </a:t>
            </a:r>
            <a:r>
              <a:rPr lang="en-GB" sz="2000" dirty="0" err="1"/>
              <a:t>sebe</a:t>
            </a:r>
            <a:r>
              <a:rPr lang="en-GB" sz="2000" dirty="0"/>
              <a:t> </a:t>
            </a:r>
            <a:r>
              <a:rPr lang="en-GB" sz="2000" dirty="0" err="1"/>
              <a:t>sama</a:t>
            </a:r>
            <a:endParaRPr lang="en-GB" sz="2000" dirty="0"/>
          </a:p>
          <a:p>
            <a:pPr marL="352780" indent="-352780" eaLnBrk="1" fontAlgn="auto" hangingPunct="1">
              <a:lnSpc>
                <a:spcPct val="102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000" dirty="0" err="1"/>
              <a:t>termín</a:t>
            </a:r>
            <a:r>
              <a:rPr lang="en-GB" sz="2000" dirty="0"/>
              <a:t> </a:t>
            </a:r>
            <a:r>
              <a:rPr lang="en-GB" sz="2000" dirty="0" err="1"/>
              <a:t>spíše</a:t>
            </a:r>
            <a:r>
              <a:rPr lang="en-GB" sz="2000" dirty="0"/>
              <a:t> </a:t>
            </a:r>
            <a:r>
              <a:rPr lang="en-GB" sz="2000" dirty="0" err="1"/>
              <a:t>označuje</a:t>
            </a:r>
            <a:r>
              <a:rPr lang="en-GB" sz="2000" dirty="0"/>
              <a:t> </a:t>
            </a:r>
            <a:r>
              <a:rPr lang="en-GB" sz="2000" b="1" dirty="0" err="1"/>
              <a:t>proces</a:t>
            </a:r>
            <a:r>
              <a:rPr lang="en-GB" sz="2000" dirty="0"/>
              <a:t>,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když</a:t>
            </a:r>
            <a:r>
              <a:rPr lang="en-GB" sz="2000" dirty="0"/>
              <a:t> se </a:t>
            </a:r>
            <a:r>
              <a:rPr lang="en-GB" sz="2000" dirty="0" err="1"/>
              <a:t>také</a:t>
            </a:r>
            <a:r>
              <a:rPr lang="en-GB" sz="2000" dirty="0"/>
              <a:t> </a:t>
            </a:r>
            <a:r>
              <a:rPr lang="en-GB" sz="2000" dirty="0" err="1"/>
              <a:t>používá</a:t>
            </a:r>
            <a:r>
              <a:rPr lang="en-GB" sz="2000" dirty="0"/>
              <a:t> pro </a:t>
            </a:r>
            <a:r>
              <a:rPr lang="en-GB" sz="2000" dirty="0" err="1"/>
              <a:t>označení</a:t>
            </a:r>
            <a:r>
              <a:rPr lang="en-GB" sz="2000" b="1" dirty="0"/>
              <a:t> </a:t>
            </a:r>
            <a:r>
              <a:rPr lang="en-GB" sz="2000" b="1" dirty="0" err="1"/>
              <a:t>výsledku</a:t>
            </a:r>
            <a:r>
              <a:rPr lang="en-GB" sz="2000" dirty="0"/>
              <a:t> </a:t>
            </a:r>
            <a:r>
              <a:rPr lang="en-GB" sz="2000" dirty="0" err="1"/>
              <a:t>toho</a:t>
            </a:r>
            <a:r>
              <a:rPr lang="en-GB" sz="2000" dirty="0"/>
              <a:t> </a:t>
            </a:r>
            <a:r>
              <a:rPr lang="en-GB" sz="2000" dirty="0" err="1"/>
              <a:t>procesu</a:t>
            </a:r>
            <a:endParaRPr lang="en-GB" sz="2000" dirty="0"/>
          </a:p>
          <a:p>
            <a:pPr marL="352780" indent="-352780" eaLnBrk="1" fontAlgn="auto" hangingPunct="1">
              <a:lnSpc>
                <a:spcPct val="102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000" dirty="0" err="1"/>
              <a:t>součástí</a:t>
            </a:r>
            <a:r>
              <a:rPr lang="en-GB" sz="2000" dirty="0"/>
              <a:t> </a:t>
            </a:r>
            <a:r>
              <a:rPr lang="en-GB" sz="2000" dirty="0" err="1"/>
              <a:t>sebehodnocení</a:t>
            </a:r>
            <a:r>
              <a:rPr lang="en-GB" sz="2000" dirty="0"/>
              <a:t> je </a:t>
            </a:r>
            <a:r>
              <a:rPr lang="en-GB" sz="2000" b="1" dirty="0" err="1"/>
              <a:t>znalostní</a:t>
            </a:r>
            <a:r>
              <a:rPr lang="en-GB" sz="2000" b="1" dirty="0"/>
              <a:t> a </a:t>
            </a:r>
            <a:r>
              <a:rPr lang="en-GB" sz="2000" b="1" dirty="0" err="1"/>
              <a:t>emocionální</a:t>
            </a:r>
            <a:r>
              <a:rPr lang="en-GB" sz="2000" b="1" dirty="0"/>
              <a:t> </a:t>
            </a:r>
            <a:r>
              <a:rPr lang="en-GB" sz="2000" b="1" dirty="0" err="1"/>
              <a:t>stránka</a:t>
            </a:r>
            <a:r>
              <a:rPr lang="en-GB" sz="2000" dirty="0"/>
              <a:t> </a:t>
            </a:r>
            <a:r>
              <a:rPr lang="en-GB" sz="2000" dirty="0" err="1"/>
              <a:t>sebereflexe</a:t>
            </a:r>
            <a:endParaRPr lang="en-GB" sz="2000" dirty="0"/>
          </a:p>
          <a:p>
            <a:pPr marL="352780" indent="-352780" eaLnBrk="1" fontAlgn="auto" hangingPunct="1">
              <a:lnSpc>
                <a:spcPct val="102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000" dirty="0" err="1"/>
              <a:t>sebehodnocení</a:t>
            </a:r>
            <a:r>
              <a:rPr lang="en-GB" sz="2000" dirty="0"/>
              <a:t> je </a:t>
            </a:r>
            <a:r>
              <a:rPr lang="en-GB" sz="2000" dirty="0" err="1"/>
              <a:t>chápáno</a:t>
            </a:r>
            <a:r>
              <a:rPr lang="en-GB" sz="2000" dirty="0"/>
              <a:t> </a:t>
            </a:r>
            <a:r>
              <a:rPr lang="en-GB" sz="2000" dirty="0" err="1"/>
              <a:t>jako</a:t>
            </a:r>
            <a:r>
              <a:rPr lang="en-GB" sz="2000" dirty="0"/>
              <a:t> </a:t>
            </a:r>
            <a:r>
              <a:rPr lang="en-GB" sz="2000" b="1" dirty="0" err="1"/>
              <a:t>výsledek</a:t>
            </a:r>
            <a:r>
              <a:rPr lang="en-GB" sz="2000" b="1" dirty="0"/>
              <a:t> </a:t>
            </a:r>
            <a:r>
              <a:rPr lang="en-GB" sz="2000" b="1" dirty="0" err="1"/>
              <a:t>sociálního</a:t>
            </a:r>
            <a:r>
              <a:rPr lang="en-GB" sz="2000" b="1" dirty="0"/>
              <a:t> </a:t>
            </a:r>
            <a:r>
              <a:rPr lang="en-GB" sz="2000" b="1" dirty="0" err="1"/>
              <a:t>srovnávání</a:t>
            </a:r>
            <a:r>
              <a:rPr lang="en-GB" sz="2000" dirty="0"/>
              <a:t> a </a:t>
            </a:r>
            <a:r>
              <a:rPr lang="en-GB" sz="2000" dirty="0" err="1"/>
              <a:t>sebeposouzení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základě</a:t>
            </a:r>
            <a:r>
              <a:rPr lang="en-GB" sz="2000" dirty="0"/>
              <a:t> </a:t>
            </a:r>
            <a:r>
              <a:rPr lang="en-GB" sz="2000" dirty="0" err="1"/>
              <a:t>pozorování</a:t>
            </a:r>
            <a:r>
              <a:rPr lang="en-GB" sz="2000" dirty="0"/>
              <a:t> </a:t>
            </a:r>
            <a:r>
              <a:rPr lang="en-GB" sz="2000" dirty="0" err="1"/>
              <a:t>vlastní</a:t>
            </a:r>
            <a:r>
              <a:rPr lang="en-GB" sz="2000" dirty="0"/>
              <a:t> </a:t>
            </a:r>
            <a:r>
              <a:rPr lang="en-GB" sz="2000" dirty="0" err="1"/>
              <a:t>činnosti</a:t>
            </a:r>
            <a:r>
              <a:rPr lang="en-GB" sz="2000" dirty="0"/>
              <a:t> </a:t>
            </a:r>
          </a:p>
          <a:p>
            <a:pPr marL="352780" indent="-352780" eaLnBrk="1" fontAlgn="auto" hangingPunct="1">
              <a:lnSpc>
                <a:spcPct val="102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000" dirty="0" err="1"/>
              <a:t>důležitou</a:t>
            </a:r>
            <a:r>
              <a:rPr lang="en-GB" sz="2000" dirty="0"/>
              <a:t> </a:t>
            </a:r>
            <a:r>
              <a:rPr lang="en-GB" sz="2000" dirty="0" err="1"/>
              <a:t>roli</a:t>
            </a:r>
            <a:r>
              <a:rPr lang="en-GB" sz="2000" dirty="0"/>
              <a:t> </a:t>
            </a:r>
            <a:r>
              <a:rPr lang="en-GB" sz="2000" dirty="0" err="1"/>
              <a:t>při</a:t>
            </a:r>
            <a:r>
              <a:rPr lang="en-GB" sz="2000" dirty="0"/>
              <a:t> </a:t>
            </a:r>
            <a:r>
              <a:rPr lang="en-GB" sz="2000" dirty="0" err="1"/>
              <a:t>utváření</a:t>
            </a:r>
            <a:r>
              <a:rPr lang="en-GB" sz="2000" dirty="0"/>
              <a:t> </a:t>
            </a:r>
            <a:r>
              <a:rPr lang="en-GB" sz="2000" dirty="0" err="1"/>
              <a:t>sebehodnocení</a:t>
            </a:r>
            <a:r>
              <a:rPr lang="en-GB" sz="2000" dirty="0"/>
              <a:t> </a:t>
            </a:r>
            <a:r>
              <a:rPr lang="en-GB" sz="2000" dirty="0" err="1"/>
              <a:t>hrají</a:t>
            </a:r>
            <a:r>
              <a:rPr lang="en-GB" sz="2000" dirty="0"/>
              <a:t> </a:t>
            </a:r>
            <a:r>
              <a:rPr lang="en-GB" sz="2000" dirty="0" err="1"/>
              <a:t>signály</a:t>
            </a:r>
            <a:r>
              <a:rPr lang="en-GB" sz="2000" dirty="0"/>
              <a:t> z </a:t>
            </a:r>
            <a:r>
              <a:rPr lang="en-GB" sz="2000" dirty="0" err="1"/>
              <a:t>okolního</a:t>
            </a:r>
            <a:r>
              <a:rPr lang="en-GB" sz="2000" dirty="0"/>
              <a:t> </a:t>
            </a:r>
            <a:r>
              <a:rPr lang="en-GB" sz="2000" dirty="0" err="1"/>
              <a:t>prostředí</a:t>
            </a:r>
            <a:r>
              <a:rPr lang="en-GB" sz="2000" dirty="0"/>
              <a:t> a </a:t>
            </a:r>
            <a:r>
              <a:rPr lang="en-GB" sz="2000" dirty="0" err="1"/>
              <a:t>emotivita</a:t>
            </a:r>
            <a:endParaRPr lang="en-GB" sz="2000" dirty="0"/>
          </a:p>
          <a:p>
            <a:pPr marL="352780" indent="-352780" eaLnBrk="1" fontAlgn="auto" hangingPunct="1">
              <a:lnSpc>
                <a:spcPct val="102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000" dirty="0" err="1"/>
              <a:t>má</a:t>
            </a:r>
            <a:r>
              <a:rPr lang="en-GB" sz="2000" dirty="0"/>
              <a:t> </a:t>
            </a:r>
            <a:r>
              <a:rPr lang="en-GB" sz="2000" b="1" dirty="0" err="1"/>
              <a:t>tři</a:t>
            </a:r>
            <a:r>
              <a:rPr lang="en-GB" sz="2000" b="1" dirty="0"/>
              <a:t> </a:t>
            </a:r>
            <a:r>
              <a:rPr lang="en-GB" sz="2000" b="1" dirty="0" err="1"/>
              <a:t>složky</a:t>
            </a:r>
            <a:r>
              <a:rPr lang="en-GB" sz="2000" dirty="0"/>
              <a:t>, z </a:t>
            </a:r>
            <a:r>
              <a:rPr lang="en-GB" sz="2000" dirty="0" err="1"/>
              <a:t>nich</a:t>
            </a:r>
            <a:r>
              <a:rPr lang="en-GB" sz="2000" dirty="0"/>
              <a:t> </a:t>
            </a:r>
            <a:r>
              <a:rPr lang="en-GB" sz="2000" dirty="0" err="1"/>
              <a:t>dvě</a:t>
            </a:r>
            <a:r>
              <a:rPr lang="en-GB" sz="2000" dirty="0"/>
              <a:t> </a:t>
            </a:r>
            <a:r>
              <a:rPr lang="en-GB" sz="2000" dirty="0" err="1"/>
              <a:t>jsou</a:t>
            </a:r>
            <a:r>
              <a:rPr lang="en-GB" sz="2000" dirty="0"/>
              <a:t> </a:t>
            </a:r>
            <a:r>
              <a:rPr lang="en-GB" sz="2000" dirty="0" err="1"/>
              <a:t>závislé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temperamentu</a:t>
            </a:r>
            <a:r>
              <a:rPr lang="en-GB" sz="2000" dirty="0"/>
              <a:t>, resp. </a:t>
            </a:r>
            <a:r>
              <a:rPr lang="en-GB" sz="2000" dirty="0" err="1"/>
              <a:t>emotivitě</a:t>
            </a:r>
            <a:r>
              <a:rPr lang="en-GB" sz="2000" dirty="0"/>
              <a:t>, </a:t>
            </a:r>
            <a:r>
              <a:rPr lang="en-GB" sz="2000" dirty="0" err="1"/>
              <a:t>třetí</a:t>
            </a:r>
            <a:r>
              <a:rPr lang="en-GB" sz="2000" dirty="0"/>
              <a:t> </a:t>
            </a:r>
            <a:r>
              <a:rPr lang="en-GB" sz="2000" dirty="0" err="1"/>
              <a:t>složka</a:t>
            </a:r>
            <a:r>
              <a:rPr lang="en-GB" sz="2000" dirty="0"/>
              <a:t> je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nich</a:t>
            </a:r>
            <a:r>
              <a:rPr lang="en-GB" sz="2000" dirty="0"/>
              <a:t> </a:t>
            </a:r>
            <a:r>
              <a:rPr lang="en-GB" sz="2000" dirty="0" err="1"/>
              <a:t>nezávislá</a:t>
            </a:r>
            <a:r>
              <a:rPr lang="en-GB" sz="2000" dirty="0"/>
              <a:t> a je </a:t>
            </a:r>
            <a:r>
              <a:rPr lang="en-GB" sz="2000" dirty="0" err="1"/>
              <a:t>založena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sociálním</a:t>
            </a:r>
            <a:r>
              <a:rPr lang="en-GB" sz="2000" dirty="0"/>
              <a:t> </a:t>
            </a:r>
            <a:r>
              <a:rPr lang="en-GB" sz="2000" dirty="0" err="1"/>
              <a:t>srovnávání</a:t>
            </a:r>
            <a:endParaRPr lang="en-GB" sz="2000" dirty="0"/>
          </a:p>
          <a:p>
            <a:pPr marL="705560" lvl="1" indent="-302383" eaLnBrk="1" fontAlgn="auto" hangingPunct="1">
              <a:lnSpc>
                <a:spcPct val="102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000" dirty="0" err="1"/>
              <a:t>první</a:t>
            </a:r>
            <a:r>
              <a:rPr lang="en-GB" sz="2000" dirty="0"/>
              <a:t> je </a:t>
            </a:r>
            <a:r>
              <a:rPr lang="en-GB" sz="2000" dirty="0" err="1"/>
              <a:t>tvořena</a:t>
            </a:r>
            <a:r>
              <a:rPr lang="en-GB" sz="2000" dirty="0"/>
              <a:t> </a:t>
            </a:r>
            <a:r>
              <a:rPr lang="en-GB" sz="2000" dirty="0" err="1"/>
              <a:t>souhrnem</a:t>
            </a:r>
            <a:r>
              <a:rPr lang="en-GB" sz="2000" dirty="0"/>
              <a:t> </a:t>
            </a:r>
            <a:r>
              <a:rPr lang="en-GB" sz="2000" dirty="0" err="1"/>
              <a:t>pozitivních</a:t>
            </a:r>
            <a:r>
              <a:rPr lang="en-GB" sz="2000" dirty="0"/>
              <a:t> </a:t>
            </a:r>
            <a:r>
              <a:rPr lang="en-GB" sz="2000" dirty="0" err="1"/>
              <a:t>tvrzení</a:t>
            </a:r>
            <a:r>
              <a:rPr lang="en-GB" sz="2000" dirty="0"/>
              <a:t> o </a:t>
            </a:r>
            <a:r>
              <a:rPr lang="en-GB" sz="2000" dirty="0" err="1"/>
              <a:t>sobě</a:t>
            </a:r>
            <a:r>
              <a:rPr lang="en-GB" sz="2000" dirty="0"/>
              <a:t> (</a:t>
            </a:r>
            <a:r>
              <a:rPr lang="en-GB" sz="2000" b="1" i="1" dirty="0" err="1"/>
              <a:t>sebeúcta</a:t>
            </a:r>
            <a:r>
              <a:rPr lang="en-GB" sz="2000" dirty="0"/>
              <a:t>)</a:t>
            </a:r>
          </a:p>
          <a:p>
            <a:pPr marL="705560" lvl="1" indent="-302383" eaLnBrk="1" fontAlgn="auto" hangingPunct="1">
              <a:lnSpc>
                <a:spcPct val="102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000" dirty="0" err="1"/>
              <a:t>druhou</a:t>
            </a:r>
            <a:r>
              <a:rPr lang="en-GB" sz="2000" dirty="0"/>
              <a:t> </a:t>
            </a:r>
            <a:r>
              <a:rPr lang="en-GB" sz="2000" dirty="0" err="1"/>
              <a:t>tvoří</a:t>
            </a:r>
            <a:r>
              <a:rPr lang="en-GB" sz="2000" dirty="0"/>
              <a:t> </a:t>
            </a:r>
            <a:r>
              <a:rPr lang="en-GB" sz="2000" dirty="0" err="1"/>
              <a:t>popírání</a:t>
            </a:r>
            <a:r>
              <a:rPr lang="en-GB" sz="2000" dirty="0"/>
              <a:t> </a:t>
            </a:r>
            <a:r>
              <a:rPr lang="en-GB" sz="2000" dirty="0" err="1"/>
              <a:t>negativních</a:t>
            </a:r>
            <a:r>
              <a:rPr lang="en-GB" sz="2000" dirty="0"/>
              <a:t> </a:t>
            </a:r>
            <a:r>
              <a:rPr lang="en-GB" sz="2000" dirty="0" err="1"/>
              <a:t>tvrzení</a:t>
            </a:r>
            <a:r>
              <a:rPr lang="en-GB" sz="2000" dirty="0"/>
              <a:t> o </a:t>
            </a:r>
            <a:r>
              <a:rPr lang="en-GB" sz="2000" dirty="0" err="1"/>
              <a:t>sobě</a:t>
            </a:r>
            <a:r>
              <a:rPr lang="en-GB" sz="2000" dirty="0"/>
              <a:t> (</a:t>
            </a:r>
            <a:r>
              <a:rPr lang="en-GB" sz="2000" b="1" i="1" dirty="0" err="1"/>
              <a:t>sebesnižování</a:t>
            </a:r>
            <a:r>
              <a:rPr lang="en-GB" sz="2000" dirty="0"/>
              <a:t>)</a:t>
            </a:r>
          </a:p>
          <a:p>
            <a:pPr marL="705560" lvl="1" indent="-302383" eaLnBrk="1" fontAlgn="auto" hangingPunct="1">
              <a:lnSpc>
                <a:spcPct val="102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000" dirty="0" err="1"/>
              <a:t>třetí</a:t>
            </a:r>
            <a:r>
              <a:rPr lang="en-GB" sz="2000" dirty="0"/>
              <a:t> </a:t>
            </a:r>
            <a:r>
              <a:rPr lang="en-GB" sz="2000" dirty="0" err="1"/>
              <a:t>složkou</a:t>
            </a:r>
            <a:r>
              <a:rPr lang="en-GB" sz="2000" dirty="0"/>
              <a:t> je </a:t>
            </a:r>
            <a:r>
              <a:rPr lang="en-GB" sz="2000" b="1" i="1" dirty="0" err="1"/>
              <a:t>srovnání</a:t>
            </a:r>
            <a:r>
              <a:rPr lang="en-GB" sz="2000" b="1" i="1" dirty="0"/>
              <a:t> s </a:t>
            </a:r>
            <a:r>
              <a:rPr lang="en-GB" sz="2000" b="1" i="1" dirty="0" err="1"/>
              <a:t>druhými</a:t>
            </a:r>
            <a:r>
              <a:rPr lang="en-GB" sz="2000" b="1" i="1" dirty="0"/>
              <a:t> </a:t>
            </a:r>
            <a:r>
              <a:rPr lang="en-GB" sz="2000" dirty="0" err="1"/>
              <a:t>lidmi</a:t>
            </a:r>
            <a:endParaRPr lang="en-GB" sz="2000" dirty="0"/>
          </a:p>
          <a:p>
            <a:pPr marL="352780" indent="-352780" eaLnBrk="1" fontAlgn="auto" hangingPunct="1">
              <a:lnSpc>
                <a:spcPct val="102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000" dirty="0" err="1"/>
              <a:t>sebehodnocení</a:t>
            </a:r>
            <a:r>
              <a:rPr lang="en-GB" sz="2000" dirty="0"/>
              <a:t> je </a:t>
            </a:r>
            <a:r>
              <a:rPr lang="en-GB" sz="2000" dirty="0" err="1"/>
              <a:t>uváděno</a:t>
            </a:r>
            <a:r>
              <a:rPr lang="en-GB" sz="2000" dirty="0"/>
              <a:t> do </a:t>
            </a:r>
            <a:r>
              <a:rPr lang="en-GB" sz="2000" b="1" dirty="0" err="1"/>
              <a:t>vztahu</a:t>
            </a:r>
            <a:r>
              <a:rPr lang="en-GB" sz="2000" b="1" dirty="0"/>
              <a:t> s </a:t>
            </a:r>
            <a:r>
              <a:rPr lang="en-GB" sz="2000" b="1" dirty="0" err="1"/>
              <a:t>temperamentem</a:t>
            </a:r>
            <a:r>
              <a:rPr lang="en-GB" sz="2000" b="1" dirty="0"/>
              <a:t> a  </a:t>
            </a:r>
            <a:r>
              <a:rPr lang="en-GB" sz="2000" b="1" dirty="0" err="1"/>
              <a:t>emotivitou</a:t>
            </a:r>
            <a:endParaRPr lang="en-GB" sz="2000" b="1" dirty="0"/>
          </a:p>
          <a:p>
            <a:pPr marL="705560" lvl="1" indent="-302383" eaLnBrk="1" fontAlgn="auto" hangingPunct="1">
              <a:lnSpc>
                <a:spcPct val="102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000" dirty="0" err="1"/>
              <a:t>negativní</a:t>
            </a:r>
            <a:r>
              <a:rPr lang="en-GB" sz="2000" dirty="0"/>
              <a:t> </a:t>
            </a:r>
            <a:r>
              <a:rPr lang="en-GB" sz="2000" dirty="0" err="1"/>
              <a:t>složka</a:t>
            </a:r>
            <a:r>
              <a:rPr lang="en-GB" sz="2000" dirty="0"/>
              <a:t> </a:t>
            </a:r>
            <a:r>
              <a:rPr lang="en-GB" sz="2000" dirty="0" err="1"/>
              <a:t>sebehodnocení</a:t>
            </a:r>
            <a:r>
              <a:rPr lang="en-GB" sz="2000" dirty="0"/>
              <a:t> </a:t>
            </a:r>
            <a:r>
              <a:rPr lang="en-GB" sz="2000" dirty="0" err="1"/>
              <a:t>nejčastěji</a:t>
            </a:r>
            <a:r>
              <a:rPr lang="en-GB" sz="2000" dirty="0"/>
              <a:t> </a:t>
            </a:r>
            <a:r>
              <a:rPr lang="en-GB" sz="2000" dirty="0" err="1"/>
              <a:t>spojována</a:t>
            </a:r>
            <a:r>
              <a:rPr lang="en-GB" sz="2000" dirty="0"/>
              <a:t> s </a:t>
            </a:r>
            <a:r>
              <a:rPr lang="en-GB" sz="2000" dirty="0" err="1"/>
              <a:t>neuroticismem</a:t>
            </a:r>
            <a:r>
              <a:rPr lang="en-GB" sz="2000" dirty="0"/>
              <a:t>, </a:t>
            </a:r>
            <a:r>
              <a:rPr lang="en-GB" sz="2000" dirty="0" err="1"/>
              <a:t>dominancí</a:t>
            </a:r>
            <a:r>
              <a:rPr lang="en-GB" sz="2000" dirty="0"/>
              <a:t> a </a:t>
            </a:r>
            <a:r>
              <a:rPr lang="en-GB" sz="2000" dirty="0" err="1"/>
              <a:t>afiliací</a:t>
            </a:r>
            <a:r>
              <a:rPr lang="en-GB" sz="2000" dirty="0"/>
              <a:t>. </a:t>
            </a:r>
          </a:p>
          <a:p>
            <a:pPr marL="705560" lvl="1" indent="-302383" eaLnBrk="1" fontAlgn="auto" hangingPunct="1">
              <a:lnSpc>
                <a:spcPct val="102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000" dirty="0" err="1"/>
              <a:t>introverti</a:t>
            </a:r>
            <a:r>
              <a:rPr lang="en-GB" sz="2000" dirty="0"/>
              <a:t> </a:t>
            </a:r>
            <a:r>
              <a:rPr lang="en-GB" sz="2000" dirty="0" err="1"/>
              <a:t>mají</a:t>
            </a:r>
            <a:r>
              <a:rPr lang="en-GB" sz="2000" dirty="0"/>
              <a:t> </a:t>
            </a:r>
            <a:r>
              <a:rPr lang="en-GB" sz="2000" dirty="0" err="1"/>
              <a:t>nižší</a:t>
            </a:r>
            <a:r>
              <a:rPr lang="en-GB" sz="2000" dirty="0"/>
              <a:t> </a:t>
            </a:r>
            <a:r>
              <a:rPr lang="en-GB" sz="2000" dirty="0" err="1"/>
              <a:t>sebehodnocení</a:t>
            </a:r>
            <a:r>
              <a:rPr lang="en-GB" sz="2000" dirty="0"/>
              <a:t> </a:t>
            </a:r>
            <a:r>
              <a:rPr lang="en-GB" sz="2000" dirty="0" err="1"/>
              <a:t>než</a:t>
            </a:r>
            <a:r>
              <a:rPr lang="en-GB" sz="2000" dirty="0"/>
              <a:t> </a:t>
            </a:r>
            <a:r>
              <a:rPr lang="en-GB" sz="2000" dirty="0" err="1"/>
              <a:t>extraverti</a:t>
            </a:r>
            <a:r>
              <a:rPr lang="en-GB" sz="2000" dirty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9012" cy="1265238"/>
          </a:xfrm>
        </p:spPr>
        <p:txBody>
          <a:bodyPr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mtClean="0"/>
              <a:t>Ukázka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2101850"/>
            <a:ext cx="8609012" cy="4765675"/>
          </a:xfrm>
        </p:spPr>
        <p:txBody>
          <a:bodyPr>
            <a:spAutoFit/>
          </a:bodyPr>
          <a:lstStyle/>
          <a:p>
            <a:pPr eaLnBrk="1" hangingPunct="1">
              <a:lnSpc>
                <a:spcPct val="102000"/>
              </a:lnSpc>
              <a:buFont typeface="StarSymbo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Rep test kombinovaný se sémantickým diferenciálem.</a:t>
            </a:r>
          </a:p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Návrh postupu:</a:t>
            </a:r>
          </a:p>
          <a:p>
            <a:pPr lvl="1"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Vyberte 5 osob, které jsou pro vás významné + jáské reprezentace (</a:t>
            </a:r>
            <a:r>
              <a:rPr lang="en-GB" altLang="cs-CZ" i="1" smtClean="0"/>
              <a:t>aktuální já - jaký jsem nyní, ideální já - jaký bych chtěl být, nechtěné já - jaký bych nechtěl být</a:t>
            </a:r>
            <a:r>
              <a:rPr lang="en-GB" altLang="cs-CZ" smtClean="0"/>
              <a:t>). Seřaďte v pořadí 1. - 8.</a:t>
            </a:r>
          </a:p>
          <a:p>
            <a:pPr lvl="1"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Náhodně vytvořit dvojice (1-5, 2-6, 3-7, 4-8).</a:t>
            </a:r>
          </a:p>
          <a:p>
            <a:pPr lvl="1"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Naleznout podobnosti a rozdíly mezi dvojicemi  -&gt; adjektiva.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9012" cy="1265238"/>
          </a:xfrm>
        </p:spPr>
        <p:txBody>
          <a:bodyPr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mtClean="0"/>
              <a:t>Ukázka - pokračování: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2101850"/>
            <a:ext cx="8609012" cy="4765675"/>
          </a:xfrm>
        </p:spPr>
        <p:txBody>
          <a:bodyPr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Vybrat 15 adjektiv a naleznout protiklad k adjektivům.</a:t>
            </a:r>
          </a:p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Označit polaritu adjektiv (+ -). V případě, že je to možné. Polarita důležitá pro vyhodnocení globálního sebehodnocení.</a:t>
            </a:r>
          </a:p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Vytvořit sémantický diferenciál</a:t>
            </a:r>
          </a:p>
          <a:p>
            <a:pPr eaLnBrk="1" hangingPunct="1">
              <a:lnSpc>
                <a:spcPct val="102000"/>
              </a:lnSpc>
              <a:buFont typeface="StarSymbo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cs-CZ" smtClean="0"/>
          </a:p>
        </p:txBody>
      </p:sp>
      <p:sp>
        <p:nvSpPr>
          <p:cNvPr id="17412" name="AutoShape 3"/>
          <p:cNvSpPr>
            <a:spLocks noChangeArrowheads="1"/>
          </p:cNvSpPr>
          <p:nvPr/>
        </p:nvSpPr>
        <p:spPr bwMode="auto">
          <a:xfrm>
            <a:off x="900113" y="5580063"/>
            <a:ext cx="8640762" cy="539750"/>
          </a:xfrm>
          <a:prstGeom prst="roundRect">
            <a:avLst>
              <a:gd name="adj" fmla="val 292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lIns="90000" tIns="45000" rIns="90000" bIns="45000" anchor="ctr" anchorCtr="1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Luxi Sans" charset="0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Luxi Sans" charset="0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Luxi Sans" charset="0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Luxi Sans" charset="0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Luxi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Luxi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Luxi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Luxi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Luxi Sans" charset="0"/>
              </a:defRPr>
            </a:lvl9pPr>
          </a:lstStyle>
          <a:p>
            <a:pPr eaLnBrk="1">
              <a:lnSpc>
                <a:spcPct val="102000"/>
              </a:lnSpc>
            </a:pPr>
            <a:r>
              <a:rPr lang="en-GB" altLang="cs-CZ">
                <a:solidFill>
                  <a:srgbClr val="000000"/>
                </a:solidFill>
                <a:ea typeface="Luxi Sans" charset="0"/>
                <a:cs typeface="Luxi Sans" charset="0"/>
              </a:rPr>
              <a:t>Vlastnost 1(kladná)     3 2 1 0 -1 -2 -3  Vlastnost 1 (záporný opak)</a:t>
            </a:r>
          </a:p>
        </p:txBody>
      </p:sp>
      <p:sp>
        <p:nvSpPr>
          <p:cNvPr id="17413" name="AutoShape 4"/>
          <p:cNvSpPr>
            <a:spLocks noChangeArrowheads="1"/>
          </p:cNvSpPr>
          <p:nvPr/>
        </p:nvSpPr>
        <p:spPr bwMode="auto">
          <a:xfrm>
            <a:off x="900113" y="6119813"/>
            <a:ext cx="8640762" cy="539750"/>
          </a:xfrm>
          <a:prstGeom prst="roundRect">
            <a:avLst>
              <a:gd name="adj" fmla="val 292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Luxi Sans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Luxi Sans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Luxi Sans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Luxi Sans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Luxi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bg1"/>
                </a:solidFill>
                <a:latin typeface="Luxi Sans" charset="0"/>
              </a:defRPr>
            </a:lvl9pPr>
          </a:lstStyle>
          <a:p>
            <a:pPr eaLnBrk="1"/>
            <a:endParaRPr lang="cs-CZ" altLang="cs-CZ"/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1800225" y="6300788"/>
            <a:ext cx="67929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>
            <a:spAutoFit/>
          </a:bodyPr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Luxi Sans" charset="0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Luxi Sans" charset="0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Luxi Sans" charset="0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Luxi Sans" charset="0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Luxi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Luxi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Luxi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Luxi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Luxi Sans" charset="0"/>
              </a:defRPr>
            </a:lvl9pPr>
          </a:lstStyle>
          <a:p>
            <a:pPr eaLnBrk="1">
              <a:lnSpc>
                <a:spcPct val="102000"/>
              </a:lnSpc>
            </a:pPr>
            <a:r>
              <a:rPr lang="en-GB" altLang="cs-CZ">
                <a:solidFill>
                  <a:srgbClr val="000000"/>
                </a:solidFill>
                <a:ea typeface="Luxi Sans" charset="0"/>
                <a:cs typeface="Luxi Sans" charset="0"/>
              </a:rPr>
              <a:t>Vlastnost 2(kladná)     3 2 1 0 -1 -2 -3  Vlastnost 2 (záporný opak)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9012" cy="1265238"/>
          </a:xfrm>
        </p:spPr>
        <p:txBody>
          <a:bodyPr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mtClean="0"/>
              <a:t>Ukázka – pokračování (2):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2101850"/>
            <a:ext cx="8609012" cy="4765675"/>
          </a:xfrm>
        </p:spPr>
        <p:txBody>
          <a:bodyPr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Posoudit adjektiva (např. pro: aktuální já, ideální já, matku, partnera/ku)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</TotalTime>
  <Words>560</Words>
  <Application>Microsoft Office PowerPoint</Application>
  <PresentationFormat>Vlastní</PresentationFormat>
  <Paragraphs>53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Luxi Sans</vt:lpstr>
      <vt:lpstr>StarSymbol</vt:lpstr>
      <vt:lpstr>Times New Roman</vt:lpstr>
      <vt:lpstr>Tw Cen MT</vt:lpstr>
      <vt:lpstr>Wingdings</vt:lpstr>
      <vt:lpstr>Wingdings 2</vt:lpstr>
      <vt:lpstr>Medián</vt:lpstr>
      <vt:lpstr>Psychologie ve školní praxi</vt:lpstr>
      <vt:lpstr>Sebepojetí</vt:lpstr>
      <vt:lpstr>Sebepojetí - diagnostika</vt:lpstr>
      <vt:lpstr>Diagnostika - možnosti:</vt:lpstr>
      <vt:lpstr>Diagnostika - typy:</vt:lpstr>
      <vt:lpstr>Sebehodnocení</vt:lpstr>
      <vt:lpstr>Ukázka</vt:lpstr>
      <vt:lpstr>Ukázka - pokračování:</vt:lpstr>
      <vt:lpstr>Ukázka – pokračování (2):</vt:lpstr>
      <vt:lpstr>Ukázka – vyhodnocení (př.):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</dc:title>
  <dc:creator>Mares</dc:creator>
  <cp:lastModifiedBy>Mares</cp:lastModifiedBy>
  <cp:revision>4</cp:revision>
  <dcterms:modified xsi:type="dcterms:W3CDTF">2016-04-11T12:34:14Z</dcterms:modified>
</cp:coreProperties>
</file>