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60" r:id="rId2"/>
    <p:sldId id="261" r:id="rId3"/>
    <p:sldId id="262" r:id="rId4"/>
    <p:sldId id="280" r:id="rId5"/>
    <p:sldId id="285" r:id="rId6"/>
    <p:sldId id="281" r:id="rId7"/>
    <p:sldId id="282" r:id="rId8"/>
    <p:sldId id="283" r:id="rId9"/>
    <p:sldId id="284" r:id="rId10"/>
    <p:sldId id="263" r:id="rId11"/>
    <p:sldId id="276" r:id="rId12"/>
    <p:sldId id="277" r:id="rId13"/>
    <p:sldId id="265" r:id="rId14"/>
    <p:sldId id="259" r:id="rId15"/>
    <p:sldId id="264" r:id="rId16"/>
    <p:sldId id="268" r:id="rId17"/>
    <p:sldId id="269" r:id="rId18"/>
    <p:sldId id="270" r:id="rId19"/>
    <p:sldId id="271" r:id="rId20"/>
    <p:sldId id="278" r:id="rId21"/>
    <p:sldId id="279" r:id="rId22"/>
    <p:sldId id="272" r:id="rId23"/>
    <p:sldId id="273" r:id="rId24"/>
    <p:sldId id="27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>
      <p:cViewPr varScale="1">
        <p:scale>
          <a:sx n="90" d="100"/>
          <a:sy n="90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A209E-8EBA-4E26-8971-D3D796589C5E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C0790-4448-487A-81C4-FD6256AF7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73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C5F3A-AEE5-4766-B6A6-A662A1EEC7A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4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Psychologie ve školní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Cíle učení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>
                <a:latin typeface="Arial" charset="0"/>
              </a:rPr>
              <a:t>Revize Bloomovy taxonomie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Bloomova taxonomie výukových cílů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B.S. Bloom a kol. stanovili (1956) v oblasti kognitivních cílů šest hiearchicky uspořádaných kategorií členěných dále do subkategorií. </a:t>
            </a:r>
          </a:p>
          <a:p>
            <a:pPr eaLnBrk="1" hangingPunct="1"/>
            <a:r>
              <a:rPr lang="cs-CZ" smtClean="0"/>
              <a:t>Kategorie jsou řazeny podle stoupající náročnosti psychických operací, jež mají ve svém základu. K vymezování cílů v jednotlivých kategoriích byly vytvořeny systémy aktivních sloves.</a:t>
            </a:r>
          </a:p>
          <a:p>
            <a:pPr eaLnBrk="1" hangingPunct="1"/>
            <a:r>
              <a:rPr lang="cs-CZ" smtClean="0"/>
              <a:t>Pro dosažení vyšší cílové kategorie je třeba zvládnout učivo v rámci nižší kategorie.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err="1" smtClean="0"/>
              <a:t>Blomova</a:t>
            </a:r>
            <a:r>
              <a:rPr lang="cs-CZ" dirty="0" smtClean="0"/>
              <a:t> taxonomie - slovník aktivních sloves k vymezování výukových cílů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33363" y="1644650"/>
          <a:ext cx="8929688" cy="5213381"/>
        </p:xfrm>
        <a:graphic>
          <a:graphicData uri="http://schemas.openxmlformats.org/drawingml/2006/table">
            <a:tbl>
              <a:tblPr/>
              <a:tblGrid>
                <a:gridCol w="4464844"/>
                <a:gridCol w="4464844"/>
              </a:tblGrid>
              <a:tr h="330457">
                <a:tc>
                  <a:txBody>
                    <a:bodyPr/>
                    <a:lstStyle/>
                    <a:p>
                      <a:r>
                        <a:rPr lang="cs-CZ" sz="2000" b="1" dirty="0"/>
                        <a:t>Cílová kategorie (úroveň osvojení)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Typická slovesa k vymezování cílů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6714">
                <a:tc>
                  <a:txBody>
                    <a:bodyPr/>
                    <a:lstStyle/>
                    <a:p>
                      <a:r>
                        <a:rPr lang="cs-CZ" sz="1200" b="1" dirty="0"/>
                        <a:t>1. Zapamatování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termíny a fakta, jejich klasifikace a kategorizace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definovat, doplnit, napsat, opakovat, pojmenovat, popsat, přiřadit, reprodukovat, seřadit, vybrat, vysvětlit, určit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2. Pochopení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překlad z jednoho jazyka do druhého, převod z jedné formy komunikace do druhé, jednoduchá interpretace, extrapolace (vysvětlení)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dokázat, jinak formulovat, ilustrovat, interpretovat, objasnit, odhadnout, opravit, přeložit, převést, vyjádřit vlastními slovy, vyjádřit jinou formou, vysvětlit, vypočítat, zkontrolovat, změřit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3. Aplikace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použití abstrakcí a zobecnění (teorie, zákony, principy, pravidla, metody, techniky, postupy, obecné myšlenky v konkrétních situacích)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aplikovat, demonstrovat, diskutovat, interpretovat údaje, načrtnout, navrhnout, plánovat, použít, prokázat, registrovat, řešit, uvést vztah mezi, uspořádat, vyčíslit, vyzkoušet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01148">
                <a:tc>
                  <a:txBody>
                    <a:bodyPr/>
                    <a:lstStyle/>
                    <a:p>
                      <a:r>
                        <a:rPr lang="cs-CZ" sz="1200" b="1" dirty="0"/>
                        <a:t>4. Analýza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rozbor komplexní informace (systému, procesu) na prvky a části, stanovení </a:t>
                      </a:r>
                      <a:r>
                        <a:rPr lang="cs-CZ" sz="1200" dirty="0" err="1"/>
                        <a:t>hiearchie</a:t>
                      </a:r>
                      <a:r>
                        <a:rPr lang="cs-CZ" sz="1200" dirty="0"/>
                        <a:t> prvku, princip jejich organizace, vztahů a interakce mezi prvky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analyzovat, provést rozbor, rozhodnout, rozlišit, rozčlenit, specifikovat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95582">
                <a:tc>
                  <a:txBody>
                    <a:bodyPr/>
                    <a:lstStyle/>
                    <a:p>
                      <a:r>
                        <a:rPr lang="cs-CZ" sz="1200" b="1" dirty="0"/>
                        <a:t>5. Syntéza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složení prvků a jejich částí do předtím neexistujícího celku (ucelené sdělení, plán nebo řada operací nutných k vytvoření díla nebo jeho projektu, odvození souboru abstraktních vztahů k účelu klasifikace nebo objasnění jevů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kategorizovat, klasifikovat, kombinovat, modifikovat, napsat sdělení, navrhnout, organizovat, reorganizovat, shrnout, vyvodit obecné závěry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6. Hodnocení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posouzení materiálů, podkladů, metod a technik z hlediska účelu podle kritérií, která jsou dána nebo která si žák sám navrhne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argumentovat, obhájit, ocenit, oponovat, podpořit (názory), porovnat, provést kritiku, posoudit, </a:t>
                      </a:r>
                      <a:r>
                        <a:rPr lang="cs-CZ" sz="1200" dirty="0" err="1"/>
                        <a:t>propvěřit</a:t>
                      </a:r>
                      <a:r>
                        <a:rPr lang="cs-CZ" sz="1200" dirty="0"/>
                        <a:t>, srovnat s normou, vybrat, uvést klady a zápory, zdůvodnit, zhodnotit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Původní </a:t>
            </a:r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Hierarchické </a:t>
            </a:r>
            <a:r>
              <a:rPr lang="cs-CZ" sz="2400" dirty="0">
                <a:latin typeface="Arial" charset="0"/>
              </a:rPr>
              <a:t>uspořádání;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Kumulativní </a:t>
            </a:r>
            <a:r>
              <a:rPr lang="cs-CZ" sz="2400" dirty="0">
                <a:latin typeface="Arial" charset="0"/>
              </a:rPr>
              <a:t>charakter;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Tři </a:t>
            </a:r>
            <a:r>
              <a:rPr lang="cs-CZ" sz="2400" dirty="0">
                <a:latin typeface="Arial" charset="0"/>
              </a:rPr>
              <a:t>úrovně definování </a:t>
            </a:r>
            <a:r>
              <a:rPr lang="cs-CZ" sz="2400" dirty="0" smtClean="0">
                <a:latin typeface="Arial" charset="0"/>
              </a:rPr>
              <a:t>kategorie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verbální,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příklady </a:t>
            </a:r>
            <a:r>
              <a:rPr lang="cs-CZ" sz="2100" dirty="0">
                <a:latin typeface="Arial" charset="0"/>
              </a:rPr>
              <a:t>cílů</a:t>
            </a:r>
            <a:r>
              <a:rPr lang="cs-CZ" sz="2100" dirty="0" smtClean="0">
                <a:latin typeface="Arial" charset="0"/>
              </a:rPr>
              <a:t>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ilustrace </a:t>
            </a:r>
            <a:r>
              <a:rPr lang="cs-CZ" sz="2100" dirty="0">
                <a:latin typeface="Arial" charset="0"/>
              </a:rPr>
              <a:t>pomocí testových úloh;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cs-CZ" sz="2400" dirty="0" smtClean="0">
                <a:latin typeface="Arial" charset="0"/>
              </a:rPr>
              <a:t>Abstraktní </a:t>
            </a:r>
            <a:r>
              <a:rPr lang="cs-CZ" sz="2400" dirty="0">
                <a:latin typeface="Arial" charset="0"/>
              </a:rPr>
              <a:t>povaha taxonomie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cs-CZ" sz="2400" dirty="0" smtClean="0">
                <a:latin typeface="Arial" charset="0"/>
              </a:rPr>
              <a:t>Uplatnění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Předpoklad </a:t>
            </a:r>
            <a:r>
              <a:rPr lang="cs-CZ" sz="2100" dirty="0">
                <a:latin typeface="Arial" charset="0"/>
              </a:rPr>
              <a:t>– východisko pro taxonomie jednotlivých učebních předmětů; využití k návrhům </a:t>
            </a:r>
            <a:r>
              <a:rPr lang="cs-CZ" sz="2100" dirty="0" err="1">
                <a:latin typeface="Arial" charset="0"/>
              </a:rPr>
              <a:t>kurikulárních</a:t>
            </a:r>
            <a:r>
              <a:rPr lang="cs-CZ" sz="2100" dirty="0">
                <a:latin typeface="Arial" charset="0"/>
              </a:rPr>
              <a:t> dokumentů, ale i přímo ve školní </a:t>
            </a:r>
            <a:r>
              <a:rPr lang="cs-CZ" sz="2100" dirty="0" smtClean="0">
                <a:latin typeface="Arial" charset="0"/>
              </a:rPr>
              <a:t>praxi.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Skutečné </a:t>
            </a:r>
            <a:r>
              <a:rPr lang="cs-CZ" sz="2100" dirty="0">
                <a:latin typeface="Arial" charset="0"/>
              </a:rPr>
              <a:t>uplatnění – hlavně při tvorbě testových úloh a testů.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Revize Bloomovy taxonomie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cs-CZ" sz="2400" dirty="0" smtClean="0"/>
              <a:t>Už po vydání </a:t>
            </a:r>
            <a:r>
              <a:rPr lang="cs-CZ" sz="2400" dirty="0" err="1" smtClean="0"/>
              <a:t>Bloomovy</a:t>
            </a:r>
            <a:r>
              <a:rPr lang="cs-CZ" sz="2400" dirty="0" smtClean="0"/>
              <a:t>  příručky se začaly ozývat hlasy vědců i učitelů upozorňující na některé aspekty edukačních cílů, které nebylo možné </a:t>
            </a:r>
            <a:r>
              <a:rPr lang="cs-CZ" sz="2400" dirty="0" err="1" smtClean="0"/>
              <a:t>Bloomovou</a:t>
            </a:r>
            <a:r>
              <a:rPr lang="cs-CZ" sz="2400" dirty="0" smtClean="0"/>
              <a:t> taxonomií dobře postihnout (vyvinuta primárně pro přírodovědné předměty; u humanitních diskutabilní). </a:t>
            </a:r>
          </a:p>
          <a:p>
            <a:pPr lvl="1" eaLnBrk="1" hangingPunct="1"/>
            <a:r>
              <a:rPr lang="cs-CZ" sz="2400" dirty="0" smtClean="0"/>
              <a:t>Rozvoj kognitivní psychologie od r. 1956. </a:t>
            </a:r>
            <a:r>
              <a:rPr lang="cs-CZ" sz="2400" dirty="0" err="1" smtClean="0"/>
              <a:t>Bloom</a:t>
            </a:r>
            <a:r>
              <a:rPr lang="cs-CZ" sz="2400" dirty="0" smtClean="0"/>
              <a:t> a kol. vycházeli z behaviorismu.</a:t>
            </a:r>
          </a:p>
          <a:p>
            <a:pPr lvl="1" eaLnBrk="1" hangingPunct="1"/>
            <a:r>
              <a:rPr lang="cs-CZ" sz="2400" dirty="0" smtClean="0"/>
              <a:t>Přes změny v edukačních vědách základní myšlenka taxonomie cílů zůstává inspirativní; myšlenka třídění edukačních cílů je velmi dobře prakticky využitelná (teorie i praxe)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charset="0"/>
              </a:rPr>
              <a:t>Teoretické a historické pozadí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latin typeface="Arial" charset="0"/>
              </a:rPr>
              <a:t>ve 2. </a:t>
            </a:r>
            <a:r>
              <a:rPr lang="cs-CZ" sz="2400" dirty="0" err="1">
                <a:latin typeface="Arial" charset="0"/>
              </a:rPr>
              <a:t>pol</a:t>
            </a:r>
            <a:r>
              <a:rPr lang="cs-CZ" sz="2400" dirty="0">
                <a:latin typeface="Arial" charset="0"/>
              </a:rPr>
              <a:t>. 20. st. – cíle vzdělávání </a:t>
            </a:r>
            <a:r>
              <a:rPr lang="cs-CZ" sz="2400" dirty="0" smtClean="0">
                <a:latin typeface="Arial" charset="0"/>
              </a:rPr>
              <a:t>chápány jako </a:t>
            </a:r>
            <a:r>
              <a:rPr lang="cs-CZ" sz="2400" dirty="0">
                <a:latin typeface="Arial" charset="0"/>
              </a:rPr>
              <a:t>očekávané výsledky učení dosažené </a:t>
            </a:r>
            <a:r>
              <a:rPr lang="cs-CZ" sz="2400" dirty="0" smtClean="0">
                <a:latin typeface="Arial" charset="0"/>
              </a:rPr>
              <a:t>žáky, proto </a:t>
            </a:r>
            <a:r>
              <a:rPr lang="cs-CZ" sz="2400" dirty="0" smtClean="0">
                <a:latin typeface="Arial" charset="0"/>
                <a:sym typeface="Symbol" pitchFamily="18" charset="2"/>
              </a:rPr>
              <a:t>požadavek </a:t>
            </a:r>
            <a:r>
              <a:rPr lang="cs-CZ" sz="2400" dirty="0">
                <a:latin typeface="Arial" charset="0"/>
                <a:sym typeface="Symbol" pitchFamily="18" charset="2"/>
              </a:rPr>
              <a:t>vymezovat cíle v podobě definovaných výkonů žáků;</a:t>
            </a:r>
          </a:p>
          <a:p>
            <a:r>
              <a:rPr lang="cs-CZ" sz="2400" dirty="0">
                <a:latin typeface="Arial" charset="0"/>
              </a:rPr>
              <a:t>taxonomie kognitivních cílů (</a:t>
            </a:r>
            <a:r>
              <a:rPr lang="cs-CZ" sz="2400" dirty="0" err="1">
                <a:latin typeface="Arial" charset="0"/>
              </a:rPr>
              <a:t>Bloom</a:t>
            </a:r>
            <a:r>
              <a:rPr lang="cs-CZ" sz="2400" dirty="0">
                <a:latin typeface="Arial" charset="0"/>
              </a:rPr>
              <a:t>, 1956),</a:t>
            </a:r>
          </a:p>
          <a:p>
            <a:r>
              <a:rPr lang="cs-CZ" sz="2400" dirty="0">
                <a:latin typeface="Arial" charset="0"/>
              </a:rPr>
              <a:t>taxonomie cílů v afektivní oblasti (</a:t>
            </a:r>
            <a:r>
              <a:rPr lang="cs-CZ" sz="2400" dirty="0" err="1">
                <a:latin typeface="Arial" charset="0"/>
              </a:rPr>
              <a:t>Krathwohl</a:t>
            </a:r>
            <a:r>
              <a:rPr lang="cs-CZ" sz="2400" dirty="0">
                <a:latin typeface="Arial" charset="0"/>
              </a:rPr>
              <a:t>, 1964),</a:t>
            </a:r>
          </a:p>
          <a:p>
            <a:r>
              <a:rPr lang="cs-CZ" sz="2400" dirty="0">
                <a:latin typeface="Arial" charset="0"/>
              </a:rPr>
              <a:t>taxonomie cílů v oblasti psychomotorické (např. Dave, 1968).</a:t>
            </a:r>
          </a:p>
          <a:p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>
                <a:latin typeface="Arial" charset="0"/>
              </a:rPr>
              <a:t>Revize </a:t>
            </a:r>
            <a:r>
              <a:rPr lang="cs-CZ" sz="3800" dirty="0" err="1">
                <a:latin typeface="Arial" charset="0"/>
              </a:rPr>
              <a:t>Bloomovy</a:t>
            </a:r>
            <a:r>
              <a:rPr lang="cs-CZ" sz="3800" dirty="0">
                <a:latin typeface="Arial" charset="0"/>
              </a:rPr>
              <a:t> taxonomie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Východiska 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zaměření </a:t>
            </a:r>
            <a:r>
              <a:rPr lang="cs-CZ" sz="2100" dirty="0">
                <a:latin typeface="Arial" charset="0"/>
              </a:rPr>
              <a:t>na učební činnost studentů, vyučování, hodnocení výsledků výuky a jejich vzájemné propojení.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Má pomoci při odpovědích na otázky</a:t>
            </a:r>
            <a:r>
              <a:rPr lang="cs-CZ" sz="2400" dirty="0" smtClean="0">
                <a:latin typeface="Arial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vzdělávacích </a:t>
            </a:r>
            <a:r>
              <a:rPr lang="cs-CZ" sz="2100" dirty="0">
                <a:latin typeface="Arial" charset="0"/>
              </a:rPr>
              <a:t>cílů (co se mají studenti naučit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výukových </a:t>
            </a:r>
            <a:r>
              <a:rPr lang="cs-CZ" sz="2100" dirty="0">
                <a:latin typeface="Arial" charset="0"/>
              </a:rPr>
              <a:t>prostředků (jak plánovat a realizovat výuku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hodnocení </a:t>
            </a:r>
            <a:r>
              <a:rPr lang="cs-CZ" sz="2100" dirty="0">
                <a:latin typeface="Arial" charset="0"/>
              </a:rPr>
              <a:t>(jak zjistit, čemu se studenti naučili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vzájemné </a:t>
            </a:r>
            <a:r>
              <a:rPr lang="cs-CZ" sz="2100" dirty="0">
                <a:latin typeface="Arial" charset="0"/>
              </a:rPr>
              <a:t>konzistence (jak zajistit konzistenci vzdělávacích cílů, vyučování a hodnocení výsledků vzdělávání).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Využití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vymezování </a:t>
            </a:r>
            <a:r>
              <a:rPr lang="cs-CZ" sz="2100" dirty="0">
                <a:latin typeface="Arial" charset="0"/>
              </a:rPr>
              <a:t>a klasifikace výukových cílů</a:t>
            </a:r>
            <a:r>
              <a:rPr lang="cs-CZ" sz="2100" dirty="0" smtClean="0">
                <a:latin typeface="Arial" charset="0"/>
              </a:rPr>
              <a:t>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volba </a:t>
            </a:r>
            <a:r>
              <a:rPr lang="cs-CZ" sz="2100" dirty="0">
                <a:latin typeface="Arial" charset="0"/>
              </a:rPr>
              <a:t>výukových prostředků (učebních aktivit a vyučovacích činností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výběr/návrh </a:t>
            </a:r>
            <a:r>
              <a:rPr lang="cs-CZ" sz="2100" dirty="0">
                <a:latin typeface="Arial" charset="0"/>
              </a:rPr>
              <a:t>prostředků hodnocení výsledků výuky.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>
                <a:latin typeface="Arial" charset="0"/>
              </a:rPr>
              <a:t>Revize </a:t>
            </a:r>
            <a:r>
              <a:rPr lang="cs-CZ" sz="3800" dirty="0" err="1">
                <a:latin typeface="Arial" charset="0"/>
              </a:rPr>
              <a:t>Bloomovy</a:t>
            </a:r>
            <a:r>
              <a:rPr lang="cs-CZ" sz="3800" dirty="0">
                <a:latin typeface="Arial" charset="0"/>
              </a:rPr>
              <a:t> </a:t>
            </a:r>
            <a:r>
              <a:rPr lang="cs-CZ" sz="3800" dirty="0" smtClean="0">
                <a:latin typeface="Arial" charset="0"/>
              </a:rPr>
              <a:t>taxonomie - 1</a:t>
            </a:r>
            <a:endParaRPr lang="cs-CZ" sz="3800" dirty="0">
              <a:latin typeface="Arial" charset="0"/>
            </a:endParaRPr>
          </a:p>
        </p:txBody>
      </p:sp>
      <p:graphicFrame>
        <p:nvGraphicFramePr>
          <p:cNvPr id="7236" name="Group 68"/>
          <p:cNvGraphicFramePr>
            <a:graphicFrameLocks noGrp="1"/>
          </p:cNvGraphicFramePr>
          <p:nvPr/>
        </p:nvGraphicFramePr>
        <p:xfrm>
          <a:off x="611560" y="1628800"/>
          <a:ext cx="6629400" cy="4565904"/>
        </p:xfrm>
        <a:graphic>
          <a:graphicData uri="http://schemas.openxmlformats.org/drawingml/2006/table">
            <a:tbl>
              <a:tblPr/>
              <a:tblGrid>
                <a:gridCol w="457200"/>
                <a:gridCol w="6172200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poznatků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FAKTICKÉ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Terminologie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KONCEPTUÁLNÍ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Klasifikace a kategorie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Zákonitosti a zobecnění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Teorie, modely a struktury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PROCEDURÁLNÍ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Specifické postupy a algoritmy používané v příslušném oboru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Specifické techniky a metody používané v oboru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Kritéria v příslušném oboru, která umožňují vybrat vhodný postup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METAKOGNITIVNÍ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Obecné strategie učení, poznávání a řešení problémů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Znalosti kognitivních úloh včetně kontextu a podmínek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Sebepoznání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cs-CZ" sz="380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8321" name="Group 129"/>
          <p:cNvGraphicFramePr>
            <a:graphicFrameLocks noGrp="1"/>
          </p:cNvGraphicFramePr>
          <p:nvPr/>
        </p:nvGraphicFramePr>
        <p:xfrm>
          <a:off x="611560" y="1556792"/>
          <a:ext cx="7467600" cy="5102227"/>
        </p:xfrm>
        <a:graphic>
          <a:graphicData uri="http://schemas.openxmlformats.org/drawingml/2006/table">
            <a:tbl>
              <a:tblPr/>
              <a:tblGrid>
                <a:gridCol w="481013"/>
                <a:gridCol w="1927225"/>
                <a:gridCol w="5059362"/>
              </a:tblGrid>
              <a:tr h="3444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kognitivních procesů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KATEGORIE a kognitivní procesy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Alternativní vyjádření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ZAPAMATOVAT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Vybavovat si příslušné znalosti z dlouhodobé paměti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Znovupoznávání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Vybavování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Identifikování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Vyvolávání z paměti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POROZUMĚT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Konstruovat význam sdělení zprostředkovaného ústně, písemně nebo graficky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Dokládání příkladem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Klasifikování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Sumarizování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Srovnávání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Vysvětlování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Převádění, parafrázování, vyjadřování, zjednodušování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Ilustrování, uvádění příkladu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Kategorizování, zařazování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Abstrahování, zobecňování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Odvozování závěrů, interpolování, extrapolování, predikování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Porovnávání kontrastů, mapování, přiřazování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Konstruování modelů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Používat známé postupy v daných situacích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Implementování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Používání postupů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Využívání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Revize </a:t>
            </a:r>
            <a:r>
              <a:rPr lang="cs-CZ" dirty="0" err="1" smtClean="0"/>
              <a:t>Bloomovy</a:t>
            </a:r>
            <a:r>
              <a:rPr lang="cs-CZ" dirty="0" smtClean="0"/>
              <a:t> taxonomie –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Revize </a:t>
            </a:r>
            <a:r>
              <a:rPr lang="cs-CZ" dirty="0" err="1" smtClean="0"/>
              <a:t>Bloomovy</a:t>
            </a:r>
            <a:r>
              <a:rPr lang="cs-CZ" dirty="0" smtClean="0"/>
              <a:t> taxonomie – 3</a:t>
            </a:r>
            <a:endParaRPr lang="cs-CZ" dirty="0"/>
          </a:p>
        </p:txBody>
      </p:sp>
      <p:graphicFrame>
        <p:nvGraphicFramePr>
          <p:cNvPr id="9302" name="Group 86"/>
          <p:cNvGraphicFramePr>
            <a:graphicFrameLocks noGrp="1"/>
          </p:cNvGraphicFramePr>
          <p:nvPr/>
        </p:nvGraphicFramePr>
        <p:xfrm>
          <a:off x="611560" y="1556792"/>
          <a:ext cx="7696200" cy="4432491"/>
        </p:xfrm>
        <a:graphic>
          <a:graphicData uri="http://schemas.openxmlformats.org/drawingml/2006/table">
            <a:tbl>
              <a:tblPr/>
              <a:tblGrid>
                <a:gridCol w="495300"/>
                <a:gridCol w="1985963"/>
                <a:gridCol w="5214937"/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kognitivních procesů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KATEGORIE a kognitivní procesy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Alternativní vyjádření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ANALYZOVAT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Rozkládat celek na podstatné části, určovat jejich vzájemné vztahy a jejich vztah ke struktuře celku nebo jeho účelu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Rozlišování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Strukturování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Přisuzování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Odlišování, diferencování, vyčleňování, vybírání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Vyhledávání souvislostí, uspořádávání, rozebírání, vyčleňování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Dekonstruování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Vyjadřovat hodnotící stanoviska na základě kritérií a norem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Ověřování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Posuzování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Přezkoumávání, testování, monitorování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Vyjadřování kritických soudů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TVOŘIT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Skládat prvky tak, aby vytvářely koherentní nebo funkční celek; reorganizovat prvky do nových struktur a modelů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Vytváření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Formulování hypotéz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Navrhování, projektování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to učení?</a:t>
            </a:r>
          </a:p>
          <a:p>
            <a:r>
              <a:rPr lang="cs-CZ" dirty="0" smtClean="0"/>
              <a:t>Jaký je rozdíl mezi učením individuálním a ve skupině?</a:t>
            </a:r>
          </a:p>
          <a:p>
            <a:r>
              <a:rPr lang="cs-CZ" dirty="0" smtClean="0"/>
              <a:t>Jaký je rozdíl mezi tím, kdy se chce člověk něco naučit sám a kdy něco potřebuje někoho naučit?</a:t>
            </a:r>
          </a:p>
          <a:p>
            <a:r>
              <a:rPr lang="cs-CZ" dirty="0" smtClean="0"/>
              <a:t>Jak poznám, že už něco umím?</a:t>
            </a:r>
          </a:p>
          <a:p>
            <a:r>
              <a:rPr lang="cs-CZ" dirty="0" smtClean="0"/>
              <a:t>Jak poznám, že se mi něco podařilo někoho naučit?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– </a:t>
            </a:r>
            <a:r>
              <a:rPr lang="cs-CZ" dirty="0" err="1" smtClean="0"/>
              <a:t>all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1706563"/>
          <a:ext cx="804703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5982952" imgH="1854072" progId="Word.Document.12">
                  <p:embed/>
                </p:oleObj>
              </mc:Choice>
              <mc:Fallback>
                <p:oleObj name="Dokument" r:id="rId3" imgW="5982952" imgH="185407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06563"/>
                        <a:ext cx="8047038" cy="248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charset="0"/>
              </a:rPr>
              <a:t>Taxonomie kognitivních cílů</a:t>
            </a:r>
            <a:endParaRPr lang="cs-CZ" sz="4000" dirty="0">
              <a:latin typeface="Arial" charset="0"/>
            </a:endParaRPr>
          </a:p>
        </p:txBody>
      </p:sp>
      <p:graphicFrame>
        <p:nvGraphicFramePr>
          <p:cNvPr id="11343" name="Group 79"/>
          <p:cNvGraphicFramePr>
            <a:graphicFrameLocks noGrp="1"/>
          </p:cNvGraphicFramePr>
          <p:nvPr/>
        </p:nvGraphicFramePr>
        <p:xfrm>
          <a:off x="1447800" y="2819400"/>
          <a:ext cx="1219200" cy="2260602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Znalosti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Pochopení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Analýza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Syntéza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Hodnocení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44" name="Group 80"/>
          <p:cNvGraphicFramePr>
            <a:graphicFrameLocks noGrp="1"/>
          </p:cNvGraphicFramePr>
          <p:nvPr/>
        </p:nvGraphicFramePr>
        <p:xfrm>
          <a:off x="5257800" y="2819400"/>
          <a:ext cx="1600200" cy="228600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Zapamatovat 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Porozumět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Analyzovat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Tvořit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45" name="Group 81"/>
          <p:cNvGraphicFramePr>
            <a:graphicFrameLocks noGrp="1"/>
          </p:cNvGraphicFramePr>
          <p:nvPr/>
        </p:nvGraphicFramePr>
        <p:xfrm>
          <a:off x="5257800" y="1828800"/>
          <a:ext cx="1600200" cy="57912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Samostatná dimenze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1332" name="Rectangle 68"/>
          <p:cNvSpPr>
            <a:spLocks noChangeArrowheads="1"/>
          </p:cNvSpPr>
          <p:nvPr/>
        </p:nvSpPr>
        <p:spPr bwMode="auto">
          <a:xfrm>
            <a:off x="2667000" y="2209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Vyjádření substantivem</a:t>
            </a:r>
          </a:p>
        </p:txBody>
      </p:sp>
      <p:sp>
        <p:nvSpPr>
          <p:cNvPr id="11333" name="Rectangle 69"/>
          <p:cNvSpPr>
            <a:spLocks noChangeArrowheads="1"/>
          </p:cNvSpPr>
          <p:nvPr/>
        </p:nvSpPr>
        <p:spPr bwMode="auto">
          <a:xfrm>
            <a:off x="7086600" y="3429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Dimenze kognitivních procesů</a:t>
            </a:r>
          </a:p>
        </p:txBody>
      </p:sp>
      <p:sp>
        <p:nvSpPr>
          <p:cNvPr id="11334" name="Rectangle 70"/>
          <p:cNvSpPr>
            <a:spLocks noChangeArrowheads="1"/>
          </p:cNvSpPr>
          <p:nvPr/>
        </p:nvSpPr>
        <p:spPr bwMode="auto">
          <a:xfrm>
            <a:off x="7010400" y="18288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Dimenze poznatků</a:t>
            </a:r>
          </a:p>
        </p:txBody>
      </p:sp>
      <p:sp>
        <p:nvSpPr>
          <p:cNvPr id="11335" name="Rectangle 71"/>
          <p:cNvSpPr>
            <a:spLocks noChangeArrowheads="1"/>
          </p:cNvSpPr>
          <p:nvPr/>
        </p:nvSpPr>
        <p:spPr bwMode="auto">
          <a:xfrm>
            <a:off x="2819400" y="2895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Vyjádření slovesem</a:t>
            </a:r>
          </a:p>
        </p:txBody>
      </p:sp>
      <p:sp>
        <p:nvSpPr>
          <p:cNvPr id="11336" name="Line 72"/>
          <p:cNvSpPr>
            <a:spLocks noChangeShapeType="1"/>
          </p:cNvSpPr>
          <p:nvPr/>
        </p:nvSpPr>
        <p:spPr bwMode="auto">
          <a:xfrm>
            <a:off x="2667000" y="2971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7" name="Line 73"/>
          <p:cNvSpPr>
            <a:spLocks noChangeShapeType="1"/>
          </p:cNvSpPr>
          <p:nvPr/>
        </p:nvSpPr>
        <p:spPr bwMode="auto">
          <a:xfrm>
            <a:off x="2667000" y="3352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8" name="Line 74"/>
          <p:cNvSpPr>
            <a:spLocks noChangeShapeType="1"/>
          </p:cNvSpPr>
          <p:nvPr/>
        </p:nvSpPr>
        <p:spPr bwMode="auto">
          <a:xfrm>
            <a:off x="2667000" y="3733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26670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2667000" y="44958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1" name="Line 77"/>
          <p:cNvSpPr>
            <a:spLocks noChangeShapeType="1"/>
          </p:cNvSpPr>
          <p:nvPr/>
        </p:nvSpPr>
        <p:spPr bwMode="auto">
          <a:xfrm flipV="1">
            <a:off x="2667000" y="44958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2" name="Line 78"/>
          <p:cNvSpPr>
            <a:spLocks noChangeShapeType="1"/>
          </p:cNvSpPr>
          <p:nvPr/>
        </p:nvSpPr>
        <p:spPr bwMode="auto">
          <a:xfrm flipV="1">
            <a:off x="4419600" y="1981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6" name="Line 82"/>
          <p:cNvSpPr>
            <a:spLocks noChangeShapeType="1"/>
          </p:cNvSpPr>
          <p:nvPr/>
        </p:nvSpPr>
        <p:spPr bwMode="auto">
          <a:xfrm>
            <a:off x="6858000" y="213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7" name="Line 83"/>
          <p:cNvSpPr>
            <a:spLocks noChangeShapeType="1"/>
          </p:cNvSpPr>
          <p:nvPr/>
        </p:nvSpPr>
        <p:spPr bwMode="auto">
          <a:xfrm>
            <a:off x="70104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8" name="Line 84"/>
          <p:cNvSpPr>
            <a:spLocks noChangeShapeType="1"/>
          </p:cNvSpPr>
          <p:nvPr/>
        </p:nvSpPr>
        <p:spPr bwMode="auto">
          <a:xfrm flipH="1">
            <a:off x="6858000" y="48006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9" name="Line 85"/>
          <p:cNvSpPr>
            <a:spLocks noChangeShapeType="1"/>
          </p:cNvSpPr>
          <p:nvPr/>
        </p:nvSpPr>
        <p:spPr bwMode="auto">
          <a:xfrm>
            <a:off x="6858000" y="2971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0" name="Line 86"/>
          <p:cNvSpPr>
            <a:spLocks noChangeShapeType="1"/>
          </p:cNvSpPr>
          <p:nvPr/>
        </p:nvSpPr>
        <p:spPr bwMode="auto">
          <a:xfrm>
            <a:off x="7010400" y="3810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1" name="Line 87"/>
          <p:cNvSpPr>
            <a:spLocks noChangeShapeType="1"/>
          </p:cNvSpPr>
          <p:nvPr/>
        </p:nvSpPr>
        <p:spPr bwMode="auto">
          <a:xfrm flipV="1">
            <a:off x="2667000" y="25908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2" name="Rectangle 88"/>
          <p:cNvSpPr>
            <a:spLocks noChangeArrowheads="1"/>
          </p:cNvSpPr>
          <p:nvPr/>
        </p:nvSpPr>
        <p:spPr bwMode="auto">
          <a:xfrm>
            <a:off x="4038600" y="11430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800">
                <a:solidFill>
                  <a:schemeClr val="tx2"/>
                </a:solidFill>
                <a:latin typeface="Arial" charset="0"/>
              </a:rPr>
              <a:t>revidovaná (Anderson, Krathwohl, 2001)</a:t>
            </a:r>
          </a:p>
        </p:txBody>
      </p:sp>
      <p:sp>
        <p:nvSpPr>
          <p:cNvPr id="11353" name="Rectangle 89"/>
          <p:cNvSpPr>
            <a:spLocks noChangeArrowheads="1"/>
          </p:cNvSpPr>
          <p:nvPr/>
        </p:nvSpPr>
        <p:spPr bwMode="auto">
          <a:xfrm>
            <a:off x="914400" y="1143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800">
                <a:solidFill>
                  <a:schemeClr val="tx2"/>
                </a:solidFill>
                <a:latin typeface="Arial" charset="0"/>
              </a:rPr>
              <a:t>původní (Bloom, 1956)</a:t>
            </a:r>
          </a:p>
        </p:txBody>
      </p:sp>
    </p:spTree>
    <p:extLst>
      <p:ext uri="{BB962C8B-B14F-4D97-AF65-F5344CB8AC3E}">
        <p14:creationId xmlns:p14="http://schemas.microsoft.com/office/powerpoint/2010/main" val="36283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revidované taxonomie oproti původní </a:t>
            </a:r>
            <a:r>
              <a:rPr lang="cs-CZ" dirty="0" err="1" smtClean="0"/>
              <a:t>Bloomově</a:t>
            </a:r>
            <a:r>
              <a:rPr lang="cs-CZ" dirty="0" smtClean="0"/>
              <a:t> taxonomii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spcAft>
                <a:spcPct val="20000"/>
              </a:spcAft>
            </a:pPr>
            <a:r>
              <a:rPr lang="cs-CZ" sz="2400" dirty="0">
                <a:latin typeface="Arial" charset="0"/>
              </a:rPr>
              <a:t>Pojetí </a:t>
            </a:r>
            <a:r>
              <a:rPr lang="cs-CZ" sz="2400" dirty="0" smtClean="0">
                <a:latin typeface="Arial" charset="0"/>
              </a:rPr>
              <a:t>revize</a:t>
            </a:r>
          </a:p>
          <a:p>
            <a:pPr marL="929640" lvl="1" indent="-609600"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určena </a:t>
            </a:r>
            <a:r>
              <a:rPr lang="cs-CZ" sz="2100" dirty="0">
                <a:latin typeface="Arial" charset="0"/>
              </a:rPr>
              <a:t>především učitelům (všech stupňů škol) jako pomůcka při přípravě na výuku, její realizaci a při hodnocení jejích </a:t>
            </a:r>
            <a:r>
              <a:rPr lang="cs-CZ" sz="2100" dirty="0" smtClean="0">
                <a:latin typeface="Arial" charset="0"/>
              </a:rPr>
              <a:t>výsledků;</a:t>
            </a:r>
          </a:p>
          <a:p>
            <a:pPr marL="929640" lvl="1" indent="-609600"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zdůrazňuje </a:t>
            </a:r>
            <a:r>
              <a:rPr lang="cs-CZ" sz="2100" dirty="0" err="1">
                <a:latin typeface="Arial" charset="0"/>
              </a:rPr>
              <a:t>subkategorie</a:t>
            </a:r>
            <a:r>
              <a:rPr lang="cs-CZ" sz="2100" dirty="0">
                <a:latin typeface="Arial" charset="0"/>
              </a:rPr>
              <a:t> poznatků a kognitivních procesů.</a:t>
            </a:r>
          </a:p>
          <a:p>
            <a:pPr marL="609600" indent="-609600"/>
            <a:r>
              <a:rPr lang="cs-CZ" sz="2400" dirty="0">
                <a:latin typeface="Arial" charset="0"/>
              </a:rPr>
              <a:t>Terminologické změny – respektují způsob </a:t>
            </a:r>
            <a:r>
              <a:rPr lang="cs-CZ" sz="2400" dirty="0" smtClean="0">
                <a:latin typeface="Arial" charset="0"/>
              </a:rPr>
              <a:t> vymezování </a:t>
            </a:r>
            <a:r>
              <a:rPr lang="cs-CZ" sz="2400" dirty="0">
                <a:latin typeface="Arial" charset="0"/>
              </a:rPr>
              <a:t>výukových cílů</a:t>
            </a:r>
            <a:r>
              <a:rPr lang="cs-CZ" sz="2400" dirty="0" smtClean="0">
                <a:latin typeface="Arial" charset="0"/>
              </a:rPr>
              <a:t>:</a:t>
            </a:r>
          </a:p>
          <a:p>
            <a:pPr marL="929640" lvl="1" indent="-609600"/>
            <a:r>
              <a:rPr lang="cs-CZ" sz="2100" dirty="0" smtClean="0">
                <a:latin typeface="Arial" charset="0"/>
              </a:rPr>
              <a:t>kategorie </a:t>
            </a:r>
            <a:r>
              <a:rPr lang="cs-CZ" sz="2100" dirty="0">
                <a:latin typeface="Arial" charset="0"/>
              </a:rPr>
              <a:t>kognitivních procesů – označeny slovesy (činnost studenta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marL="929640" lvl="1" indent="-609600"/>
            <a:r>
              <a:rPr lang="cs-CZ" sz="2100" dirty="0" err="1" smtClean="0">
                <a:latin typeface="Arial" charset="0"/>
              </a:rPr>
              <a:t>subkategorie</a:t>
            </a:r>
            <a:r>
              <a:rPr lang="cs-CZ" sz="2100" dirty="0" smtClean="0">
                <a:latin typeface="Arial" charset="0"/>
              </a:rPr>
              <a:t> </a:t>
            </a:r>
            <a:r>
              <a:rPr lang="cs-CZ" sz="2100" dirty="0">
                <a:latin typeface="Arial" charset="0"/>
              </a:rPr>
              <a:t>poznatků – označeny podstatnými jmény (předmět činnosti)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revidované taxonomie oproti původní </a:t>
            </a:r>
            <a:r>
              <a:rPr lang="cs-CZ" dirty="0" err="1" smtClean="0"/>
              <a:t>Bloomově</a:t>
            </a:r>
            <a:r>
              <a:rPr lang="cs-CZ" dirty="0" smtClean="0"/>
              <a:t> taxonomii – 2</a:t>
            </a:r>
            <a:endParaRPr 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spcAft>
                <a:spcPct val="20000"/>
              </a:spcAft>
            </a:pPr>
            <a:r>
              <a:rPr lang="cs-CZ" sz="2400" dirty="0">
                <a:latin typeface="Arial" charset="0"/>
              </a:rPr>
              <a:t>Změny </a:t>
            </a:r>
            <a:r>
              <a:rPr lang="cs-CZ" sz="2400" dirty="0" smtClean="0">
                <a:latin typeface="Arial" charset="0"/>
              </a:rPr>
              <a:t>struktury - </a:t>
            </a:r>
            <a:r>
              <a:rPr lang="cs-CZ" sz="2100" dirty="0" err="1" smtClean="0">
                <a:latin typeface="Arial" charset="0"/>
              </a:rPr>
              <a:t>dvoudimenzionální</a:t>
            </a:r>
            <a:r>
              <a:rPr lang="cs-CZ" sz="2100" dirty="0" smtClean="0">
                <a:latin typeface="Arial" charset="0"/>
              </a:rPr>
              <a:t> </a:t>
            </a:r>
            <a:r>
              <a:rPr lang="cs-CZ" sz="2100" dirty="0">
                <a:latin typeface="Arial" charset="0"/>
              </a:rPr>
              <a:t>charakter</a:t>
            </a:r>
            <a:r>
              <a:rPr lang="cs-CZ" sz="2100" dirty="0" smtClean="0">
                <a:latin typeface="Arial" charset="0"/>
              </a:rPr>
              <a:t>:</a:t>
            </a:r>
          </a:p>
          <a:p>
            <a:pPr marL="1203960" lvl="2" indent="-609600">
              <a:spcAft>
                <a:spcPct val="20000"/>
              </a:spcAft>
              <a:buFont typeface="+mj-lt"/>
              <a:buAutoNum type="arabicPeriod"/>
            </a:pPr>
            <a:r>
              <a:rPr lang="cs-CZ" sz="2400" b="1" dirty="0" smtClean="0">
                <a:latin typeface="Arial" charset="0"/>
              </a:rPr>
              <a:t>poznatky,</a:t>
            </a:r>
          </a:p>
          <a:p>
            <a:pPr marL="1203960" lvl="2" indent="-609600">
              <a:spcAft>
                <a:spcPct val="20000"/>
              </a:spcAft>
              <a:buFont typeface="+mj-lt"/>
              <a:buAutoNum type="arabicPeriod"/>
            </a:pPr>
            <a:r>
              <a:rPr lang="cs-CZ" sz="2400" b="1" dirty="0" smtClean="0">
                <a:latin typeface="Arial" charset="0"/>
              </a:rPr>
              <a:t>kognitivní </a:t>
            </a:r>
            <a:r>
              <a:rPr lang="cs-CZ" sz="2400" b="1" dirty="0">
                <a:latin typeface="Arial" charset="0"/>
              </a:rPr>
              <a:t>procesy,</a:t>
            </a:r>
            <a:r>
              <a:rPr lang="cs-CZ" sz="1500" dirty="0">
                <a:latin typeface="Arial" charset="0"/>
              </a:rPr>
              <a:t/>
            </a:r>
            <a:br>
              <a:rPr lang="cs-CZ" sz="1500" dirty="0">
                <a:latin typeface="Arial" charset="0"/>
              </a:rPr>
            </a:br>
            <a:endParaRPr lang="cs-CZ" sz="1500" dirty="0" smtClean="0">
              <a:latin typeface="Arial" charset="0"/>
            </a:endParaRPr>
          </a:p>
          <a:p>
            <a:pPr marL="609600" indent="-609600">
              <a:spcAft>
                <a:spcPct val="20000"/>
              </a:spcAft>
              <a:buNone/>
            </a:pPr>
            <a:r>
              <a:rPr lang="cs-CZ" sz="2100" dirty="0" smtClean="0"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obě </a:t>
            </a:r>
            <a:r>
              <a:rPr lang="cs-CZ" sz="1800" dirty="0">
                <a:latin typeface="Arial" charset="0"/>
              </a:rPr>
              <a:t>dimenze jsou základem taxonomické tabulky;</a:t>
            </a:r>
          </a:p>
          <a:p>
            <a:pPr marL="1203960" lvl="2" indent="-609600">
              <a:spcAft>
                <a:spcPct val="20000"/>
              </a:spcAft>
            </a:pPr>
            <a:r>
              <a:rPr lang="cs-CZ" sz="1800" dirty="0" smtClean="0">
                <a:latin typeface="Arial" charset="0"/>
              </a:rPr>
              <a:t>nepředpokládá </a:t>
            </a:r>
            <a:r>
              <a:rPr lang="cs-CZ" sz="1800" dirty="0">
                <a:latin typeface="Arial" charset="0"/>
              </a:rPr>
              <a:t>se kumulativní hierarchie (ani u jedné z dimenzí);</a:t>
            </a:r>
          </a:p>
          <a:p>
            <a:pPr marL="1203960" lvl="2" indent="-609600">
              <a:spcAft>
                <a:spcPct val="20000"/>
              </a:spcAft>
            </a:pPr>
            <a:r>
              <a:rPr lang="cs-CZ" sz="1800" dirty="0" smtClean="0">
                <a:latin typeface="Arial" charset="0"/>
              </a:rPr>
              <a:t>došlo </a:t>
            </a:r>
            <a:r>
              <a:rPr lang="cs-CZ" sz="1800" dirty="0">
                <a:latin typeface="Arial" charset="0"/>
              </a:rPr>
              <a:t>k záměně dvou posledních kategorií kognitivních procesů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cs-CZ" sz="32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err="1" smtClean="0">
                <a:latin typeface="Arial" charset="0"/>
              </a:rPr>
              <a:t>Byčkovský</a:t>
            </a:r>
            <a:r>
              <a:rPr lang="cs-CZ" sz="2400" dirty="0">
                <a:latin typeface="Arial" charset="0"/>
              </a:rPr>
              <a:t>, P. a </a:t>
            </a:r>
            <a:r>
              <a:rPr lang="cs-CZ" sz="2400" dirty="0" err="1">
                <a:latin typeface="Arial" charset="0"/>
              </a:rPr>
              <a:t>Kotásek</a:t>
            </a:r>
            <a:r>
              <a:rPr lang="cs-CZ" sz="2400" dirty="0">
                <a:latin typeface="Arial" charset="0"/>
              </a:rPr>
              <a:t>, J. (2004). Nová teorie klasifikování kognitivních cílů ve vzdělávání: revize </a:t>
            </a:r>
            <a:r>
              <a:rPr lang="cs-CZ" sz="2400" dirty="0" err="1">
                <a:latin typeface="Arial" charset="0"/>
              </a:rPr>
              <a:t>Bloomovy</a:t>
            </a:r>
            <a:r>
              <a:rPr lang="cs-CZ" sz="2400" dirty="0">
                <a:latin typeface="Arial" charset="0"/>
              </a:rPr>
              <a:t> taxonomie. </a:t>
            </a:r>
            <a:r>
              <a:rPr lang="cs-CZ" sz="2400" i="1" dirty="0">
                <a:latin typeface="Arial" charset="0"/>
              </a:rPr>
              <a:t>Pedagogika, 54(3),</a:t>
            </a:r>
            <a:r>
              <a:rPr lang="cs-CZ" sz="2400" dirty="0">
                <a:latin typeface="Arial" charset="0"/>
              </a:rPr>
              <a:t> 227–242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r>
              <a:rPr lang="cs-CZ" sz="2400" dirty="0" err="1" smtClean="0">
                <a:latin typeface="Arial" charset="0"/>
              </a:rPr>
              <a:t>Hudecová</a:t>
            </a:r>
            <a:r>
              <a:rPr lang="cs-CZ" sz="2400" dirty="0" smtClean="0">
                <a:latin typeface="Arial" charset="0"/>
              </a:rPr>
              <a:t>, D. (2003) </a:t>
            </a:r>
            <a:r>
              <a:rPr lang="cs-CZ" sz="2400" i="1" dirty="0" smtClean="0">
                <a:latin typeface="Arial" charset="0"/>
              </a:rPr>
              <a:t>Revize </a:t>
            </a:r>
            <a:r>
              <a:rPr lang="cs-CZ" sz="2400" i="1" dirty="0" err="1" smtClean="0">
                <a:latin typeface="Arial" charset="0"/>
              </a:rPr>
              <a:t>Bloomovy</a:t>
            </a:r>
            <a:r>
              <a:rPr lang="cs-CZ" sz="2400" i="1" dirty="0" smtClean="0">
                <a:latin typeface="Arial" charset="0"/>
              </a:rPr>
              <a:t> taxonomie edukačních cílů</a:t>
            </a:r>
            <a:r>
              <a:rPr lang="cs-CZ" sz="2400" dirty="0" smtClean="0">
                <a:latin typeface="Arial" charset="0"/>
              </a:rPr>
              <a:t> [online]. </a:t>
            </a:r>
            <a:r>
              <a:rPr lang="cs-CZ" sz="2400" dirty="0" err="1" smtClean="0">
                <a:latin typeface="Arial" charset="0"/>
              </a:rPr>
              <a:t>Publ</a:t>
            </a:r>
            <a:r>
              <a:rPr lang="cs-CZ" sz="2400" dirty="0" smtClean="0">
                <a:latin typeface="Arial" charset="0"/>
              </a:rPr>
              <a:t>. 2003-10-3. Dokument MS Word. Dostupný z WWW: &lt;http://www.</a:t>
            </a:r>
            <a:r>
              <a:rPr lang="cs-CZ" sz="2400" dirty="0" err="1" smtClean="0">
                <a:latin typeface="Arial" charset="0"/>
              </a:rPr>
              <a:t>msmt.cz</a:t>
            </a:r>
            <a:r>
              <a:rPr lang="cs-CZ" sz="2400" dirty="0" smtClean="0">
                <a:latin typeface="Arial" charset="0"/>
              </a:rPr>
              <a:t>/</a:t>
            </a:r>
            <a:r>
              <a:rPr lang="cs-CZ" sz="2400" dirty="0" err="1" smtClean="0">
                <a:latin typeface="Arial" charset="0"/>
              </a:rPr>
              <a:t>Files</a:t>
            </a:r>
            <a:r>
              <a:rPr lang="cs-CZ" sz="2400" dirty="0" smtClean="0">
                <a:latin typeface="Arial" charset="0"/>
              </a:rPr>
              <a:t>/DOC/</a:t>
            </a:r>
            <a:r>
              <a:rPr lang="cs-CZ" sz="2400" dirty="0" err="1" smtClean="0">
                <a:latin typeface="Arial" charset="0"/>
              </a:rPr>
              <a:t>NHRevizeBloomovytaxonomieedukace.doc</a:t>
            </a:r>
            <a:r>
              <a:rPr lang="cs-CZ" sz="2400" dirty="0" smtClean="0">
                <a:latin typeface="Arial" charset="0"/>
              </a:rPr>
              <a:t>&gt;</a:t>
            </a:r>
          </a:p>
          <a:p>
            <a:r>
              <a:rPr lang="cs-CZ" sz="2400" dirty="0" err="1" smtClean="0">
                <a:latin typeface="Arial" charset="0"/>
              </a:rPr>
              <a:t>Lorin</a:t>
            </a:r>
            <a:r>
              <a:rPr lang="cs-CZ" sz="2400" dirty="0" smtClean="0">
                <a:latin typeface="Arial" charset="0"/>
              </a:rPr>
              <a:t> W. Anderson, David R. </a:t>
            </a:r>
            <a:r>
              <a:rPr lang="cs-CZ" sz="2400" dirty="0" err="1" smtClean="0">
                <a:latin typeface="Arial" charset="0"/>
              </a:rPr>
              <a:t>Krathwohl</a:t>
            </a:r>
            <a:r>
              <a:rPr lang="cs-CZ" sz="2400" dirty="0" smtClean="0">
                <a:latin typeface="Arial" charset="0"/>
              </a:rPr>
              <a:t>, Peter W. </a:t>
            </a:r>
            <a:r>
              <a:rPr lang="cs-CZ" sz="2400" dirty="0" err="1" smtClean="0">
                <a:latin typeface="Arial" charset="0"/>
              </a:rPr>
              <a:t>Airasian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Kathleen</a:t>
            </a:r>
            <a:r>
              <a:rPr lang="cs-CZ" sz="2400" dirty="0" smtClean="0">
                <a:latin typeface="Arial" charset="0"/>
              </a:rPr>
              <a:t> A. </a:t>
            </a:r>
            <a:r>
              <a:rPr lang="cs-CZ" sz="2400" dirty="0" err="1" smtClean="0">
                <a:latin typeface="Arial" charset="0"/>
              </a:rPr>
              <a:t>Cruikshank</a:t>
            </a:r>
            <a:r>
              <a:rPr lang="cs-CZ" sz="2400" dirty="0" smtClean="0">
                <a:latin typeface="Arial" charset="0"/>
              </a:rPr>
              <a:t>, Richard E. Mayer, Paul P. </a:t>
            </a:r>
            <a:r>
              <a:rPr lang="cs-CZ" sz="2400" dirty="0" err="1" smtClean="0">
                <a:latin typeface="Arial" charset="0"/>
              </a:rPr>
              <a:t>Pintrich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James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err="1" smtClean="0">
                <a:latin typeface="Arial" charset="0"/>
              </a:rPr>
              <a:t>Raths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Merlin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err="1" smtClean="0">
                <a:latin typeface="Arial" charset="0"/>
              </a:rPr>
              <a:t>Wittrock</a:t>
            </a:r>
            <a:r>
              <a:rPr lang="cs-CZ" sz="2400" dirty="0" smtClean="0">
                <a:latin typeface="Arial" charset="0"/>
              </a:rPr>
              <a:t>. (</a:t>
            </a:r>
            <a:r>
              <a:rPr lang="cs-CZ" sz="2400" dirty="0" err="1" smtClean="0">
                <a:latin typeface="Arial" charset="0"/>
              </a:rPr>
              <a:t>Eds</a:t>
            </a:r>
            <a:r>
              <a:rPr lang="cs-CZ" sz="2400" dirty="0" smtClean="0">
                <a:latin typeface="Arial" charset="0"/>
              </a:rPr>
              <a:t>.) (2001) </a:t>
            </a:r>
            <a:r>
              <a:rPr lang="cs-CZ" sz="2400" i="1" dirty="0" smtClean="0">
                <a:latin typeface="Arial" charset="0"/>
              </a:rPr>
              <a:t>A </a:t>
            </a:r>
            <a:r>
              <a:rPr lang="cs-CZ" sz="2400" i="1" dirty="0" err="1" smtClean="0">
                <a:latin typeface="Arial" charset="0"/>
              </a:rPr>
              <a:t>Taxonomy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for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Learning</a:t>
            </a:r>
            <a:r>
              <a:rPr lang="cs-CZ" sz="2400" i="1" dirty="0" smtClean="0">
                <a:latin typeface="Arial" charset="0"/>
              </a:rPr>
              <a:t>, </a:t>
            </a:r>
            <a:r>
              <a:rPr lang="cs-CZ" sz="2400" i="1" dirty="0" err="1" smtClean="0">
                <a:latin typeface="Arial" charset="0"/>
              </a:rPr>
              <a:t>Teaching</a:t>
            </a:r>
            <a:r>
              <a:rPr lang="cs-CZ" sz="2400" i="1" dirty="0" smtClean="0">
                <a:latin typeface="Arial" charset="0"/>
              </a:rPr>
              <a:t> a </a:t>
            </a:r>
            <a:r>
              <a:rPr lang="cs-CZ" sz="2400" i="1" dirty="0" err="1" smtClean="0">
                <a:latin typeface="Arial" charset="0"/>
              </a:rPr>
              <a:t>Assesing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of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Educational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Objektives</a:t>
            </a:r>
            <a:r>
              <a:rPr lang="cs-CZ" sz="2400" dirty="0" smtClean="0">
                <a:latin typeface="Arial" charset="0"/>
              </a:rPr>
              <a:t>. New York: </a:t>
            </a:r>
            <a:r>
              <a:rPr lang="cs-CZ" sz="2400" dirty="0" err="1" smtClean="0">
                <a:latin typeface="Arial" charset="0"/>
              </a:rPr>
              <a:t>Longman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pPr>
              <a:buFontTx/>
              <a:buNone/>
            </a:pPr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probíhá proces učení?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	Kognitivní (vzdělávací) </a:t>
            </a:r>
          </a:p>
          <a:p>
            <a:r>
              <a:rPr lang="cs-CZ" dirty="0"/>
              <a:t>2.	Afektivní (postojové)</a:t>
            </a:r>
          </a:p>
          <a:p>
            <a:r>
              <a:rPr lang="cs-CZ" dirty="0"/>
              <a:t>3.	Psychomotorické (výcvikové)</a:t>
            </a:r>
          </a:p>
          <a:p>
            <a:r>
              <a:rPr lang="cs-CZ" dirty="0"/>
              <a:t>4.	Sociální  (komunikační) </a:t>
            </a:r>
          </a:p>
          <a:p>
            <a:endParaRPr lang="cs-CZ" dirty="0" smtClean="0"/>
          </a:p>
          <a:p>
            <a:r>
              <a:rPr lang="cs-CZ" b="1" i="1" dirty="0" smtClean="0"/>
              <a:t>K čemu jsou dobré (funkce):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)	</a:t>
            </a:r>
            <a:r>
              <a:rPr lang="cs-CZ" b="1" dirty="0"/>
              <a:t>orientační</a:t>
            </a:r>
            <a:r>
              <a:rPr lang="cs-CZ" dirty="0"/>
              <a:t> – strategická orientace edukace díky formulaci cílů</a:t>
            </a:r>
          </a:p>
          <a:p>
            <a:pPr lvl="1"/>
            <a:r>
              <a:rPr lang="cs-CZ" dirty="0"/>
              <a:t>b)	</a:t>
            </a:r>
            <a:r>
              <a:rPr lang="cs-CZ" b="1" dirty="0"/>
              <a:t>motivační</a:t>
            </a:r>
            <a:r>
              <a:rPr lang="cs-CZ" dirty="0"/>
              <a:t> – přiblížení se cíli, jeho dosažení motivuje</a:t>
            </a:r>
          </a:p>
          <a:p>
            <a:pPr lvl="1"/>
            <a:r>
              <a:rPr lang="cs-CZ" dirty="0"/>
              <a:t>c)	</a:t>
            </a:r>
            <a:r>
              <a:rPr lang="cs-CZ" b="1" dirty="0"/>
              <a:t>realizační</a:t>
            </a:r>
            <a:r>
              <a:rPr lang="cs-CZ" dirty="0"/>
              <a:t> – správně zvolené a formulované cíle pomáhají dosáhnout tohoto cíle</a:t>
            </a:r>
          </a:p>
          <a:p>
            <a:pPr lvl="1"/>
            <a:r>
              <a:rPr lang="cs-CZ" dirty="0"/>
              <a:t>d)	</a:t>
            </a:r>
            <a:r>
              <a:rPr lang="cs-CZ" b="1" dirty="0"/>
              <a:t>regulační</a:t>
            </a:r>
            <a:r>
              <a:rPr lang="cs-CZ" dirty="0"/>
              <a:t> – reflexe dosahování cílů podle stanovených </a:t>
            </a:r>
            <a:r>
              <a:rPr lang="cs-CZ" dirty="0" smtClean="0"/>
              <a:t>cílů</a:t>
            </a:r>
          </a:p>
          <a:p>
            <a:r>
              <a:rPr lang="cs-CZ" b="1" i="1" dirty="0" smtClean="0"/>
              <a:t>Jak mají vypadat (požadavky):</a:t>
            </a:r>
          </a:p>
          <a:p>
            <a:pPr lvl="1"/>
            <a:r>
              <a:rPr lang="cs-CZ" dirty="0" smtClean="0"/>
              <a:t>konzistentnost</a:t>
            </a:r>
            <a:r>
              <a:rPr lang="cs-CZ" dirty="0"/>
              <a:t>, kontrolovatelnost, komplexnost, přiměřenost </a:t>
            </a:r>
            <a:r>
              <a:rPr lang="cs-CZ" dirty="0" smtClean="0"/>
              <a:t>(viz </a:t>
            </a:r>
            <a:r>
              <a:rPr lang="cs-CZ" dirty="0"/>
              <a:t>např. Obst, Kalhous)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20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Nejčastější chyby ve vymezování výukových </a:t>
            </a:r>
            <a:r>
              <a:rPr lang="cs-CZ" dirty="0" smtClean="0"/>
              <a:t>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ztotožnění </a:t>
            </a:r>
            <a:r>
              <a:rPr lang="cs-CZ" dirty="0"/>
              <a:t>cíle s tématem hodiny (např. </a:t>
            </a:r>
            <a:r>
              <a:rPr lang="cs-CZ" i="1" dirty="0"/>
              <a:t>české národní obrození, tok řeky Vltavy</a:t>
            </a:r>
            <a:r>
              <a:rPr lang="cs-CZ" dirty="0"/>
              <a:t>)</a:t>
            </a:r>
          </a:p>
          <a:p>
            <a:r>
              <a:rPr lang="cs-CZ" dirty="0" smtClean="0"/>
              <a:t>záměna </a:t>
            </a:r>
            <a:r>
              <a:rPr lang="cs-CZ" dirty="0"/>
              <a:t>cíle s popisem činnosti učitele (</a:t>
            </a:r>
            <a:r>
              <a:rPr lang="cs-CZ" i="1" dirty="0"/>
              <a:t>vysvětlit pojem </a:t>
            </a:r>
            <a:r>
              <a:rPr lang="cs-CZ" i="1" dirty="0" smtClean="0"/>
              <a:t>XY, </a:t>
            </a:r>
            <a:r>
              <a:rPr lang="cs-CZ" i="1" dirty="0"/>
              <a:t>předvést činnost </a:t>
            </a:r>
            <a:r>
              <a:rPr lang="cs-CZ" i="1" dirty="0" smtClean="0"/>
              <a:t>zařízení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příliš </a:t>
            </a:r>
            <a:r>
              <a:rPr lang="cs-CZ" dirty="0"/>
              <a:t>obecné vymezení, není stanovena kvalita nebo jiná kritéria žákova </a:t>
            </a:r>
            <a:r>
              <a:rPr lang="cs-CZ" dirty="0" smtClean="0"/>
              <a:t>výkonu (</a:t>
            </a:r>
            <a:r>
              <a:rPr lang="cs-CZ" i="1" dirty="0" smtClean="0"/>
              <a:t>žák bude obeznámen s…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Ztotožnění cílů (pouze) s kognitivními cíli</a:t>
            </a:r>
          </a:p>
          <a:p>
            <a:r>
              <a:rPr lang="cs-CZ" i="1" dirty="0" smtClean="0"/>
              <a:t>Chybí přechod mezi cíli výukové jednotky a cíli deklarovanými v ŠVP (úkolem žáka je „domyslet“ vztah dílčích témat k obecným); je možné pouze díky znalosti obecných pravidel „hry na školu“ („školování“ Štech, 1995)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07718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cíle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9008983"/>
              </p:ext>
            </p:extLst>
          </p:nvPr>
        </p:nvGraphicFramePr>
        <p:xfrm>
          <a:off x="612648" y="1700807"/>
          <a:ext cx="8531352" cy="4848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2221"/>
                <a:gridCol w="5789131"/>
              </a:tblGrid>
              <a:tr h="32152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B.S. </a:t>
                      </a:r>
                      <a:r>
                        <a:rPr lang="cs-CZ" sz="2400" dirty="0" err="1">
                          <a:effectLst/>
                        </a:rPr>
                        <a:t>Bloom</a:t>
                      </a:r>
                      <a:r>
                        <a:rPr lang="cs-CZ" sz="2400" dirty="0">
                          <a:effectLst/>
                        </a:rPr>
                        <a:t> – taxonomie kognitivních cílů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r>
                        <a:rPr lang="cs-CZ" sz="2000" dirty="0" smtClean="0">
                          <a:effectLst/>
                        </a:rPr>
                        <a:t>. znalost </a:t>
                      </a:r>
                      <a:r>
                        <a:rPr lang="cs-CZ" sz="2000" dirty="0">
                          <a:effectLst/>
                        </a:rPr>
                        <a:t>(zapamatování)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definovat, doplnit, napsat, opakovat, pojmenovat, popsat, přiřadit, seřadit, reprodukovat, vybrat, vysvětlit, určit, …</a:t>
                      </a:r>
                      <a:endParaRPr lang="cs-CZ" sz="24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r>
                        <a:rPr lang="cs-CZ" sz="2000" dirty="0" smtClean="0">
                          <a:effectLst/>
                        </a:rPr>
                        <a:t>. porozumění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dokázat, jinak formulovat, uvést příklad, interpretovat, objasnit, vysvětlit, odhadnout, opravit, přeložit, převést, vyjádřit jinak (vlastními slovy, jinou formou), vypočítat, zkontrolovat, změřit,..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cs-CZ" sz="2000" dirty="0" smtClean="0">
                          <a:effectLst/>
                        </a:rPr>
                        <a:t>. aplikace</a:t>
                      </a:r>
                      <a:endParaRPr lang="cs-CZ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aplikovat, demonstrovat, diskutovat, interpretovat údaje a vztahy, načrtnout, navrhnout, plánovat, použít, prokázat, registrovat, řešit, uvést vztah mezi …, uspořádat, vyčíslit, vyzkoušet, …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35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cs-CZ" sz="2000" dirty="0" smtClean="0">
                          <a:effectLst/>
                        </a:rPr>
                        <a:t>. analýza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analyzovat, najít princip uspořádání, provést rozbor, rozhodnout, rozlišit, rozdělit, specifikovat, ..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35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cs-CZ" sz="2000" dirty="0" smtClean="0">
                          <a:effectLst/>
                        </a:rPr>
                        <a:t>. syntéza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kategorizovat, klasifikovat, syntetizovat, kombinovat, skládat, modifikovat, napsat sdělení (zprávu), navrhnout, organizovat, shrnout, vyvodit obecné závěry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6. hodnotící </a:t>
                      </a:r>
                      <a:r>
                        <a:rPr lang="cs-CZ" sz="2000" dirty="0">
                          <a:effectLst/>
                        </a:rPr>
                        <a:t>posouzení (hodnocení)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argumentovat, obhájit, ocenit, oponovat, podpořit (názory), porovnat, posoudit, provést kritiku, prověřit, srovnat s normou, vybrat, vyvrátit, uvést klady a zápory, zdůvodnit, zhodnotit, ..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0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Afektivní cíle (postojová změna)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71345178"/>
              </p:ext>
            </p:extLst>
          </p:nvPr>
        </p:nvGraphicFramePr>
        <p:xfrm>
          <a:off x="612648" y="1844824"/>
          <a:ext cx="8351840" cy="4536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26448"/>
                <a:gridCol w="3825392"/>
              </a:tblGrid>
              <a:tr h="8780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D.B</a:t>
                      </a:r>
                      <a:r>
                        <a:rPr lang="cs-CZ" sz="3200" dirty="0" smtClean="0">
                          <a:effectLst/>
                        </a:rPr>
                        <a:t>. </a:t>
                      </a:r>
                      <a:r>
                        <a:rPr lang="cs-CZ" sz="3200" dirty="0" err="1" smtClean="0">
                          <a:effectLst/>
                        </a:rPr>
                        <a:t>Kratwohl</a:t>
                      </a:r>
                      <a:r>
                        <a:rPr lang="cs-CZ" sz="3200" dirty="0" smtClean="0">
                          <a:effectLst/>
                        </a:rPr>
                        <a:t> </a:t>
                      </a:r>
                      <a:r>
                        <a:rPr lang="cs-CZ" sz="3200" dirty="0">
                          <a:effectLst/>
                        </a:rPr>
                        <a:t>a kol. – taxonomie afektivních cílů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31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1. přijímání (vnímavost)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31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2. reagování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31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3. oceňování  hodnoty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31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4. integrování hodnoty (organizace)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31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5. integrace hodnot v charakteru</a:t>
                      </a:r>
                      <a:endParaRPr lang="cs-CZ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080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Psychomotorické cíle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26648639"/>
              </p:ext>
            </p:extLst>
          </p:nvPr>
        </p:nvGraphicFramePr>
        <p:xfrm>
          <a:off x="612648" y="1772817"/>
          <a:ext cx="8423848" cy="4392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3629"/>
                <a:gridCol w="5050219"/>
              </a:tblGrid>
              <a:tr h="850159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H. </a:t>
                      </a:r>
                      <a:r>
                        <a:rPr lang="cs-CZ" sz="2800" dirty="0" err="1">
                          <a:effectLst/>
                        </a:rPr>
                        <a:t>Daeve</a:t>
                      </a:r>
                      <a:r>
                        <a:rPr lang="cs-CZ" sz="2800" dirty="0">
                          <a:effectLst/>
                        </a:rPr>
                        <a:t> (1968)  - taxonomie psychomotorických cílů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08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1. imitace (nápodoba)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impulzivní </a:t>
                      </a:r>
                      <a:r>
                        <a:rPr lang="cs-CZ" sz="1800" dirty="0" smtClean="0">
                          <a:effectLst/>
                        </a:rPr>
                        <a:t>nápodoba; </a:t>
                      </a:r>
                      <a:r>
                        <a:rPr lang="cs-CZ" sz="1800" dirty="0">
                          <a:effectLst/>
                        </a:rPr>
                        <a:t>vědomé opakování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08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2. manipulace (praktická cvičení)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manipulace podle instrukce, </a:t>
                      </a:r>
                      <a:r>
                        <a:rPr lang="cs-CZ" sz="1800" dirty="0" smtClean="0">
                          <a:effectLst/>
                        </a:rPr>
                        <a:t>výběru; </a:t>
                      </a:r>
                      <a:r>
                        <a:rPr lang="cs-CZ" sz="1800" dirty="0">
                          <a:effectLst/>
                        </a:rPr>
                        <a:t>za účelem zpevňování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08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3. zpřesňování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reprodukce a kontrola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08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4. koordinace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sekvence a harmonie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08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5. automatizace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částečné zautomatizování, </a:t>
                      </a:r>
                      <a:r>
                        <a:rPr lang="cs-CZ" sz="1800" dirty="0" smtClean="0">
                          <a:effectLst/>
                        </a:rPr>
                        <a:t>úplné zautomatizování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470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Sociálně-komunikativní cíle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5798143"/>
              </p:ext>
            </p:extLst>
          </p:nvPr>
        </p:nvGraphicFramePr>
        <p:xfrm>
          <a:off x="755574" y="1700808"/>
          <a:ext cx="7632849" cy="5056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7635"/>
                <a:gridCol w="4335214"/>
              </a:tblGrid>
              <a:tr h="25861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Royl</a:t>
                      </a:r>
                      <a:r>
                        <a:rPr lang="cs-CZ" sz="1800" dirty="0">
                          <a:effectLst/>
                        </a:rPr>
                        <a:t> (</a:t>
                      </a:r>
                      <a:r>
                        <a:rPr lang="cs-CZ" sz="1800" dirty="0" smtClean="0">
                          <a:effectLst/>
                        </a:rPr>
                        <a:t>1978</a:t>
                      </a:r>
                      <a:r>
                        <a:rPr lang="cs-CZ" sz="1800" dirty="0">
                          <a:effectLst/>
                        </a:rPr>
                        <a:t>) – taxonomie sociálně-komunikativních cílů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2412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1. vyhledat si kontakt/napojení na určitou skupinu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1. jít ke skupině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2. rozvoj zájmu o účast na činnostech skupiny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3. akceptovat možnosti jednání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4. zpracovávat reakce členů skupiny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627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 akceptovat návrhy na spolupráci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1. přiklonit se ke členovi skupiny, který navazuje pozitivní kontakt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2. mít radost z nabídek ke spolupráci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3. ověřovat slučitelnost nabídek se skupinovými normami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4. ve dvou provést nějakou skupinově konformní aktivitu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3. činit návrhy na spolupráci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1. vyhledávat vícero členů skupiny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6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2. vykazovat pozitivně hodnotící pocity ve vztahu ke spolupráci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3. navrhovat společnou činnost/jednání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4. společné uskutečnění plánu/činnosti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4. rozšiřování spolupráce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1. shromažďovat se po vícero členech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2. sdělit své stanovisko - zájmy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3. analyzovat bariéry spolupráce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4. solidarizovat s ostatními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44824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5. učit se různé sociální role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1. napodobovat způsoby chování (v jejich jevové/výrazové podobě) specifické pro určitou roli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2. rozvíjet cit pro pozitivní hodnoty jiné sociální role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3. vymezit jedno chování vůči jinému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4. aplikovat diferencovaný akcept chování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6. snažit se o sociálně-kulturní inovace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1. sbírat informace o vůdčích idejích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2. považovat sociální změnu za cennou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6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3. sjednocovat nové vůdčí myšlenky s principy sociálního pokroku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24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4. pomáhat při uskutečňování inovativních projektů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187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</TotalTime>
  <Words>1660</Words>
  <Application>Microsoft Office PowerPoint</Application>
  <PresentationFormat>Předvádění na obrazovce (4:3)</PresentationFormat>
  <Paragraphs>307</Paragraphs>
  <Slides>24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Calibri</vt:lpstr>
      <vt:lpstr>Symbol</vt:lpstr>
      <vt:lpstr>Times New Roman</vt:lpstr>
      <vt:lpstr>Tw Cen MT</vt:lpstr>
      <vt:lpstr>Wingdings</vt:lpstr>
      <vt:lpstr>Wingdings 2</vt:lpstr>
      <vt:lpstr>Medián</vt:lpstr>
      <vt:lpstr>Dokument</vt:lpstr>
      <vt:lpstr>Psychologie ve školní praxi</vt:lpstr>
      <vt:lpstr>Učení</vt:lpstr>
      <vt:lpstr>Jak probíhá proces učení?</vt:lpstr>
      <vt:lpstr>Cíle výuky</vt:lpstr>
      <vt:lpstr>Nejčastější chyby ve vymezování výukových cílů</vt:lpstr>
      <vt:lpstr>Kognitivní cíle</vt:lpstr>
      <vt:lpstr>Afektivní cíle (postojová změna)</vt:lpstr>
      <vt:lpstr>Psychomotorické cíle</vt:lpstr>
      <vt:lpstr>Sociálně-komunikativní cíle</vt:lpstr>
      <vt:lpstr>Revize Bloomovy taxonomie</vt:lpstr>
      <vt:lpstr>Bloomova taxonomie výukových cílů</vt:lpstr>
      <vt:lpstr>Blomova taxonomie - slovník aktivních sloves k vymezování výukových cílů</vt:lpstr>
      <vt:lpstr>Původní Bloomova taxonomie</vt:lpstr>
      <vt:lpstr>Revize Bloomovy taxonomie</vt:lpstr>
      <vt:lpstr>Teoretické a historické pozadí</vt:lpstr>
      <vt:lpstr>Revize Bloomovy taxonomie</vt:lpstr>
      <vt:lpstr>Revize Bloomovy taxonomie - 1</vt:lpstr>
      <vt:lpstr>Revize Bloomovy taxonomie – 2</vt:lpstr>
      <vt:lpstr>Revize Bloomovy taxonomie – 3</vt:lpstr>
      <vt:lpstr>Revize – all in one</vt:lpstr>
      <vt:lpstr>Taxonomie kognitivních cílů</vt:lpstr>
      <vt:lpstr>Změny revidované taxonomie oproti původní Bloomově taxonomii</vt:lpstr>
      <vt:lpstr>Změny revidované taxonomie oproti původní Bloomově taxonomii – 2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Psychologie výchovy a vzdělávání</dc:title>
  <dc:creator>Mares</dc:creator>
  <cp:lastModifiedBy>Mares</cp:lastModifiedBy>
  <cp:revision>11</cp:revision>
  <dcterms:modified xsi:type="dcterms:W3CDTF">2016-04-18T12:33:43Z</dcterms:modified>
</cp:coreProperties>
</file>