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72" r:id="rId3"/>
    <p:sldId id="271" r:id="rId4"/>
    <p:sldId id="274" r:id="rId5"/>
    <p:sldId id="265" r:id="rId6"/>
    <p:sldId id="264" r:id="rId7"/>
    <p:sldId id="269" r:id="rId8"/>
    <p:sldId id="270" r:id="rId9"/>
    <p:sldId id="276" r:id="rId10"/>
    <p:sldId id="273" r:id="rId11"/>
    <p:sldId id="275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7"/>
    <p:restoredTop sz="94497"/>
  </p:normalViewPr>
  <p:slideViewPr>
    <p:cSldViewPr snapToGrid="0" snapToObjects="1">
      <p:cViewPr varScale="1">
        <p:scale>
          <a:sx n="85" d="100"/>
          <a:sy n="85" d="100"/>
        </p:scale>
        <p:origin x="54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A91BDE-D49C-164A-BB8B-E54C79C55D7E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0556B-84CC-144A-ADEC-00D3010AF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98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0556B-84CC-144A-ADEC-00D3010AF9F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445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4411-1F14-FF4F-BEA2-53A2124540D4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D87F4-4DBF-E64F-8E67-20E8FC2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625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4411-1F14-FF4F-BEA2-53A2124540D4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D87F4-4DBF-E64F-8E67-20E8FC2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796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4411-1F14-FF4F-BEA2-53A2124540D4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D87F4-4DBF-E64F-8E67-20E8FC2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132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4411-1F14-FF4F-BEA2-53A2124540D4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D87F4-4DBF-E64F-8E67-20E8FC2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614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4411-1F14-FF4F-BEA2-53A2124540D4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D87F4-4DBF-E64F-8E67-20E8FC2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99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4411-1F14-FF4F-BEA2-53A2124540D4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D87F4-4DBF-E64F-8E67-20E8FC2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652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4411-1F14-FF4F-BEA2-53A2124540D4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D87F4-4DBF-E64F-8E67-20E8FC2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160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4411-1F14-FF4F-BEA2-53A2124540D4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D87F4-4DBF-E64F-8E67-20E8FC2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971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4411-1F14-FF4F-BEA2-53A2124540D4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D87F4-4DBF-E64F-8E67-20E8FC2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755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4411-1F14-FF4F-BEA2-53A2124540D4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D87F4-4DBF-E64F-8E67-20E8FC2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7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4411-1F14-FF4F-BEA2-53A2124540D4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D87F4-4DBF-E64F-8E67-20E8FC2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93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64411-1F14-FF4F-BEA2-53A2124540D4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D87F4-4DBF-E64F-8E67-20E8FC2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378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Well-being</a:t>
            </a:r>
            <a:r>
              <a:rPr lang="cs-CZ" b="1" dirty="0" smtClean="0"/>
              <a:t> u začínajících učitelů:</a:t>
            </a:r>
            <a:br>
              <a:rPr lang="cs-CZ" b="1" dirty="0" smtClean="0"/>
            </a:br>
            <a:r>
              <a:rPr lang="cs-CZ" b="1" dirty="0" smtClean="0"/>
              <a:t>„</a:t>
            </a:r>
            <a:r>
              <a:rPr lang="en-US" sz="3100" b="1" i="1" dirty="0" smtClean="0"/>
              <a:t>Should </a:t>
            </a:r>
            <a:r>
              <a:rPr lang="en-US" sz="3100" b="1" i="1" dirty="0"/>
              <a:t>I Stay or Should I </a:t>
            </a:r>
            <a:r>
              <a:rPr lang="en-US" sz="3100" b="1" i="1" dirty="0" smtClean="0"/>
              <a:t>Go</a:t>
            </a:r>
            <a:r>
              <a:rPr lang="cs-CZ" sz="3100" b="1" i="1" dirty="0" smtClean="0"/>
              <a:t>“ (</a:t>
            </a:r>
            <a:r>
              <a:rPr lang="cs-CZ" sz="3100" b="1" i="1" dirty="0" err="1" smtClean="0"/>
              <a:t>The</a:t>
            </a:r>
            <a:r>
              <a:rPr lang="cs-CZ" sz="3100" b="1" i="1" dirty="0" smtClean="0"/>
              <a:t> </a:t>
            </a:r>
            <a:r>
              <a:rPr lang="cs-CZ" sz="3100" b="1" i="1" dirty="0" err="1" smtClean="0"/>
              <a:t>Clash</a:t>
            </a:r>
            <a:r>
              <a:rPr lang="cs-CZ" sz="3100" b="1" i="1" dirty="0" smtClean="0"/>
              <a:t>)</a:t>
            </a:r>
            <a:r>
              <a:rPr lang="cs-CZ" sz="3100" i="1" dirty="0"/>
              <a:t/>
            </a:r>
            <a:br>
              <a:rPr lang="cs-CZ" sz="3100" i="1" dirty="0"/>
            </a:b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216289"/>
          </a:xfrm>
        </p:spPr>
        <p:txBody>
          <a:bodyPr>
            <a:normAutofit/>
          </a:bodyPr>
          <a:lstStyle/>
          <a:p>
            <a:r>
              <a:rPr lang="cs-CZ" dirty="0" smtClean="0"/>
              <a:t>Jan Mareš a Tomáš Kohoutek</a:t>
            </a:r>
          </a:p>
          <a:p>
            <a:endParaRPr lang="cs-CZ" dirty="0" smtClean="0"/>
          </a:p>
          <a:p>
            <a:r>
              <a:rPr lang="cs-CZ" sz="1800" dirty="0" smtClean="0"/>
              <a:t>s poděkováním celému týmu ve složení</a:t>
            </a:r>
          </a:p>
          <a:p>
            <a:r>
              <a:rPr lang="en-US" sz="1800" dirty="0" smtClean="0"/>
              <a:t>Michaela Píšová, </a:t>
            </a:r>
            <a:r>
              <a:rPr lang="en-US" sz="1800" dirty="0" err="1" smtClean="0"/>
              <a:t>Světlana</a:t>
            </a:r>
            <a:r>
              <a:rPr lang="en-US" sz="1800" dirty="0" smtClean="0"/>
              <a:t> </a:t>
            </a:r>
            <a:r>
              <a:rPr lang="en-US" sz="1800" dirty="0" err="1" smtClean="0"/>
              <a:t>Hanušová</a:t>
            </a:r>
            <a:r>
              <a:rPr lang="en-US" sz="1800" dirty="0" smtClean="0"/>
              <a:t>, Klára Uličná, Eva Minaříková, Miroslav Janík, </a:t>
            </a:r>
            <a:r>
              <a:rPr lang="cs-CZ" sz="1800" dirty="0" smtClean="0"/>
              <a:t>Tomáš Janík</a:t>
            </a:r>
            <a:endParaRPr lang="en-US" sz="1800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3639" y="160597"/>
            <a:ext cx="4370361" cy="1134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057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z výsledků pilotáže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35864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/>
              <a:t>Well-being</a:t>
            </a:r>
            <a:r>
              <a:rPr lang="cs-CZ" dirty="0"/>
              <a:t> </a:t>
            </a:r>
            <a:endParaRPr lang="en-GB" dirty="0"/>
          </a:p>
          <a:p>
            <a:r>
              <a:rPr lang="cs-CZ" dirty="0"/>
              <a:t>škála v překladu </a:t>
            </a:r>
            <a:r>
              <a:rPr lang="cs-CZ" dirty="0" err="1"/>
              <a:t>Kebza</a:t>
            </a:r>
            <a:r>
              <a:rPr lang="cs-CZ" dirty="0"/>
              <a:t>, Šolcová; pět položek; pětibodová škála</a:t>
            </a:r>
            <a:endParaRPr lang="en-GB" dirty="0"/>
          </a:p>
          <a:p>
            <a:r>
              <a:rPr lang="cs-CZ" dirty="0"/>
              <a:t>(N= 34) cíleně oslovených motivovaných absolventů ochotných participovat na pilotáži</a:t>
            </a:r>
            <a:endParaRPr lang="en-GB" dirty="0"/>
          </a:p>
          <a:p>
            <a:r>
              <a:rPr lang="cs-CZ" dirty="0"/>
              <a:t>přesto alespoň určitá míra variability dat (spokojenost ve všech otázkách – min 20 bodů; 25 maximum)</a:t>
            </a:r>
            <a:endParaRPr lang="en-GB" dirty="0"/>
          </a:p>
          <a:p>
            <a:endParaRPr lang="cs-CZ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840" y="1228090"/>
            <a:ext cx="4601210" cy="42275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3423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Souvislosti </a:t>
            </a:r>
            <a:r>
              <a:rPr lang="cs-CZ" sz="4000" b="1" dirty="0" err="1"/>
              <a:t>well-beingu</a:t>
            </a:r>
            <a:r>
              <a:rPr lang="cs-CZ" sz="4000" b="1" dirty="0"/>
              <a:t> s dílčími položkami dotazníku u pilotního </a:t>
            </a:r>
            <a:r>
              <a:rPr lang="cs-CZ" sz="4000" b="1" dirty="0" smtClean="0"/>
              <a:t>vzorku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r>
                  <a:rPr lang="cs-CZ" dirty="0"/>
                  <a:t>Žáci v mých hodinách podávají dobré výkony. </a:t>
                </a:r>
                <a:r>
                  <a:rPr lang="cs-CZ" dirty="0" err="1" smtClean="0"/>
                  <a:t>r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=</m:t>
                    </m:r>
                  </m:oMath>
                </a14:m>
                <a:r>
                  <a:rPr lang="cs-CZ" dirty="0" smtClean="0"/>
                  <a:t>0,480</a:t>
                </a:r>
                <a:endParaRPr lang="en-GB" dirty="0"/>
              </a:p>
              <a:p>
                <a:r>
                  <a:rPr lang="cs-CZ" dirty="0"/>
                  <a:t>Žáci v mých hodinách pracují usilovně (podle svých možností). r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charset="0"/>
                        <a:ea typeface="Cambria Math" charset="0"/>
                        <a:cs typeface="Cambria Math" charset="0"/>
                      </a:rPr>
                      <m:t>=</m:t>
                    </m:r>
                  </m:oMath>
                </a14:m>
                <a:r>
                  <a:rPr lang="cs-CZ" dirty="0"/>
                  <a:t>0,330</a:t>
                </a:r>
                <a:endParaRPr lang="en-GB" dirty="0"/>
              </a:p>
              <a:p>
                <a:r>
                  <a:rPr lang="cs-CZ" dirty="0"/>
                  <a:t>Ve třídách, ve kterých učím, mají žáci mezi sebou dobré vztahy. r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charset="0"/>
                        <a:ea typeface="Cambria Math" charset="0"/>
                        <a:cs typeface="Cambria Math" charset="0"/>
                      </a:rPr>
                      <m:t>=</m:t>
                    </m:r>
                  </m:oMath>
                </a14:m>
                <a:r>
                  <a:rPr lang="cs-CZ" dirty="0"/>
                  <a:t>0,380</a:t>
                </a:r>
                <a:endParaRPr lang="en-GB" dirty="0"/>
              </a:p>
              <a:p>
                <a:pPr marL="0" indent="0">
                  <a:buNone/>
                </a:pPr>
                <a:r>
                  <a:rPr lang="cs-CZ" dirty="0"/>
                  <a:t> </a:t>
                </a:r>
                <a:endParaRPr lang="en-GB" dirty="0"/>
              </a:p>
              <a:p>
                <a:r>
                  <a:rPr lang="cs-CZ" dirty="0"/>
                  <a:t>Zátěž nevýukovými povinnostmi je v naší škole přiměřená (např. projekty, školní výlety). r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charset="0"/>
                        <a:ea typeface="Cambria Math" charset="0"/>
                        <a:cs typeface="Cambria Math" charset="0"/>
                      </a:rPr>
                      <m:t>=</m:t>
                    </m:r>
                  </m:oMath>
                </a14:m>
                <a:r>
                  <a:rPr lang="cs-CZ" dirty="0"/>
                  <a:t>0,460</a:t>
                </a:r>
                <a:endParaRPr lang="en-GB" dirty="0"/>
              </a:p>
              <a:p>
                <a:pPr marL="0" indent="0">
                  <a:buNone/>
                </a:pPr>
                <a:r>
                  <a:rPr lang="cs-CZ" dirty="0"/>
                  <a:t> </a:t>
                </a:r>
                <a:endParaRPr lang="en-GB" dirty="0"/>
              </a:p>
              <a:p>
                <a:r>
                  <a:rPr lang="cs-CZ" dirty="0"/>
                  <a:t>Rodiče mě uznávají jako profesionála. r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charset="0"/>
                        <a:ea typeface="Cambria Math" charset="0"/>
                        <a:cs typeface="Cambria Math" charset="0"/>
                      </a:rPr>
                      <m:t>=</m:t>
                    </m:r>
                  </m:oMath>
                </a14:m>
                <a:r>
                  <a:rPr lang="cs-CZ" dirty="0"/>
                  <a:t>0,472</a:t>
                </a:r>
                <a:endParaRPr lang="en-GB" dirty="0"/>
              </a:p>
              <a:p>
                <a:r>
                  <a:rPr lang="cs-CZ" dirty="0"/>
                  <a:t>Rodiče oceňují mou snahu děti něčemu naučit. r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charset="0"/>
                        <a:ea typeface="Cambria Math" charset="0"/>
                        <a:cs typeface="Cambria Math" charset="0"/>
                      </a:rPr>
                      <m:t>=</m:t>
                    </m:r>
                  </m:oMath>
                </a14:m>
                <a:r>
                  <a:rPr lang="cs-CZ" dirty="0"/>
                  <a:t>0,435</a:t>
                </a:r>
                <a:endParaRPr lang="en-GB" dirty="0"/>
              </a:p>
              <a:p>
                <a:r>
                  <a:rPr lang="cs-CZ" dirty="0"/>
                  <a:t>Rodiče přijímají spoluzodpovědnost za chování i studijní výsledky svých dětí. r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charset="0"/>
                        <a:ea typeface="Cambria Math" charset="0"/>
                        <a:cs typeface="Cambria Math" charset="0"/>
                      </a:rPr>
                      <m:t>=</m:t>
                    </m:r>
                  </m:oMath>
                </a14:m>
                <a:r>
                  <a:rPr lang="cs-CZ" dirty="0"/>
                  <a:t>0,413</a:t>
                </a:r>
                <a:endParaRPr lang="en-GB" dirty="0"/>
              </a:p>
              <a:p>
                <a:r>
                  <a:rPr lang="cs-CZ" dirty="0"/>
                  <a:t>Rodiče se věnují svým dětem, aby měly ve škole lepší výsledky. r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charset="0"/>
                        <a:ea typeface="Cambria Math" charset="0"/>
                        <a:cs typeface="Cambria Math" charset="0"/>
                      </a:rPr>
                      <m:t>=</m:t>
                    </m:r>
                  </m:oMath>
                </a14:m>
                <a:r>
                  <a:rPr lang="cs-CZ" dirty="0"/>
                  <a:t>0,415</a:t>
                </a:r>
                <a:endParaRPr lang="en-GB" dirty="0"/>
              </a:p>
              <a:p>
                <a:r>
                  <a:rPr lang="cs-CZ" dirty="0"/>
                  <a:t>Rodiče se pravidelně o své děti zajímají. r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charset="0"/>
                        <a:ea typeface="Cambria Math" charset="0"/>
                        <a:cs typeface="Cambria Math" charset="0"/>
                      </a:rPr>
                      <m:t>=</m:t>
                    </m:r>
                  </m:oMath>
                </a14:m>
                <a:r>
                  <a:rPr lang="cs-CZ" dirty="0"/>
                  <a:t>0,467</a:t>
                </a:r>
                <a:endParaRPr lang="en-GB" dirty="0"/>
              </a:p>
              <a:p>
                <a:pPr marL="0" indent="0">
                  <a:buNone/>
                </a:pPr>
                <a:r>
                  <a:rPr lang="cs-CZ" dirty="0"/>
                  <a:t> </a:t>
                </a:r>
                <a:endParaRPr lang="en-GB" dirty="0"/>
              </a:p>
              <a:p>
                <a:pPr marL="0" indent="0">
                  <a:buNone/>
                </a:pPr>
                <a:r>
                  <a:rPr lang="cs-CZ" b="1" i="1" dirty="0"/>
                  <a:t>Bez významných: vztahů: prostředí školy, vedení školy</a:t>
                </a:r>
                <a:endParaRPr lang="en-GB" b="1" i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41" t="-2022" b="-14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9407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9716"/>
            <a:ext cx="8229600" cy="44764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Na dotazy se těší</a:t>
            </a:r>
          </a:p>
          <a:p>
            <a:pPr marL="0" indent="0" algn="ctr">
              <a:buNone/>
            </a:pPr>
            <a:r>
              <a:rPr lang="cs-CZ" sz="2400" dirty="0" smtClean="0"/>
              <a:t>Jan Mareš</a:t>
            </a:r>
          </a:p>
          <a:p>
            <a:pPr marL="0" indent="0" algn="ctr">
              <a:buNone/>
            </a:pPr>
            <a:r>
              <a:rPr lang="cs-CZ" sz="2400" dirty="0" smtClean="0"/>
              <a:t>Tomáš Kohoutek</a:t>
            </a:r>
            <a:endParaRPr lang="cs-CZ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3639" y="0"/>
            <a:ext cx="4370361" cy="1134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00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Teoretický kontext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Emerging</a:t>
            </a:r>
            <a:r>
              <a:rPr lang="cs-CZ" dirty="0"/>
              <a:t> </a:t>
            </a:r>
            <a:r>
              <a:rPr lang="cs-CZ" dirty="0" err="1" smtClean="0"/>
              <a:t>adulthood</a:t>
            </a:r>
            <a:r>
              <a:rPr lang="cs-CZ" dirty="0" smtClean="0"/>
              <a:t> (kontext dalších životních domén)(</a:t>
            </a:r>
            <a:r>
              <a:rPr lang="cs-CZ" dirty="0" err="1" smtClean="0"/>
              <a:t>Arnett</a:t>
            </a:r>
            <a:r>
              <a:rPr lang="cs-CZ" dirty="0" smtClean="0"/>
              <a:t>, 2000; Macek a kol., 2007 aj.)</a:t>
            </a:r>
            <a:endParaRPr lang="cs-CZ" dirty="0"/>
          </a:p>
          <a:p>
            <a:r>
              <a:rPr lang="cs-CZ" dirty="0" smtClean="0"/>
              <a:t>Fáze profesní </a:t>
            </a:r>
            <a:r>
              <a:rPr lang="cs-CZ" dirty="0"/>
              <a:t>socializace </a:t>
            </a:r>
            <a:r>
              <a:rPr lang="cs-CZ" dirty="0" smtClean="0"/>
              <a:t>(Lukas, 2008), </a:t>
            </a:r>
          </a:p>
          <a:p>
            <a:r>
              <a:rPr lang="cs-CZ" dirty="0" smtClean="0"/>
              <a:t>Profesní </a:t>
            </a:r>
            <a:r>
              <a:rPr lang="cs-CZ" dirty="0" err="1" smtClean="0"/>
              <a:t>well-being</a:t>
            </a:r>
            <a:r>
              <a:rPr lang="cs-CZ" dirty="0" smtClean="0"/>
              <a:t> (např. </a:t>
            </a:r>
            <a:r>
              <a:rPr lang="cs-CZ" dirty="0" err="1" smtClean="0"/>
              <a:t>Saaren</a:t>
            </a:r>
            <a:r>
              <a:rPr lang="cs-CZ" dirty="0" smtClean="0"/>
              <a:t> et al., 2006)</a:t>
            </a:r>
          </a:p>
          <a:p>
            <a:r>
              <a:rPr lang="cs-CZ" dirty="0" smtClean="0"/>
              <a:t>Evaluační aktivity fakulty a univerzity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i="1" dirty="0" smtClean="0"/>
              <a:t>Racionální (objektivní důvody) i emocionální (mj. </a:t>
            </a:r>
            <a:r>
              <a:rPr lang="cs-CZ" i="1" dirty="0" err="1" smtClean="0"/>
              <a:t>well-being</a:t>
            </a:r>
            <a:r>
              <a:rPr lang="cs-CZ" i="1" dirty="0" smtClean="0"/>
              <a:t>) vedoucí k (ne)přijímání profesních závazků</a:t>
            </a:r>
            <a:endParaRPr lang="cs-CZ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3639" y="5723279"/>
            <a:ext cx="4370361" cy="1134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24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Jeden z možných modelů profesní socializace </a:t>
            </a:r>
            <a:br>
              <a:rPr lang="cs-CZ" dirty="0" smtClean="0"/>
            </a:br>
            <a:r>
              <a:rPr lang="cs-CZ" sz="2700" dirty="0" smtClean="0"/>
              <a:t>(</a:t>
            </a:r>
            <a:r>
              <a:rPr lang="cs-CZ" sz="2700" dirty="0" err="1" smtClean="0"/>
              <a:t>Fessler</a:t>
            </a:r>
            <a:r>
              <a:rPr lang="cs-CZ" sz="2700" dirty="0" smtClean="0"/>
              <a:t>, </a:t>
            </a:r>
            <a:r>
              <a:rPr lang="cs-CZ" sz="2700" dirty="0" err="1" smtClean="0"/>
              <a:t>Ingram</a:t>
            </a:r>
            <a:r>
              <a:rPr lang="cs-CZ" sz="2700" dirty="0" smtClean="0"/>
              <a:t>, 2003 </a:t>
            </a:r>
            <a:r>
              <a:rPr lang="cs-CZ" sz="2700" dirty="0" err="1" smtClean="0"/>
              <a:t>mod</a:t>
            </a:r>
            <a:r>
              <a:rPr lang="cs-CZ" sz="2700" dirty="0" smtClean="0"/>
              <a:t>. Lukas, 2008)</a:t>
            </a:r>
            <a:endParaRPr lang="cs-CZ" sz="27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062" y="1727372"/>
            <a:ext cx="8153876" cy="5130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273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Well-being</a:t>
            </a:r>
            <a:r>
              <a:rPr lang="cs-CZ" dirty="0" smtClean="0"/>
              <a:t> v učitelské profesi</a:t>
            </a:r>
            <a:br>
              <a:rPr lang="cs-CZ" dirty="0" smtClean="0"/>
            </a:br>
            <a:r>
              <a:rPr lang="cs-CZ" sz="2700" dirty="0" smtClean="0"/>
              <a:t>(</a:t>
            </a:r>
            <a:r>
              <a:rPr lang="cs-CZ" sz="2700" dirty="0" err="1" smtClean="0"/>
              <a:t>Saaren</a:t>
            </a:r>
            <a:r>
              <a:rPr lang="cs-CZ" sz="2700" dirty="0" smtClean="0"/>
              <a:t> a kol., 2006, s. 250)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2233" y="1417638"/>
            <a:ext cx="6428312" cy="5379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19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Čárový bublinový popisek 3 9"/>
          <p:cNvSpPr/>
          <p:nvPr/>
        </p:nvSpPr>
        <p:spPr>
          <a:xfrm>
            <a:off x="5814874" y="3213717"/>
            <a:ext cx="932155" cy="276842"/>
          </a:xfrm>
          <a:prstGeom prst="borderCallout3">
            <a:avLst>
              <a:gd name="adj1" fmla="val 18928"/>
              <a:gd name="adj2" fmla="val 163"/>
              <a:gd name="adj3" fmla="val 19105"/>
              <a:gd name="adj4" fmla="val -4375"/>
              <a:gd name="adj5" fmla="val 448177"/>
              <a:gd name="adj6" fmla="val -121223"/>
              <a:gd name="adj7" fmla="val 1156031"/>
              <a:gd name="adj8" fmla="val -118669"/>
            </a:avLst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Čárový bublinový popisek 3 8"/>
          <p:cNvSpPr/>
          <p:nvPr/>
        </p:nvSpPr>
        <p:spPr>
          <a:xfrm>
            <a:off x="355759" y="1691640"/>
            <a:ext cx="4215448" cy="4290060"/>
          </a:xfrm>
          <a:prstGeom prst="borderCallout3">
            <a:avLst>
              <a:gd name="adj1" fmla="val 18928"/>
              <a:gd name="adj2" fmla="val 163"/>
              <a:gd name="adj3" fmla="val 19105"/>
              <a:gd name="adj4" fmla="val -4375"/>
              <a:gd name="adj5" fmla="val 102664"/>
              <a:gd name="adj6" fmla="val -4014"/>
              <a:gd name="adj7" fmla="val 109588"/>
              <a:gd name="adj8" fmla="val 103379"/>
            </a:avLst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/>
              <a:t>PŘÍČINY DROP-</a:t>
            </a:r>
            <a:r>
              <a:rPr lang="cs-CZ" sz="3600" dirty="0" err="1"/>
              <a:t>OUTu</a:t>
            </a:r>
            <a:r>
              <a:rPr lang="cs-CZ" sz="3600" dirty="0"/>
              <a:t> </a:t>
            </a:r>
            <a:r>
              <a:rPr lang="cs-CZ" sz="3600" dirty="0" smtClean="0"/>
              <a:t>– část projektu NOVICE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200" dirty="0" smtClean="0"/>
              <a:t>Přehledové studie: </a:t>
            </a:r>
            <a:r>
              <a:rPr lang="cs-CZ" sz="2200" dirty="0" err="1"/>
              <a:t>Borman</a:t>
            </a:r>
            <a:r>
              <a:rPr lang="cs-CZ" sz="2200" dirty="0"/>
              <a:t> &amp; </a:t>
            </a:r>
            <a:r>
              <a:rPr lang="cs-CZ" sz="2200" dirty="0" err="1"/>
              <a:t>Dowling</a:t>
            </a:r>
            <a:r>
              <a:rPr lang="cs-CZ" sz="2200" dirty="0"/>
              <a:t>, 2008; </a:t>
            </a:r>
            <a:r>
              <a:rPr lang="cs-CZ" sz="2200" dirty="0" err="1"/>
              <a:t>Guarino</a:t>
            </a:r>
            <a:r>
              <a:rPr lang="cs-CZ" sz="2200" dirty="0"/>
              <a:t>, </a:t>
            </a:r>
            <a:r>
              <a:rPr lang="cs-CZ" sz="2200" dirty="0" err="1"/>
              <a:t>Santibanez</a:t>
            </a:r>
            <a:r>
              <a:rPr lang="cs-CZ" sz="2200" dirty="0"/>
              <a:t>, &amp; </a:t>
            </a:r>
            <a:r>
              <a:rPr lang="cs-CZ" sz="2200" dirty="0" err="1"/>
              <a:t>Daley</a:t>
            </a:r>
            <a:r>
              <a:rPr lang="cs-CZ" sz="2200" dirty="0"/>
              <a:t>, 2006; Johnson, </a:t>
            </a:r>
            <a:r>
              <a:rPr lang="cs-CZ" sz="2200" dirty="0" err="1"/>
              <a:t>Berg</a:t>
            </a:r>
            <a:r>
              <a:rPr lang="cs-CZ" sz="2200" dirty="0"/>
              <a:t>, &amp; </a:t>
            </a:r>
            <a:r>
              <a:rPr lang="cs-CZ" sz="2200" dirty="0" err="1"/>
              <a:t>Donaldson</a:t>
            </a:r>
            <a:r>
              <a:rPr lang="cs-CZ" sz="2200" dirty="0"/>
              <a:t>, </a:t>
            </a:r>
            <a:r>
              <a:rPr lang="cs-CZ" sz="2200" dirty="0" smtClean="0"/>
              <a:t>2005</a:t>
            </a:r>
            <a:r>
              <a:rPr lang="cs-CZ" sz="2200" dirty="0" smtClean="0">
                <a:effectLst/>
              </a:rPr>
              <a:t> 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OBJEKTIVNÍ DETERMINANTY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cs-CZ" dirty="0" smtClean="0"/>
              <a:t>vlivy </a:t>
            </a:r>
            <a:r>
              <a:rPr lang="cs-CZ" dirty="0"/>
              <a:t>globalizace, imigrace, demografické faktory, ekonomické a environmentální faktory – slovy </a:t>
            </a:r>
            <a:r>
              <a:rPr lang="cs-CZ" dirty="0" err="1"/>
              <a:t>Clandinin</a:t>
            </a:r>
            <a:r>
              <a:rPr lang="cs-CZ" dirty="0"/>
              <a:t> (2009) ‘</a:t>
            </a:r>
            <a:r>
              <a:rPr lang="cs-CZ" dirty="0" err="1"/>
              <a:t>shifting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landscape</a:t>
            </a:r>
            <a:r>
              <a:rPr lang="cs-CZ" dirty="0"/>
              <a:t>’ </a:t>
            </a:r>
          </a:p>
          <a:p>
            <a:pPr lvl="0"/>
            <a:r>
              <a:rPr lang="cs-CZ" dirty="0"/>
              <a:t>vliv státu a vzdělávací politiky, zejména vzrůstající tlak na </a:t>
            </a:r>
            <a:r>
              <a:rPr lang="cs-CZ" dirty="0" err="1"/>
              <a:t>akontabilitu</a:t>
            </a:r>
            <a:r>
              <a:rPr lang="cs-CZ" dirty="0"/>
              <a:t>, manažerismus atd. (např. </a:t>
            </a:r>
            <a:r>
              <a:rPr lang="cs-CZ" dirty="0" err="1"/>
              <a:t>Bloomfield</a:t>
            </a:r>
            <a:r>
              <a:rPr lang="cs-CZ" dirty="0"/>
              <a:t>, 2009; </a:t>
            </a:r>
            <a:r>
              <a:rPr lang="cs-CZ" dirty="0" err="1"/>
              <a:t>Smyth</a:t>
            </a:r>
            <a:r>
              <a:rPr lang="cs-CZ" dirty="0"/>
              <a:t>, Down &amp; </a:t>
            </a:r>
            <a:r>
              <a:rPr lang="cs-CZ" dirty="0" err="1"/>
              <a:t>McInerney</a:t>
            </a:r>
            <a:r>
              <a:rPr lang="cs-CZ" dirty="0"/>
              <a:t>, 2010). </a:t>
            </a:r>
          </a:p>
          <a:p>
            <a:pPr lvl="0"/>
            <a:r>
              <a:rPr lang="cs-CZ" dirty="0"/>
              <a:t>vliv komunity blízké škole, rodičů (</a:t>
            </a:r>
            <a:r>
              <a:rPr lang="cs-CZ" dirty="0" err="1"/>
              <a:t>Allensworth</a:t>
            </a:r>
            <a:r>
              <a:rPr lang="cs-CZ" dirty="0"/>
              <a:t> et al., 2009; </a:t>
            </a:r>
            <a:r>
              <a:rPr lang="cs-CZ" dirty="0" err="1"/>
              <a:t>Ladd</a:t>
            </a:r>
            <a:r>
              <a:rPr lang="cs-CZ" dirty="0"/>
              <a:t>, 2011)</a:t>
            </a:r>
          </a:p>
          <a:p>
            <a:pPr lvl="0"/>
            <a:r>
              <a:rPr lang="cs-CZ" dirty="0"/>
              <a:t>sociodemografická charakteristika školy, vybavení školy</a:t>
            </a:r>
          </a:p>
          <a:p>
            <a:pPr lvl="0"/>
            <a:r>
              <a:rPr lang="cs-CZ" dirty="0"/>
              <a:t>škola / klima školy, </a:t>
            </a:r>
            <a:r>
              <a:rPr lang="cs-CZ" dirty="0" err="1"/>
              <a:t>leadership</a:t>
            </a:r>
            <a:r>
              <a:rPr lang="cs-CZ" dirty="0"/>
              <a:t>, kolegové a míra spolupráce, vztahy</a:t>
            </a:r>
          </a:p>
          <a:p>
            <a:pPr lvl="0"/>
            <a:r>
              <a:rPr lang="cs-CZ" dirty="0"/>
              <a:t>podpora profesního rozvoje – indukce, </a:t>
            </a:r>
            <a:r>
              <a:rPr lang="cs-CZ" dirty="0" err="1"/>
              <a:t>mentoring</a:t>
            </a:r>
            <a:endParaRPr lang="cs-CZ" dirty="0"/>
          </a:p>
          <a:p>
            <a:pPr lvl="0"/>
            <a:r>
              <a:rPr lang="cs-CZ" dirty="0"/>
              <a:t>kvalita žáků, kázeň, interakce ve třídě </a:t>
            </a:r>
          </a:p>
          <a:p>
            <a:pPr marL="0" lvl="0" indent="0">
              <a:buNone/>
            </a:pPr>
            <a:r>
              <a:rPr lang="cs-CZ" dirty="0"/>
              <a:t>         </a:t>
            </a:r>
            <a:r>
              <a:rPr lang="cs-CZ" dirty="0" smtClean="0"/>
              <a:t>(...)</a:t>
            </a:r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SUBJEKTIVNÍ </a:t>
            </a:r>
            <a:r>
              <a:rPr lang="cs-CZ" dirty="0" smtClean="0"/>
              <a:t>DETERMINANTY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sz="1600" dirty="0" smtClean="0"/>
              <a:t>velmi </a:t>
            </a:r>
            <a:r>
              <a:rPr lang="cs-CZ" sz="1600" dirty="0"/>
              <a:t>široké pole výzkumu, </a:t>
            </a:r>
            <a:r>
              <a:rPr lang="cs-CZ" sz="1600" dirty="0" smtClean="0"/>
              <a:t>v</a:t>
            </a:r>
            <a:r>
              <a:rPr lang="cs-CZ" sz="1600" dirty="0"/>
              <a:t> analyzovaných studiích se objevují koncepty </a:t>
            </a:r>
            <a:r>
              <a:rPr lang="cs-CZ" sz="1600" dirty="0" smtClean="0"/>
              <a:t>(profesní) identity</a:t>
            </a:r>
            <a:r>
              <a:rPr lang="cs-CZ" sz="1600" dirty="0"/>
              <a:t>, motivace k výkonu profese, </a:t>
            </a:r>
            <a:r>
              <a:rPr lang="cs-CZ" sz="1600" dirty="0" smtClean="0"/>
              <a:t>závazky, „povolanost</a:t>
            </a:r>
            <a:r>
              <a:rPr lang="cs-CZ" sz="1600" dirty="0"/>
              <a:t>“ (</a:t>
            </a:r>
            <a:r>
              <a:rPr lang="cs-CZ" sz="1600" dirty="0" err="1"/>
              <a:t>calling</a:t>
            </a:r>
            <a:r>
              <a:rPr lang="cs-CZ" sz="1600" dirty="0" smtClean="0"/>
              <a:t>), </a:t>
            </a:r>
            <a:r>
              <a:rPr lang="cs-CZ" sz="1600" b="1" dirty="0" err="1" smtClean="0"/>
              <a:t>well-being</a:t>
            </a:r>
            <a:r>
              <a:rPr lang="cs-CZ" sz="1600" dirty="0"/>
              <a:t>, pracovní </a:t>
            </a:r>
            <a:r>
              <a:rPr lang="cs-CZ" sz="1600" dirty="0" smtClean="0"/>
              <a:t>spokojenost</a:t>
            </a:r>
            <a:r>
              <a:rPr lang="cs-CZ" sz="1600" dirty="0"/>
              <a:t>, </a:t>
            </a:r>
            <a:r>
              <a:rPr lang="cs-CZ" sz="1600" dirty="0" smtClean="0"/>
              <a:t>negativní emotivita (stres, frustrace aj.)</a:t>
            </a:r>
            <a:endParaRPr lang="cs-CZ" sz="1600" dirty="0"/>
          </a:p>
          <a:p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3639" y="5723279"/>
            <a:ext cx="4370361" cy="1134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35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DROP-OUT u začínajících učitelů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Autofit/>
          </a:bodyPr>
          <a:lstStyle/>
          <a:p>
            <a:r>
              <a:rPr lang="cs-CZ" sz="1400" dirty="0" smtClean="0"/>
              <a:t>Míra drop-</a:t>
            </a:r>
            <a:r>
              <a:rPr lang="cs-CZ" sz="1400" dirty="0" err="1" smtClean="0"/>
              <a:t>outu</a:t>
            </a:r>
            <a:r>
              <a:rPr lang="cs-CZ" sz="1400" dirty="0" smtClean="0"/>
              <a:t> je významně vyšší u začínajících učitelů - přesvědčivě doloženo ve všech analyzovaných studiích  </a:t>
            </a:r>
            <a:r>
              <a:rPr lang="cs-CZ" sz="1400" dirty="0"/>
              <a:t>(srov. přehledové studie </a:t>
            </a:r>
            <a:r>
              <a:rPr lang="en-GB" sz="1400" dirty="0" err="1"/>
              <a:t>Borman</a:t>
            </a:r>
            <a:r>
              <a:rPr lang="en-GB" sz="1400" dirty="0"/>
              <a:t> &amp; Dowling, 2008; </a:t>
            </a:r>
            <a:r>
              <a:rPr lang="en-GB" sz="1400" dirty="0" err="1"/>
              <a:t>Guarino</a:t>
            </a:r>
            <a:r>
              <a:rPr lang="en-GB" sz="1400" dirty="0"/>
              <a:t> et al., 2006</a:t>
            </a:r>
            <a:r>
              <a:rPr lang="en-GB" sz="1400" dirty="0" smtClean="0"/>
              <a:t>)</a:t>
            </a:r>
            <a:endParaRPr lang="cs-CZ" sz="1400" dirty="0"/>
          </a:p>
          <a:p>
            <a:r>
              <a:rPr lang="cs-CZ" sz="1400" dirty="0" smtClean="0"/>
              <a:t>Kritické období profesní iniciace 3 – 5 leté, výsledky naznačují, že k obratu dochází až po 5 letech výkonu profese (</a:t>
            </a:r>
            <a:r>
              <a:rPr lang="cs-CZ" sz="1400" dirty="0"/>
              <a:t>např. </a:t>
            </a:r>
            <a:r>
              <a:rPr lang="en-GB" sz="1400" dirty="0"/>
              <a:t>(</a:t>
            </a:r>
            <a:r>
              <a:rPr lang="en-GB" sz="1400" dirty="0" err="1"/>
              <a:t>Stokking</a:t>
            </a:r>
            <a:r>
              <a:rPr lang="en-GB" sz="1400" dirty="0"/>
              <a:t>, </a:t>
            </a:r>
            <a:r>
              <a:rPr lang="en-GB" sz="1400" dirty="0" err="1"/>
              <a:t>Leenders</a:t>
            </a:r>
            <a:r>
              <a:rPr lang="en-GB" sz="1400" dirty="0"/>
              <a:t>, De Jong, &amp; </a:t>
            </a:r>
            <a:r>
              <a:rPr lang="en-GB" sz="1400" dirty="0" err="1"/>
              <a:t>Tartwijk</a:t>
            </a:r>
            <a:r>
              <a:rPr lang="en-GB" sz="1400" dirty="0"/>
              <a:t>, 2003</a:t>
            </a:r>
            <a:r>
              <a:rPr lang="en-GB" sz="1400" dirty="0" smtClean="0"/>
              <a:t>)</a:t>
            </a:r>
            <a:r>
              <a:rPr lang="cs-CZ" sz="1400" dirty="0"/>
              <a:t> </a:t>
            </a:r>
            <a:endParaRPr lang="cs-CZ" sz="1400" dirty="0" smtClean="0"/>
          </a:p>
          <a:p>
            <a:r>
              <a:rPr lang="cs-CZ" sz="1400" dirty="0" smtClean="0"/>
              <a:t>Studie rovněž naznačují </a:t>
            </a:r>
            <a:r>
              <a:rPr lang="cs-CZ" sz="1400" dirty="0"/>
              <a:t>vztah mezi i „kvalitou“ učitele a drop-</a:t>
            </a:r>
            <a:r>
              <a:rPr lang="cs-CZ" sz="1400" dirty="0" err="1"/>
              <a:t>outem</a:t>
            </a:r>
            <a:r>
              <a:rPr lang="cs-CZ" sz="1400" dirty="0"/>
              <a:t>: např. absolventi s výbornými studijními výsledky s větší pravděpodobností nenastupují do škol, hledají uplatnění v jiných profesích (Davis, 2001,  </a:t>
            </a:r>
            <a:r>
              <a:rPr lang="cs-CZ" sz="1400" dirty="0" err="1"/>
              <a:t>Sanders</a:t>
            </a:r>
            <a:r>
              <a:rPr lang="cs-CZ" sz="1400" dirty="0"/>
              <a:t>, 2001, Cooper &amp; </a:t>
            </a:r>
            <a:r>
              <a:rPr lang="cs-CZ" sz="1400" dirty="0" err="1"/>
              <a:t>Alvarado</a:t>
            </a:r>
            <a:r>
              <a:rPr lang="cs-CZ" sz="1400" dirty="0"/>
              <a:t>, 2006, OECD, 2005) </a:t>
            </a:r>
          </a:p>
          <a:p>
            <a:endParaRPr lang="cs-CZ" sz="1400" dirty="0"/>
          </a:p>
          <a:p>
            <a:pPr marL="0" indent="0">
              <a:buNone/>
            </a:pPr>
            <a:r>
              <a:rPr lang="cs-CZ" sz="1400" dirty="0"/>
              <a:t> </a:t>
            </a:r>
          </a:p>
          <a:p>
            <a:r>
              <a:rPr lang="cs-CZ" sz="1400" b="1" dirty="0" smtClean="0"/>
              <a:t>Vysoký </a:t>
            </a:r>
            <a:r>
              <a:rPr lang="cs-CZ" sz="1400" b="1" dirty="0"/>
              <a:t>drop-</a:t>
            </a:r>
            <a:r>
              <a:rPr lang="cs-CZ" sz="1400" b="1" dirty="0" err="1"/>
              <a:t>out</a:t>
            </a:r>
            <a:r>
              <a:rPr lang="cs-CZ" sz="1400" b="1" dirty="0"/>
              <a:t> :</a:t>
            </a:r>
            <a:endParaRPr lang="cs-CZ" sz="1400" dirty="0"/>
          </a:p>
          <a:p>
            <a:pPr lvl="1"/>
            <a:r>
              <a:rPr lang="cs-CZ" sz="1000" dirty="0" smtClean="0"/>
              <a:t>USA  </a:t>
            </a:r>
            <a:r>
              <a:rPr lang="cs-CZ" sz="1000" dirty="0"/>
              <a:t>39-46% (</a:t>
            </a:r>
            <a:r>
              <a:rPr lang="cs-CZ" sz="1000" dirty="0" err="1"/>
              <a:t>Ingersoll</a:t>
            </a:r>
            <a:r>
              <a:rPr lang="cs-CZ" sz="1000" dirty="0"/>
              <a:t>, 2002, 2003 aj</a:t>
            </a:r>
            <a:r>
              <a:rPr lang="cs-CZ" sz="1000" dirty="0" smtClean="0"/>
              <a:t>.), Velká </a:t>
            </a:r>
            <a:r>
              <a:rPr lang="cs-CZ" sz="1000" dirty="0"/>
              <a:t>Británie  35% (</a:t>
            </a:r>
            <a:r>
              <a:rPr lang="cs-CZ" sz="1000" dirty="0" err="1"/>
              <a:t>Sturman</a:t>
            </a:r>
            <a:r>
              <a:rPr lang="cs-CZ" sz="1000" dirty="0"/>
              <a:t> et al., 2005</a:t>
            </a:r>
            <a:r>
              <a:rPr lang="cs-CZ" sz="1000" dirty="0" smtClean="0"/>
              <a:t>), Austrálie </a:t>
            </a:r>
            <a:r>
              <a:rPr lang="cs-CZ" sz="1000" dirty="0"/>
              <a:t>20-50% (Manuel, 2003</a:t>
            </a:r>
            <a:r>
              <a:rPr lang="cs-CZ" sz="1000" dirty="0" smtClean="0"/>
              <a:t>).</a:t>
            </a:r>
            <a:r>
              <a:rPr lang="cs-CZ" sz="1000" dirty="0"/>
              <a:t> </a:t>
            </a:r>
          </a:p>
          <a:p>
            <a:r>
              <a:rPr lang="cs-CZ" sz="1400" b="1" dirty="0"/>
              <a:t>Naopak nízký drop-</a:t>
            </a:r>
            <a:r>
              <a:rPr lang="cs-CZ" sz="1400" b="1" dirty="0" err="1"/>
              <a:t>out</a:t>
            </a:r>
            <a:r>
              <a:rPr lang="cs-CZ" sz="1400" b="1" dirty="0"/>
              <a:t>:</a:t>
            </a:r>
            <a:endParaRPr lang="cs-CZ" sz="1400" dirty="0"/>
          </a:p>
          <a:p>
            <a:pPr lvl="1"/>
            <a:r>
              <a:rPr lang="cs-CZ" sz="1000" dirty="0" smtClean="0"/>
              <a:t>Japonsko </a:t>
            </a:r>
            <a:r>
              <a:rPr lang="cs-CZ" sz="1000" dirty="0"/>
              <a:t>3</a:t>
            </a:r>
            <a:r>
              <a:rPr lang="cs-CZ" sz="1000" dirty="0" smtClean="0"/>
              <a:t>%, Jižní </a:t>
            </a:r>
            <a:r>
              <a:rPr lang="cs-CZ" sz="1000" dirty="0"/>
              <a:t>Korea 3</a:t>
            </a:r>
            <a:r>
              <a:rPr lang="cs-CZ" sz="1000" dirty="0" smtClean="0"/>
              <a:t>%, Finsko </a:t>
            </a:r>
            <a:r>
              <a:rPr lang="cs-CZ" sz="1000" dirty="0"/>
              <a:t>7</a:t>
            </a:r>
            <a:r>
              <a:rPr lang="cs-CZ" sz="1000" dirty="0" smtClean="0"/>
              <a:t>%, SRN </a:t>
            </a:r>
            <a:r>
              <a:rPr lang="cs-CZ" sz="1000" dirty="0"/>
              <a:t>5%  (podle Cooper &amp; </a:t>
            </a:r>
            <a:r>
              <a:rPr lang="cs-CZ" sz="1000" dirty="0" err="1"/>
              <a:t>Alvarado</a:t>
            </a:r>
            <a:r>
              <a:rPr lang="cs-CZ" sz="1000" dirty="0"/>
              <a:t>, 2006; Ministry </a:t>
            </a:r>
            <a:r>
              <a:rPr lang="cs-CZ" sz="1000" dirty="0" err="1"/>
              <a:t>of</a:t>
            </a:r>
            <a:r>
              <a:rPr lang="cs-CZ" sz="1000" dirty="0"/>
              <a:t> </a:t>
            </a:r>
            <a:r>
              <a:rPr lang="cs-CZ" sz="1000" dirty="0" err="1"/>
              <a:t>Education</a:t>
            </a:r>
            <a:r>
              <a:rPr lang="cs-CZ" sz="1000" dirty="0"/>
              <a:t>, 2008; OECD, 2005)</a:t>
            </a:r>
          </a:p>
          <a:p>
            <a:pPr marL="0" indent="0">
              <a:buNone/>
            </a:pPr>
            <a:r>
              <a:rPr lang="cs-CZ" sz="1400" dirty="0"/>
              <a:t> </a:t>
            </a:r>
          </a:p>
          <a:p>
            <a:pPr marL="0" indent="0">
              <a:buNone/>
            </a:pPr>
            <a:r>
              <a:rPr lang="cs-CZ" sz="1400" dirty="0"/>
              <a:t> </a:t>
            </a:r>
          </a:p>
          <a:p>
            <a:pPr marL="0" indent="0">
              <a:buNone/>
            </a:pPr>
            <a:r>
              <a:rPr lang="cs-CZ" sz="1400" dirty="0"/>
              <a:t> 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3639" y="5723279"/>
            <a:ext cx="4370361" cy="1134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19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3639" y="5723279"/>
            <a:ext cx="4370361" cy="11347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Vstup</a:t>
            </a:r>
            <a:r>
              <a:rPr lang="en-US" dirty="0" smtClean="0"/>
              <a:t> </a:t>
            </a:r>
            <a:r>
              <a:rPr lang="en-US" dirty="0" err="1" smtClean="0"/>
              <a:t>učitelů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školy</a:t>
            </a:r>
            <a:r>
              <a:rPr lang="en-US" dirty="0" smtClean="0"/>
              <a:t> do </a:t>
            </a:r>
            <a:r>
              <a:rPr lang="en-US" dirty="0" err="1" smtClean="0"/>
              <a:t>praxe</a:t>
            </a:r>
            <a:r>
              <a:rPr lang="en-US" dirty="0" smtClean="0"/>
              <a:t> v </a:t>
            </a:r>
            <a:r>
              <a:rPr lang="cs-CZ" dirty="0" smtClean="0"/>
              <a:t>ČR </a:t>
            </a:r>
            <a:r>
              <a:rPr lang="cs-CZ" sz="4000" dirty="0" smtClean="0"/>
              <a:t>(Koucký a kol., 2014; studie REFLEX 2013)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i="1" dirty="0" smtClean="0"/>
              <a:t>(</a:t>
            </a:r>
            <a:r>
              <a:rPr lang="en-US" i="1" dirty="0" err="1" smtClean="0"/>
              <a:t>novější</a:t>
            </a:r>
            <a:r>
              <a:rPr lang="en-US" i="1" dirty="0" smtClean="0"/>
              <a:t> </a:t>
            </a:r>
            <a:r>
              <a:rPr lang="en-US" i="1" dirty="0" err="1" smtClean="0"/>
              <a:t>údaje</a:t>
            </a:r>
            <a:r>
              <a:rPr lang="en-US" i="1" dirty="0" smtClean="0"/>
              <a:t> </a:t>
            </a:r>
            <a:r>
              <a:rPr lang="en-US" i="1" dirty="0" err="1" smtClean="0"/>
              <a:t>bohužel</a:t>
            </a:r>
            <a:r>
              <a:rPr lang="en-US" i="1" dirty="0" smtClean="0"/>
              <a:t> </a:t>
            </a:r>
            <a:r>
              <a:rPr lang="en-US" i="1" dirty="0" err="1" smtClean="0"/>
              <a:t>agrgovány</a:t>
            </a:r>
            <a:r>
              <a:rPr lang="en-US" i="1" dirty="0" smtClean="0"/>
              <a:t> </a:t>
            </a:r>
            <a:r>
              <a:rPr lang="en-US" i="1" dirty="0" err="1" smtClean="0"/>
              <a:t>za</a:t>
            </a:r>
            <a:r>
              <a:rPr lang="en-US" i="1" dirty="0" smtClean="0"/>
              <a:t> </a:t>
            </a:r>
            <a:r>
              <a:rPr lang="en-US" i="1" dirty="0" err="1" smtClean="0"/>
              <a:t>celé</a:t>
            </a:r>
            <a:r>
              <a:rPr lang="en-US" i="1" dirty="0" smtClean="0"/>
              <a:t> V</a:t>
            </a:r>
            <a:r>
              <a:rPr lang="cs-CZ" i="1" dirty="0" err="1" smtClean="0"/>
              <a:t>Š</a:t>
            </a:r>
            <a:r>
              <a:rPr lang="cs-CZ" i="1" dirty="0" smtClean="0"/>
              <a:t>, nelze je tedy pro naše účely použít)</a:t>
            </a:r>
            <a:endParaRPr lang="en-US" i="1" dirty="0" smtClean="0"/>
          </a:p>
          <a:p>
            <a:r>
              <a:rPr lang="en-US" dirty="0" err="1" smtClean="0"/>
              <a:t>Absolventům</a:t>
            </a:r>
            <a:r>
              <a:rPr lang="en-US" dirty="0" smtClean="0"/>
              <a:t> Mgr. </a:t>
            </a:r>
            <a:r>
              <a:rPr lang="en-US" dirty="0" err="1" smtClean="0"/>
              <a:t>studia</a:t>
            </a:r>
            <a:r>
              <a:rPr lang="en-US" dirty="0" smtClean="0"/>
              <a:t> je </a:t>
            </a:r>
            <a:r>
              <a:rPr lang="en-US" dirty="0" err="1" smtClean="0"/>
              <a:t>přes</a:t>
            </a:r>
            <a:r>
              <a:rPr lang="en-US" dirty="0" smtClean="0"/>
              <a:t> 30 let</a:t>
            </a:r>
          </a:p>
          <a:p>
            <a:r>
              <a:rPr lang="en-US" dirty="0" err="1" smtClean="0"/>
              <a:t>Přes</a:t>
            </a:r>
            <a:r>
              <a:rPr lang="en-US" dirty="0" smtClean="0"/>
              <a:t> 70% </a:t>
            </a:r>
            <a:r>
              <a:rPr lang="en-US" dirty="0" err="1" smtClean="0"/>
              <a:t>už</a:t>
            </a:r>
            <a:r>
              <a:rPr lang="en-US" dirty="0" smtClean="0"/>
              <a:t>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práci</a:t>
            </a:r>
            <a:r>
              <a:rPr lang="en-US" dirty="0" smtClean="0"/>
              <a:t> v </a:t>
            </a:r>
            <a:r>
              <a:rPr lang="en-US" dirty="0" err="1" smtClean="0"/>
              <a:t>době</a:t>
            </a:r>
            <a:r>
              <a:rPr lang="en-US" dirty="0" smtClean="0"/>
              <a:t> </a:t>
            </a:r>
            <a:r>
              <a:rPr lang="en-US" dirty="0" err="1" smtClean="0"/>
              <a:t>absolutoria</a:t>
            </a:r>
            <a:r>
              <a:rPr lang="en-US" dirty="0" smtClean="0"/>
              <a:t> (</a:t>
            </a:r>
            <a:r>
              <a:rPr lang="en-US" dirty="0" err="1" smtClean="0"/>
              <a:t>pozitivní</a:t>
            </a:r>
            <a:r>
              <a:rPr lang="en-US" dirty="0" smtClean="0"/>
              <a:t> </a:t>
            </a:r>
            <a:r>
              <a:rPr lang="en-US" dirty="0" err="1" smtClean="0"/>
              <a:t>rozdíl</a:t>
            </a:r>
            <a:r>
              <a:rPr lang="en-US" dirty="0" smtClean="0"/>
              <a:t> </a:t>
            </a:r>
            <a:r>
              <a:rPr lang="en-US" dirty="0" err="1" smtClean="0"/>
              <a:t>proti</a:t>
            </a:r>
            <a:r>
              <a:rPr lang="en-US" dirty="0" smtClean="0"/>
              <a:t> </a:t>
            </a:r>
            <a:r>
              <a:rPr lang="en-US" dirty="0" err="1" smtClean="0"/>
              <a:t>jiným</a:t>
            </a:r>
            <a:r>
              <a:rPr lang="en-US" dirty="0" smtClean="0"/>
              <a:t> </a:t>
            </a:r>
            <a:r>
              <a:rPr lang="en-US" dirty="0" err="1" smtClean="0"/>
              <a:t>oborům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více</a:t>
            </a:r>
            <a:r>
              <a:rPr lang="en-US" dirty="0" smtClean="0"/>
              <a:t> </a:t>
            </a:r>
            <a:r>
              <a:rPr lang="en-US" dirty="0" err="1" smtClean="0"/>
              <a:t>než</a:t>
            </a:r>
            <a:r>
              <a:rPr lang="en-US" dirty="0" smtClean="0"/>
              <a:t> </a:t>
            </a:r>
            <a:r>
              <a:rPr lang="en-US" dirty="0" err="1" smtClean="0"/>
              <a:t>třetina</a:t>
            </a:r>
            <a:r>
              <a:rPr lang="en-US" dirty="0" smtClean="0"/>
              <a:t> (35,5%)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práci</a:t>
            </a:r>
            <a:r>
              <a:rPr lang="en-US" dirty="0" smtClean="0"/>
              <a:t> </a:t>
            </a:r>
            <a:r>
              <a:rPr lang="en-US" dirty="0" err="1" smtClean="0"/>
              <a:t>našla</a:t>
            </a:r>
            <a:r>
              <a:rPr lang="en-US" dirty="0" smtClean="0"/>
              <a:t> </a:t>
            </a:r>
            <a:r>
              <a:rPr lang="en-US" dirty="0" err="1" smtClean="0"/>
              <a:t>přímou</a:t>
            </a:r>
            <a:r>
              <a:rPr lang="en-US" dirty="0" smtClean="0"/>
              <a:t> </a:t>
            </a:r>
            <a:r>
              <a:rPr lang="en-US" dirty="0" err="1" smtClean="0"/>
              <a:t>domluvou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škole</a:t>
            </a:r>
            <a:r>
              <a:rPr lang="en-US" dirty="0" smtClean="0"/>
              <a:t> (</a:t>
            </a:r>
            <a:r>
              <a:rPr lang="en-US" dirty="0" err="1" smtClean="0"/>
              <a:t>vliv</a:t>
            </a:r>
            <a:r>
              <a:rPr lang="en-US" dirty="0" smtClean="0"/>
              <a:t> </a:t>
            </a:r>
            <a:r>
              <a:rPr lang="en-US" dirty="0" err="1" smtClean="0"/>
              <a:t>praxí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Nastoupili</a:t>
            </a:r>
            <a:r>
              <a:rPr lang="en-US" dirty="0" smtClean="0"/>
              <a:t> v </a:t>
            </a:r>
            <a:r>
              <a:rPr lang="en-US" dirty="0" err="1" smtClean="0"/>
              <a:t>průměru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necelých</a:t>
            </a:r>
            <a:r>
              <a:rPr lang="en-US" dirty="0" smtClean="0"/>
              <a:t> </a:t>
            </a:r>
            <a:r>
              <a:rPr lang="en-US" dirty="0" err="1" smtClean="0"/>
              <a:t>dvou</a:t>
            </a:r>
            <a:r>
              <a:rPr lang="en-US" dirty="0" smtClean="0"/>
              <a:t> </a:t>
            </a:r>
            <a:r>
              <a:rPr lang="en-US" dirty="0" err="1" smtClean="0"/>
              <a:t>měsích</a:t>
            </a:r>
            <a:r>
              <a:rPr lang="en-US" dirty="0" smtClean="0"/>
              <a:t> od </a:t>
            </a:r>
            <a:r>
              <a:rPr lang="en-US" dirty="0" err="1" smtClean="0"/>
              <a:t>získání</a:t>
            </a:r>
            <a:r>
              <a:rPr lang="en-US" dirty="0" smtClean="0"/>
              <a:t> </a:t>
            </a:r>
            <a:r>
              <a:rPr lang="en-US" dirty="0" err="1" smtClean="0"/>
              <a:t>diplomu</a:t>
            </a:r>
            <a:endParaRPr lang="en-US" dirty="0" smtClean="0"/>
          </a:p>
          <a:p>
            <a:r>
              <a:rPr lang="en-US" dirty="0" err="1" smtClean="0"/>
              <a:t>Jejich</a:t>
            </a:r>
            <a:r>
              <a:rPr lang="en-US" dirty="0" smtClean="0"/>
              <a:t> plat je v </a:t>
            </a:r>
            <a:r>
              <a:rPr lang="en-US" dirty="0" err="1" smtClean="0"/>
              <a:t>průměru</a:t>
            </a:r>
            <a:r>
              <a:rPr lang="en-US" dirty="0" smtClean="0"/>
              <a:t> </a:t>
            </a:r>
            <a:r>
              <a:rPr lang="en-US" dirty="0" err="1" smtClean="0"/>
              <a:t>těsně</a:t>
            </a:r>
            <a:r>
              <a:rPr lang="en-US" dirty="0" smtClean="0"/>
              <a:t> pod 20 tis.</a:t>
            </a:r>
          </a:p>
          <a:p>
            <a:r>
              <a:rPr lang="en-US" dirty="0" err="1" smtClean="0"/>
              <a:t>Tři</a:t>
            </a:r>
            <a:r>
              <a:rPr lang="en-US" dirty="0" smtClean="0"/>
              <a:t> </a:t>
            </a:r>
            <a:r>
              <a:rPr lang="en-US" dirty="0" err="1" smtClean="0"/>
              <a:t>čtvrtiny</a:t>
            </a:r>
            <a:r>
              <a:rPr lang="en-US" dirty="0" smtClean="0"/>
              <a:t> z </a:t>
            </a:r>
            <a:r>
              <a:rPr lang="en-US" dirty="0" err="1" smtClean="0"/>
              <a:t>nich</a:t>
            </a:r>
            <a:r>
              <a:rPr lang="en-US" dirty="0" smtClean="0"/>
              <a:t> </a:t>
            </a:r>
            <a:r>
              <a:rPr lang="en-US" dirty="0" err="1" smtClean="0"/>
              <a:t>nastupují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pozici</a:t>
            </a:r>
            <a:r>
              <a:rPr lang="en-US" dirty="0" smtClean="0"/>
              <a:t> </a:t>
            </a:r>
            <a:r>
              <a:rPr lang="en-US" dirty="0" err="1" smtClean="0"/>
              <a:t>související</a:t>
            </a:r>
            <a:r>
              <a:rPr lang="en-US" dirty="0" smtClean="0"/>
              <a:t> s </a:t>
            </a:r>
            <a:r>
              <a:rPr lang="en-US" dirty="0" err="1" smtClean="0"/>
              <a:t>vystudovaným</a:t>
            </a:r>
            <a:r>
              <a:rPr lang="en-US" dirty="0" smtClean="0"/>
              <a:t> </a:t>
            </a:r>
            <a:r>
              <a:rPr lang="en-US" dirty="0" err="1" smtClean="0"/>
              <a:t>oborem</a:t>
            </a:r>
            <a:r>
              <a:rPr lang="en-US" dirty="0"/>
              <a:t> </a:t>
            </a:r>
            <a:r>
              <a:rPr lang="en-US" dirty="0" smtClean="0"/>
              <a:t>a u 60% z </a:t>
            </a:r>
            <a:r>
              <a:rPr lang="en-US" dirty="0" err="1" smtClean="0"/>
              <a:t>nich</a:t>
            </a:r>
            <a:r>
              <a:rPr lang="en-US" dirty="0" smtClean="0"/>
              <a:t> </a:t>
            </a:r>
            <a:r>
              <a:rPr lang="en-US" dirty="0" err="1" smtClean="0"/>
              <a:t>odpovídá</a:t>
            </a:r>
            <a:r>
              <a:rPr lang="en-US" dirty="0" smtClean="0"/>
              <a:t> </a:t>
            </a:r>
            <a:r>
              <a:rPr lang="en-US" dirty="0" err="1" smtClean="0"/>
              <a:t>úrove</a:t>
            </a:r>
            <a:r>
              <a:rPr lang="cs-CZ" dirty="0" err="1" smtClean="0"/>
              <a:t>ň</a:t>
            </a:r>
            <a:r>
              <a:rPr lang="cs-CZ" dirty="0" smtClean="0"/>
              <a:t> i obor vzdělání pracovní pozici </a:t>
            </a:r>
          </a:p>
          <a:p>
            <a:r>
              <a:rPr lang="cs-CZ" dirty="0" smtClean="0"/>
              <a:t>68% z nich pracuje ve veřejném sektoru</a:t>
            </a:r>
          </a:p>
          <a:p>
            <a:r>
              <a:rPr lang="cs-CZ" b="1" dirty="0" smtClean="0"/>
              <a:t>V </a:t>
            </a:r>
            <a:r>
              <a:rPr lang="cs-CZ" b="1" dirty="0" err="1" smtClean="0"/>
              <a:t>půměru</a:t>
            </a:r>
            <a:r>
              <a:rPr lang="cs-CZ" b="1" dirty="0" smtClean="0"/>
              <a:t> jsou se svou prací spíše spokojeni a uplatňují v ní poznatky získané ve škole (a tyto poznatky spíše oceňují)  </a:t>
            </a:r>
          </a:p>
          <a:p>
            <a:r>
              <a:rPr lang="cs-CZ" b="1" dirty="0" smtClean="0"/>
              <a:t>Drop-</a:t>
            </a:r>
            <a:r>
              <a:rPr lang="cs-CZ" b="1" dirty="0" err="1" smtClean="0"/>
              <a:t>out</a:t>
            </a:r>
            <a:r>
              <a:rPr lang="cs-CZ" b="1" dirty="0" smtClean="0"/>
              <a:t> lze jen odhadovat</a:t>
            </a:r>
            <a:r>
              <a:rPr lang="cs-CZ" dirty="0" smtClean="0"/>
              <a:t>. Po čtyřech letech pracuje mimo školství přes </a:t>
            </a:r>
            <a:r>
              <a:rPr lang="cs-CZ" dirty="0"/>
              <a:t>20% </a:t>
            </a:r>
            <a:r>
              <a:rPr lang="cs-CZ" dirty="0" smtClean="0"/>
              <a:t>absolventů </a:t>
            </a:r>
            <a:r>
              <a:rPr lang="cs-CZ" dirty="0" err="1" smtClean="0"/>
              <a:t>PdF</a:t>
            </a:r>
            <a:r>
              <a:rPr lang="cs-CZ" dirty="0" smtClean="0"/>
              <a:t> (odpovídá úroveň vzdělání a neodpovídá obor a neodpovídá úroveň vzdělání ani obor), zároveň ale práci v oboru získává i část původně na trhu práce neúspěšných.  </a:t>
            </a:r>
          </a:p>
          <a:p>
            <a:r>
              <a:rPr lang="cs-CZ" dirty="0" smtClean="0"/>
              <a:t>V průměru se odchodem ze školství jejich příjem nezvýší (Koucký a kol., 2014s. 148)</a:t>
            </a:r>
          </a:p>
          <a:p>
            <a:pPr marL="0" indent="0">
              <a:buNone/>
            </a:pPr>
            <a:endParaRPr lang="cs-CZ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216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Pilotní studie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199" y="1600200"/>
            <a:ext cx="5322163" cy="4525963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N=34, dostupný vzorek</a:t>
            </a:r>
          </a:p>
          <a:p>
            <a:r>
              <a:rPr lang="cs-CZ" dirty="0" smtClean="0"/>
              <a:t>Sběr v říjnu 2015</a:t>
            </a:r>
          </a:p>
          <a:p>
            <a:r>
              <a:rPr lang="cs-CZ" dirty="0" smtClean="0"/>
              <a:t>Online testovací systém</a:t>
            </a:r>
          </a:p>
          <a:p>
            <a:pPr lvl="1"/>
            <a:r>
              <a:rPr lang="cs-CZ" dirty="0"/>
              <a:t>KONEČNÝ, Štěpán, Stanislav JEŽEK a Jan MAREŠ. </a:t>
            </a:r>
            <a:r>
              <a:rPr lang="cs-CZ" i="1" dirty="0"/>
              <a:t>Správa Elektronických Dotazníků (SED)</a:t>
            </a:r>
            <a:r>
              <a:rPr lang="cs-CZ" dirty="0"/>
              <a:t>. 2010</a:t>
            </a:r>
            <a:r>
              <a:rPr lang="cs-CZ" dirty="0" smtClean="0"/>
              <a:t>.</a:t>
            </a:r>
          </a:p>
          <a:p>
            <a:r>
              <a:rPr lang="cs-CZ" dirty="0" smtClean="0"/>
              <a:t>Cílem úpravy nástroje a ověření reakce začínajících učitelů</a:t>
            </a:r>
          </a:p>
          <a:p>
            <a:r>
              <a:rPr lang="cs-CZ" dirty="0" smtClean="0"/>
              <a:t>Dílčí úpravy dotazníku</a:t>
            </a:r>
          </a:p>
          <a:p>
            <a:r>
              <a:rPr lang="cs-CZ" dirty="0" smtClean="0"/>
              <a:t>V těchto dnech ostrý sběr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3852" y="1691476"/>
            <a:ext cx="3450147" cy="5233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554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Well-being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37279"/>
            <a:ext cx="9106612" cy="4282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867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5596</TotalTime>
  <Words>633</Words>
  <Application>Microsoft Office PowerPoint</Application>
  <PresentationFormat>Předvádění na obrazovce (4:3)</PresentationFormat>
  <Paragraphs>89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 Math</vt:lpstr>
      <vt:lpstr>Office Theme</vt:lpstr>
      <vt:lpstr>Well-being u začínajících učitelů: „Should I Stay or Should I Go“ (The Clash) </vt:lpstr>
      <vt:lpstr>Teoretický kontext </vt:lpstr>
      <vt:lpstr>Jeden z možných modelů profesní socializace  (Fessler, Ingram, 2003 mod. Lukas, 2008)</vt:lpstr>
      <vt:lpstr>Well-being v učitelské profesi (Saaren a kol., 2006, s. 250)</vt:lpstr>
      <vt:lpstr>PŘÍČINY DROP-OUTu – část projektu NOVICE  Přehledové studie: Borman &amp; Dowling, 2008; Guarino, Santibanez, &amp; Daley, 2006; Johnson, Berg, &amp; Donaldson, 2005 </vt:lpstr>
      <vt:lpstr>DROP-OUT u začínajících učitelů</vt:lpstr>
      <vt:lpstr>Vstup učitelů ze školy do praxe v ČR (Koucký a kol., 2014; studie REFLEX 2013)</vt:lpstr>
      <vt:lpstr>Pilotní studie</vt:lpstr>
      <vt:lpstr>Well-being</vt:lpstr>
      <vt:lpstr>Výběr z výsledků pilotáže</vt:lpstr>
      <vt:lpstr>Souvislosti well-beingu s dílčími položkami dotazníku u pilotního vzorku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Začínající  učitelé a drop-out</dc:title>
  <dc:creator>Jan Mareš;Tomáš Kohoutek</dc:creator>
  <cp:lastModifiedBy>Mares</cp:lastModifiedBy>
  <cp:revision>51</cp:revision>
  <dcterms:created xsi:type="dcterms:W3CDTF">2015-09-10T23:35:00Z</dcterms:created>
  <dcterms:modified xsi:type="dcterms:W3CDTF">2016-05-02T12:53:21Z</dcterms:modified>
</cp:coreProperties>
</file>