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53"/>
  </p:notesMasterIdLst>
  <p:sldIdLst>
    <p:sldId id="256" r:id="rId2"/>
    <p:sldId id="257" r:id="rId3"/>
    <p:sldId id="258" r:id="rId4"/>
    <p:sldId id="259" r:id="rId5"/>
    <p:sldId id="260" r:id="rId6"/>
    <p:sldId id="261" r:id="rId7"/>
    <p:sldId id="321" r:id="rId8"/>
    <p:sldId id="387" r:id="rId9"/>
    <p:sldId id="388" r:id="rId10"/>
    <p:sldId id="390" r:id="rId11"/>
    <p:sldId id="400" r:id="rId12"/>
    <p:sldId id="401" r:id="rId13"/>
    <p:sldId id="402" r:id="rId14"/>
    <p:sldId id="403" r:id="rId15"/>
    <p:sldId id="404" r:id="rId16"/>
    <p:sldId id="405" r:id="rId17"/>
    <p:sldId id="406" r:id="rId18"/>
    <p:sldId id="412" r:id="rId19"/>
    <p:sldId id="410" r:id="rId20"/>
    <p:sldId id="411" r:id="rId21"/>
    <p:sldId id="413" r:id="rId22"/>
    <p:sldId id="414" r:id="rId23"/>
    <p:sldId id="415" r:id="rId24"/>
    <p:sldId id="416" r:id="rId25"/>
    <p:sldId id="417" r:id="rId26"/>
    <p:sldId id="423" r:id="rId27"/>
    <p:sldId id="424" r:id="rId28"/>
    <p:sldId id="425" r:id="rId29"/>
    <p:sldId id="426" r:id="rId30"/>
    <p:sldId id="427" r:id="rId31"/>
    <p:sldId id="428" r:id="rId32"/>
    <p:sldId id="399" r:id="rId33"/>
    <p:sldId id="431" r:id="rId34"/>
    <p:sldId id="430" r:id="rId35"/>
    <p:sldId id="418" r:id="rId36"/>
    <p:sldId id="421" r:id="rId37"/>
    <p:sldId id="389" r:id="rId38"/>
    <p:sldId id="398" r:id="rId39"/>
    <p:sldId id="263" r:id="rId40"/>
    <p:sldId id="396" r:id="rId41"/>
    <p:sldId id="392" r:id="rId42"/>
    <p:sldId id="395" r:id="rId43"/>
    <p:sldId id="393" r:id="rId44"/>
    <p:sldId id="394" r:id="rId45"/>
    <p:sldId id="407" r:id="rId46"/>
    <p:sldId id="409" r:id="rId47"/>
    <p:sldId id="391" r:id="rId48"/>
    <p:sldId id="408" r:id="rId49"/>
    <p:sldId id="429" r:id="rId50"/>
    <p:sldId id="420" r:id="rId51"/>
    <p:sldId id="419" r:id="rId5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9" autoAdjust="0"/>
    <p:restoredTop sz="94660"/>
  </p:normalViewPr>
  <p:slideViewPr>
    <p:cSldViewPr>
      <p:cViewPr varScale="1">
        <p:scale>
          <a:sx n="107" d="100"/>
          <a:sy n="107" d="100"/>
        </p:scale>
        <p:origin x="-10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DEED77-A93E-498C-AD8A-62B6B01B354D}" type="doc">
      <dgm:prSet loTypeId="urn:microsoft.com/office/officeart/2005/8/layout/cycle2" loCatId="cycle" qsTypeId="urn:microsoft.com/office/officeart/2005/8/quickstyle/simple1" qsCatId="simple" csTypeId="urn:microsoft.com/office/officeart/2005/8/colors/colorful1#2" csCatId="colorful"/>
      <dgm:spPr/>
      <dgm:t>
        <a:bodyPr/>
        <a:lstStyle/>
        <a:p>
          <a:endParaRPr lang="cs-CZ"/>
        </a:p>
      </dgm:t>
    </dgm:pt>
    <dgm:pt modelId="{97C6B77B-D178-440C-8E7B-FC0683347D7E}">
      <dgm:prSet/>
      <dgm:spPr/>
      <dgm:t>
        <a:bodyPr/>
        <a:lstStyle/>
        <a:p>
          <a:pPr rtl="0"/>
          <a:r>
            <a:rPr lang="cs-CZ" b="1" dirty="0" smtClean="0">
              <a:solidFill>
                <a:srgbClr val="002060"/>
              </a:solidFill>
            </a:rPr>
            <a:t>KDO JSEM? </a:t>
          </a:r>
          <a:endParaRPr lang="cs-CZ" b="1" dirty="0">
            <a:solidFill>
              <a:srgbClr val="002060"/>
            </a:solidFill>
          </a:endParaRPr>
        </a:p>
      </dgm:t>
    </dgm:pt>
    <dgm:pt modelId="{CFAA3602-4A4F-4587-A0F6-FD88139AFB3B}" type="parTrans" cxnId="{1CF9E80B-1E0D-407E-991E-C060C0D34E45}">
      <dgm:prSet/>
      <dgm:spPr/>
      <dgm:t>
        <a:bodyPr/>
        <a:lstStyle/>
        <a:p>
          <a:endParaRPr lang="cs-CZ"/>
        </a:p>
      </dgm:t>
    </dgm:pt>
    <dgm:pt modelId="{1429A941-9298-4DDF-83E7-B0F8B4837B8D}" type="sibTrans" cxnId="{1CF9E80B-1E0D-407E-991E-C060C0D34E45}">
      <dgm:prSet/>
      <dgm:spPr/>
      <dgm:t>
        <a:bodyPr/>
        <a:lstStyle/>
        <a:p>
          <a:endParaRPr lang="cs-CZ"/>
        </a:p>
      </dgm:t>
    </dgm:pt>
    <dgm:pt modelId="{8E658083-A06F-4E95-8388-636AD955C789}">
      <dgm:prSet/>
      <dgm:spPr/>
      <dgm:t>
        <a:bodyPr/>
        <a:lstStyle/>
        <a:p>
          <a:pPr rtl="0"/>
          <a:r>
            <a:rPr lang="cs-CZ" b="1" dirty="0" smtClean="0">
              <a:solidFill>
                <a:srgbClr val="002060"/>
              </a:solidFill>
            </a:rPr>
            <a:t>CO CHCI?</a:t>
          </a:r>
          <a:endParaRPr lang="cs-CZ" b="1" dirty="0">
            <a:solidFill>
              <a:srgbClr val="002060"/>
            </a:solidFill>
          </a:endParaRPr>
        </a:p>
      </dgm:t>
    </dgm:pt>
    <dgm:pt modelId="{AE30B18D-033B-432D-86DE-7D1FC77007CA}" type="parTrans" cxnId="{A0DCB582-039F-47B9-96D9-C5AED0ADE6CD}">
      <dgm:prSet/>
      <dgm:spPr/>
      <dgm:t>
        <a:bodyPr/>
        <a:lstStyle/>
        <a:p>
          <a:endParaRPr lang="cs-CZ"/>
        </a:p>
      </dgm:t>
    </dgm:pt>
    <dgm:pt modelId="{4E122205-1EB9-415D-B152-186A4C3E7075}" type="sibTrans" cxnId="{A0DCB582-039F-47B9-96D9-C5AED0ADE6CD}">
      <dgm:prSet/>
      <dgm:spPr/>
      <dgm:t>
        <a:bodyPr/>
        <a:lstStyle/>
        <a:p>
          <a:endParaRPr lang="cs-CZ"/>
        </a:p>
      </dgm:t>
    </dgm:pt>
    <dgm:pt modelId="{993CAB1F-D1D1-4570-8335-A9D2EDFE804E}">
      <dgm:prSet/>
      <dgm:spPr/>
      <dgm:t>
        <a:bodyPr/>
        <a:lstStyle/>
        <a:p>
          <a:pPr rtl="0"/>
          <a:r>
            <a:rPr lang="cs-CZ" b="1" dirty="0" smtClean="0">
              <a:solidFill>
                <a:srgbClr val="002060"/>
              </a:solidFill>
            </a:rPr>
            <a:t>JAK TO UDĚLAT?</a:t>
          </a:r>
          <a:endParaRPr lang="cs-CZ" b="1" dirty="0">
            <a:solidFill>
              <a:srgbClr val="002060"/>
            </a:solidFill>
          </a:endParaRPr>
        </a:p>
      </dgm:t>
    </dgm:pt>
    <dgm:pt modelId="{BA8CB433-9DB7-43FB-8FC8-B8D85811006A}" type="parTrans" cxnId="{CF3E9E3B-F1A0-41F3-AC50-E1B5135D9134}">
      <dgm:prSet/>
      <dgm:spPr/>
      <dgm:t>
        <a:bodyPr/>
        <a:lstStyle/>
        <a:p>
          <a:endParaRPr lang="cs-CZ"/>
        </a:p>
      </dgm:t>
    </dgm:pt>
    <dgm:pt modelId="{4CFF01D3-9C30-4DA0-8909-E66ECEE3B05D}" type="sibTrans" cxnId="{CF3E9E3B-F1A0-41F3-AC50-E1B5135D9134}">
      <dgm:prSet/>
      <dgm:spPr/>
      <dgm:t>
        <a:bodyPr/>
        <a:lstStyle/>
        <a:p>
          <a:endParaRPr lang="cs-CZ"/>
        </a:p>
      </dgm:t>
    </dgm:pt>
    <dgm:pt modelId="{56930093-BBB7-416B-BECA-0B1ABC18C6F9}" type="pres">
      <dgm:prSet presAssocID="{6FDEED77-A93E-498C-AD8A-62B6B01B354D}" presName="cycle" presStyleCnt="0">
        <dgm:presLayoutVars>
          <dgm:dir/>
          <dgm:resizeHandles val="exact"/>
        </dgm:presLayoutVars>
      </dgm:prSet>
      <dgm:spPr/>
      <dgm:t>
        <a:bodyPr/>
        <a:lstStyle/>
        <a:p>
          <a:endParaRPr lang="cs-CZ"/>
        </a:p>
      </dgm:t>
    </dgm:pt>
    <dgm:pt modelId="{702A546E-293F-479E-85B4-C31793021E00}" type="pres">
      <dgm:prSet presAssocID="{97C6B77B-D178-440C-8E7B-FC0683347D7E}" presName="node" presStyleLbl="node1" presStyleIdx="0" presStyleCnt="3">
        <dgm:presLayoutVars>
          <dgm:bulletEnabled val="1"/>
        </dgm:presLayoutVars>
      </dgm:prSet>
      <dgm:spPr/>
      <dgm:t>
        <a:bodyPr/>
        <a:lstStyle/>
        <a:p>
          <a:endParaRPr lang="cs-CZ"/>
        </a:p>
      </dgm:t>
    </dgm:pt>
    <dgm:pt modelId="{7874266D-B999-4606-ABF6-511ADC4D729F}" type="pres">
      <dgm:prSet presAssocID="{1429A941-9298-4DDF-83E7-B0F8B4837B8D}" presName="sibTrans" presStyleLbl="sibTrans2D1" presStyleIdx="0" presStyleCnt="3"/>
      <dgm:spPr/>
      <dgm:t>
        <a:bodyPr/>
        <a:lstStyle/>
        <a:p>
          <a:endParaRPr lang="cs-CZ"/>
        </a:p>
      </dgm:t>
    </dgm:pt>
    <dgm:pt modelId="{0855921C-7043-4DF9-94C0-87137EC69A34}" type="pres">
      <dgm:prSet presAssocID="{1429A941-9298-4DDF-83E7-B0F8B4837B8D}" presName="connectorText" presStyleLbl="sibTrans2D1" presStyleIdx="0" presStyleCnt="3"/>
      <dgm:spPr/>
      <dgm:t>
        <a:bodyPr/>
        <a:lstStyle/>
        <a:p>
          <a:endParaRPr lang="cs-CZ"/>
        </a:p>
      </dgm:t>
    </dgm:pt>
    <dgm:pt modelId="{0BBA0FE4-57E6-4A04-8101-594A0B22955F}" type="pres">
      <dgm:prSet presAssocID="{8E658083-A06F-4E95-8388-636AD955C789}" presName="node" presStyleLbl="node1" presStyleIdx="1" presStyleCnt="3" custRadScaleRad="100159" custRadScaleInc="1107">
        <dgm:presLayoutVars>
          <dgm:bulletEnabled val="1"/>
        </dgm:presLayoutVars>
      </dgm:prSet>
      <dgm:spPr/>
      <dgm:t>
        <a:bodyPr/>
        <a:lstStyle/>
        <a:p>
          <a:endParaRPr lang="cs-CZ"/>
        </a:p>
      </dgm:t>
    </dgm:pt>
    <dgm:pt modelId="{A94CEAC4-4E68-47FF-89AC-9035BBFB5EF0}" type="pres">
      <dgm:prSet presAssocID="{4E122205-1EB9-415D-B152-186A4C3E7075}" presName="sibTrans" presStyleLbl="sibTrans2D1" presStyleIdx="1" presStyleCnt="3"/>
      <dgm:spPr/>
      <dgm:t>
        <a:bodyPr/>
        <a:lstStyle/>
        <a:p>
          <a:endParaRPr lang="cs-CZ"/>
        </a:p>
      </dgm:t>
    </dgm:pt>
    <dgm:pt modelId="{A6DA472B-10D0-45EB-979F-2055C047CAB8}" type="pres">
      <dgm:prSet presAssocID="{4E122205-1EB9-415D-B152-186A4C3E7075}" presName="connectorText" presStyleLbl="sibTrans2D1" presStyleIdx="1" presStyleCnt="3"/>
      <dgm:spPr/>
      <dgm:t>
        <a:bodyPr/>
        <a:lstStyle/>
        <a:p>
          <a:endParaRPr lang="cs-CZ"/>
        </a:p>
      </dgm:t>
    </dgm:pt>
    <dgm:pt modelId="{1564D6F2-CE7C-4C7A-AAF2-109177556556}" type="pres">
      <dgm:prSet presAssocID="{993CAB1F-D1D1-4570-8335-A9D2EDFE804E}" presName="node" presStyleLbl="node1" presStyleIdx="2" presStyleCnt="3">
        <dgm:presLayoutVars>
          <dgm:bulletEnabled val="1"/>
        </dgm:presLayoutVars>
      </dgm:prSet>
      <dgm:spPr/>
      <dgm:t>
        <a:bodyPr/>
        <a:lstStyle/>
        <a:p>
          <a:endParaRPr lang="cs-CZ"/>
        </a:p>
      </dgm:t>
    </dgm:pt>
    <dgm:pt modelId="{698A6483-9D12-4B3E-AF9D-D86EB801D31E}" type="pres">
      <dgm:prSet presAssocID="{4CFF01D3-9C30-4DA0-8909-E66ECEE3B05D}" presName="sibTrans" presStyleLbl="sibTrans2D1" presStyleIdx="2" presStyleCnt="3"/>
      <dgm:spPr/>
      <dgm:t>
        <a:bodyPr/>
        <a:lstStyle/>
        <a:p>
          <a:endParaRPr lang="cs-CZ"/>
        </a:p>
      </dgm:t>
    </dgm:pt>
    <dgm:pt modelId="{538B86C5-E5D1-4BA5-B2DD-F1231E2E3556}" type="pres">
      <dgm:prSet presAssocID="{4CFF01D3-9C30-4DA0-8909-E66ECEE3B05D}" presName="connectorText" presStyleLbl="sibTrans2D1" presStyleIdx="2" presStyleCnt="3"/>
      <dgm:spPr/>
      <dgm:t>
        <a:bodyPr/>
        <a:lstStyle/>
        <a:p>
          <a:endParaRPr lang="cs-CZ"/>
        </a:p>
      </dgm:t>
    </dgm:pt>
  </dgm:ptLst>
  <dgm:cxnLst>
    <dgm:cxn modelId="{23FC9E19-43E4-4B1D-B413-13EE3B86DA1A}" type="presOf" srcId="{6FDEED77-A93E-498C-AD8A-62B6B01B354D}" destId="{56930093-BBB7-416B-BECA-0B1ABC18C6F9}" srcOrd="0" destOrd="0" presId="urn:microsoft.com/office/officeart/2005/8/layout/cycle2"/>
    <dgm:cxn modelId="{15627D24-6346-4F4D-A384-1C2869FD2FF3}" type="presOf" srcId="{1429A941-9298-4DDF-83E7-B0F8B4837B8D}" destId="{7874266D-B999-4606-ABF6-511ADC4D729F}" srcOrd="0" destOrd="0" presId="urn:microsoft.com/office/officeart/2005/8/layout/cycle2"/>
    <dgm:cxn modelId="{CF3E9E3B-F1A0-41F3-AC50-E1B5135D9134}" srcId="{6FDEED77-A93E-498C-AD8A-62B6B01B354D}" destId="{993CAB1F-D1D1-4570-8335-A9D2EDFE804E}" srcOrd="2" destOrd="0" parTransId="{BA8CB433-9DB7-43FB-8FC8-B8D85811006A}" sibTransId="{4CFF01D3-9C30-4DA0-8909-E66ECEE3B05D}"/>
    <dgm:cxn modelId="{A0DCB582-039F-47B9-96D9-C5AED0ADE6CD}" srcId="{6FDEED77-A93E-498C-AD8A-62B6B01B354D}" destId="{8E658083-A06F-4E95-8388-636AD955C789}" srcOrd="1" destOrd="0" parTransId="{AE30B18D-033B-432D-86DE-7D1FC77007CA}" sibTransId="{4E122205-1EB9-415D-B152-186A4C3E7075}"/>
    <dgm:cxn modelId="{0D7E9833-0D8E-49C7-95A9-5EEC482957CF}" type="presOf" srcId="{4CFF01D3-9C30-4DA0-8909-E66ECEE3B05D}" destId="{538B86C5-E5D1-4BA5-B2DD-F1231E2E3556}" srcOrd="1" destOrd="0" presId="urn:microsoft.com/office/officeart/2005/8/layout/cycle2"/>
    <dgm:cxn modelId="{1CF9E80B-1E0D-407E-991E-C060C0D34E45}" srcId="{6FDEED77-A93E-498C-AD8A-62B6B01B354D}" destId="{97C6B77B-D178-440C-8E7B-FC0683347D7E}" srcOrd="0" destOrd="0" parTransId="{CFAA3602-4A4F-4587-A0F6-FD88139AFB3B}" sibTransId="{1429A941-9298-4DDF-83E7-B0F8B4837B8D}"/>
    <dgm:cxn modelId="{C1E26BE3-5F24-4061-ABFC-EAE2F7F3CA99}" type="presOf" srcId="{1429A941-9298-4DDF-83E7-B0F8B4837B8D}" destId="{0855921C-7043-4DF9-94C0-87137EC69A34}" srcOrd="1" destOrd="0" presId="urn:microsoft.com/office/officeart/2005/8/layout/cycle2"/>
    <dgm:cxn modelId="{06E4A8BD-17EF-436B-91D6-0DAE921535E8}" type="presOf" srcId="{4CFF01D3-9C30-4DA0-8909-E66ECEE3B05D}" destId="{698A6483-9D12-4B3E-AF9D-D86EB801D31E}" srcOrd="0" destOrd="0" presId="urn:microsoft.com/office/officeart/2005/8/layout/cycle2"/>
    <dgm:cxn modelId="{BBDB9B0F-8D8F-4C06-8BF5-A185C0EC50E0}" type="presOf" srcId="{4E122205-1EB9-415D-B152-186A4C3E7075}" destId="{A94CEAC4-4E68-47FF-89AC-9035BBFB5EF0}" srcOrd="0" destOrd="0" presId="urn:microsoft.com/office/officeart/2005/8/layout/cycle2"/>
    <dgm:cxn modelId="{2C7C711E-EF37-4E80-AF6A-034B192E205D}" type="presOf" srcId="{8E658083-A06F-4E95-8388-636AD955C789}" destId="{0BBA0FE4-57E6-4A04-8101-594A0B22955F}" srcOrd="0" destOrd="0" presId="urn:microsoft.com/office/officeart/2005/8/layout/cycle2"/>
    <dgm:cxn modelId="{376C0892-BBA5-4ECE-9E5E-1757177DD36E}" type="presOf" srcId="{993CAB1F-D1D1-4570-8335-A9D2EDFE804E}" destId="{1564D6F2-CE7C-4C7A-AAF2-109177556556}" srcOrd="0" destOrd="0" presId="urn:microsoft.com/office/officeart/2005/8/layout/cycle2"/>
    <dgm:cxn modelId="{07D443C4-28FE-43F4-B25B-EA93304898D0}" type="presOf" srcId="{4E122205-1EB9-415D-B152-186A4C3E7075}" destId="{A6DA472B-10D0-45EB-979F-2055C047CAB8}" srcOrd="1" destOrd="0" presId="urn:microsoft.com/office/officeart/2005/8/layout/cycle2"/>
    <dgm:cxn modelId="{DD681794-90DB-444F-B085-5F09A0F40450}" type="presOf" srcId="{97C6B77B-D178-440C-8E7B-FC0683347D7E}" destId="{702A546E-293F-479E-85B4-C31793021E00}" srcOrd="0" destOrd="0" presId="urn:microsoft.com/office/officeart/2005/8/layout/cycle2"/>
    <dgm:cxn modelId="{C922BFF8-2EE5-408E-91BB-39CEB173E7B7}" type="presParOf" srcId="{56930093-BBB7-416B-BECA-0B1ABC18C6F9}" destId="{702A546E-293F-479E-85B4-C31793021E00}" srcOrd="0" destOrd="0" presId="urn:microsoft.com/office/officeart/2005/8/layout/cycle2"/>
    <dgm:cxn modelId="{121322EF-EE5A-4821-A138-013B2445B8FE}" type="presParOf" srcId="{56930093-BBB7-416B-BECA-0B1ABC18C6F9}" destId="{7874266D-B999-4606-ABF6-511ADC4D729F}" srcOrd="1" destOrd="0" presId="urn:microsoft.com/office/officeart/2005/8/layout/cycle2"/>
    <dgm:cxn modelId="{A2F3EB53-F6AB-4002-B1B1-7B0A6CF1330B}" type="presParOf" srcId="{7874266D-B999-4606-ABF6-511ADC4D729F}" destId="{0855921C-7043-4DF9-94C0-87137EC69A34}" srcOrd="0" destOrd="0" presId="urn:microsoft.com/office/officeart/2005/8/layout/cycle2"/>
    <dgm:cxn modelId="{F6019353-B434-49AE-8DFE-B3D11ADF1A0B}" type="presParOf" srcId="{56930093-BBB7-416B-BECA-0B1ABC18C6F9}" destId="{0BBA0FE4-57E6-4A04-8101-594A0B22955F}" srcOrd="2" destOrd="0" presId="urn:microsoft.com/office/officeart/2005/8/layout/cycle2"/>
    <dgm:cxn modelId="{3ECCF3D0-FCF1-4E28-BB3E-B1BC5B50625C}" type="presParOf" srcId="{56930093-BBB7-416B-BECA-0B1ABC18C6F9}" destId="{A94CEAC4-4E68-47FF-89AC-9035BBFB5EF0}" srcOrd="3" destOrd="0" presId="urn:microsoft.com/office/officeart/2005/8/layout/cycle2"/>
    <dgm:cxn modelId="{36CA74CF-9476-4E55-A4DE-E895795E7A7E}" type="presParOf" srcId="{A94CEAC4-4E68-47FF-89AC-9035BBFB5EF0}" destId="{A6DA472B-10D0-45EB-979F-2055C047CAB8}" srcOrd="0" destOrd="0" presId="urn:microsoft.com/office/officeart/2005/8/layout/cycle2"/>
    <dgm:cxn modelId="{D6B707D4-4086-460F-A82D-B679366BA8D0}" type="presParOf" srcId="{56930093-BBB7-416B-BECA-0B1ABC18C6F9}" destId="{1564D6F2-CE7C-4C7A-AAF2-109177556556}" srcOrd="4" destOrd="0" presId="urn:microsoft.com/office/officeart/2005/8/layout/cycle2"/>
    <dgm:cxn modelId="{7AA06CF2-E7F9-4952-8D6F-E77A9CF19EC9}" type="presParOf" srcId="{56930093-BBB7-416B-BECA-0B1ABC18C6F9}" destId="{698A6483-9D12-4B3E-AF9D-D86EB801D31E}" srcOrd="5" destOrd="0" presId="urn:microsoft.com/office/officeart/2005/8/layout/cycle2"/>
    <dgm:cxn modelId="{2B9A8E35-0A69-41E7-ABEE-1BEF7E9230CC}" type="presParOf" srcId="{698A6483-9D12-4B3E-AF9D-D86EB801D31E}" destId="{538B86C5-E5D1-4BA5-B2DD-F1231E2E355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358A3D-41BA-4E26-B15B-C65351EA2517}" type="doc">
      <dgm:prSet loTypeId="urn:microsoft.com/office/officeart/2008/layout/RadialCluster" loCatId="relationship" qsTypeId="urn:microsoft.com/office/officeart/2005/8/quickstyle/simple1" qsCatId="simple" csTypeId="urn:microsoft.com/office/officeart/2005/8/colors/accent2_4" csCatId="accent2" phldr="1"/>
      <dgm:spPr/>
      <dgm:t>
        <a:bodyPr/>
        <a:lstStyle/>
        <a:p>
          <a:endParaRPr lang="cs-CZ"/>
        </a:p>
      </dgm:t>
    </dgm:pt>
    <dgm:pt modelId="{6846BFBC-91C4-4288-8DDA-B712A705766E}">
      <dgm:prSet phldrT="[Text]"/>
      <dgm:spPr/>
      <dgm:t>
        <a:bodyPr/>
        <a:lstStyle/>
        <a:p>
          <a:r>
            <a:rPr lang="cs-CZ" dirty="0" smtClean="0"/>
            <a:t>já pedagog o sobě vím</a:t>
          </a:r>
          <a:endParaRPr lang="cs-CZ" dirty="0"/>
        </a:p>
      </dgm:t>
    </dgm:pt>
    <dgm:pt modelId="{7CD7F518-0456-478D-A2F7-EBA51F8770A2}" type="parTrans" cxnId="{9F74E722-62D1-4546-98D4-19414BD72B0D}">
      <dgm:prSet/>
      <dgm:spPr/>
      <dgm:t>
        <a:bodyPr/>
        <a:lstStyle/>
        <a:p>
          <a:endParaRPr lang="cs-CZ"/>
        </a:p>
      </dgm:t>
    </dgm:pt>
    <dgm:pt modelId="{51D1B042-91FF-4A70-B911-BB0F88E14E70}" type="sibTrans" cxnId="{9F74E722-62D1-4546-98D4-19414BD72B0D}">
      <dgm:prSet/>
      <dgm:spPr/>
      <dgm:t>
        <a:bodyPr/>
        <a:lstStyle/>
        <a:p>
          <a:endParaRPr lang="cs-CZ"/>
        </a:p>
      </dgm:t>
    </dgm:pt>
    <dgm:pt modelId="{E9E4C717-E2BD-42B8-9D01-3DFC3D3410D2}">
      <dgm:prSet phldrT="[Text]"/>
      <dgm:spPr/>
      <dgm:t>
        <a:bodyPr/>
        <a:lstStyle/>
        <a:p>
          <a:r>
            <a:rPr lang="cs-CZ" dirty="0" smtClean="0"/>
            <a:t>Proč to dělám? motivace</a:t>
          </a:r>
          <a:endParaRPr lang="cs-CZ" dirty="0"/>
        </a:p>
      </dgm:t>
    </dgm:pt>
    <dgm:pt modelId="{882C9974-AB71-4878-BD49-545697677345}" type="parTrans" cxnId="{53238E4D-475C-4C8C-9835-7F44A6CD0D16}">
      <dgm:prSet/>
      <dgm:spPr/>
      <dgm:t>
        <a:bodyPr/>
        <a:lstStyle/>
        <a:p>
          <a:endParaRPr lang="cs-CZ"/>
        </a:p>
      </dgm:t>
    </dgm:pt>
    <dgm:pt modelId="{BEFAC33F-28BF-4D23-9E3F-773049505466}" type="sibTrans" cxnId="{53238E4D-475C-4C8C-9835-7F44A6CD0D16}">
      <dgm:prSet/>
      <dgm:spPr/>
      <dgm:t>
        <a:bodyPr/>
        <a:lstStyle/>
        <a:p>
          <a:endParaRPr lang="cs-CZ"/>
        </a:p>
      </dgm:t>
    </dgm:pt>
    <dgm:pt modelId="{5754E6DF-D556-41EE-8BBE-0C5093484669}">
      <dgm:prSet phldrT="[Text]"/>
      <dgm:spPr/>
      <dgm:t>
        <a:bodyPr/>
        <a:lstStyle/>
        <a:p>
          <a:r>
            <a:rPr lang="cs-CZ" dirty="0" smtClean="0">
              <a:solidFill>
                <a:schemeClr val="accent2">
                  <a:lumMod val="50000"/>
                </a:schemeClr>
              </a:solidFill>
            </a:rPr>
            <a:t>silné stránky</a:t>
          </a:r>
        </a:p>
        <a:p>
          <a:r>
            <a:rPr lang="cs-CZ" dirty="0" smtClean="0">
              <a:solidFill>
                <a:schemeClr val="accent2">
                  <a:lumMod val="75000"/>
                </a:schemeClr>
              </a:solidFill>
            </a:rPr>
            <a:t>... a jak je využít</a:t>
          </a:r>
          <a:endParaRPr lang="cs-CZ" dirty="0">
            <a:solidFill>
              <a:schemeClr val="accent2">
                <a:lumMod val="75000"/>
              </a:schemeClr>
            </a:solidFill>
          </a:endParaRPr>
        </a:p>
      </dgm:t>
    </dgm:pt>
    <dgm:pt modelId="{6CB97C26-E13D-4973-9888-91EE296579EC}" type="parTrans" cxnId="{68963D53-BAE8-428C-9AAC-24B40BC655F4}">
      <dgm:prSet/>
      <dgm:spPr/>
      <dgm:t>
        <a:bodyPr/>
        <a:lstStyle/>
        <a:p>
          <a:endParaRPr lang="cs-CZ"/>
        </a:p>
      </dgm:t>
    </dgm:pt>
    <dgm:pt modelId="{F3392DE7-28D0-444E-BA5E-EB14C2EBE2B2}" type="sibTrans" cxnId="{68963D53-BAE8-428C-9AAC-24B40BC655F4}">
      <dgm:prSet/>
      <dgm:spPr/>
      <dgm:t>
        <a:bodyPr/>
        <a:lstStyle/>
        <a:p>
          <a:endParaRPr lang="cs-CZ"/>
        </a:p>
      </dgm:t>
    </dgm:pt>
    <dgm:pt modelId="{E582AE9D-F2E5-44C3-B042-419B0F7B7641}">
      <dgm:prSet phldrT="[Text]" custT="1"/>
      <dgm:spPr/>
      <dgm:t>
        <a:bodyPr/>
        <a:lstStyle/>
        <a:p>
          <a:r>
            <a:rPr lang="cs-CZ" sz="2400" dirty="0" smtClean="0">
              <a:solidFill>
                <a:schemeClr val="accent2">
                  <a:lumMod val="75000"/>
                </a:schemeClr>
              </a:solidFill>
            </a:rPr>
            <a:t>zaměření</a:t>
          </a:r>
        </a:p>
        <a:p>
          <a:r>
            <a:rPr lang="cs-CZ" sz="1300" dirty="0" smtClean="0"/>
            <a:t>jaký způsob/typ práce a zacházení  s informacemi mi vyhovuje</a:t>
          </a:r>
          <a:endParaRPr lang="cs-CZ" sz="1300" dirty="0"/>
        </a:p>
      </dgm:t>
    </dgm:pt>
    <dgm:pt modelId="{970501BB-1443-4CD2-8748-59EA8698C435}" type="parTrans" cxnId="{44F341B6-2B45-4DF7-8D67-E3DDD0E489E6}">
      <dgm:prSet/>
      <dgm:spPr/>
      <dgm:t>
        <a:bodyPr/>
        <a:lstStyle/>
        <a:p>
          <a:endParaRPr lang="cs-CZ"/>
        </a:p>
      </dgm:t>
    </dgm:pt>
    <dgm:pt modelId="{8B81BC2B-8BB1-4100-ADBD-25C4B85775BF}" type="sibTrans" cxnId="{44F341B6-2B45-4DF7-8D67-E3DDD0E489E6}">
      <dgm:prSet/>
      <dgm:spPr/>
      <dgm:t>
        <a:bodyPr/>
        <a:lstStyle/>
        <a:p>
          <a:endParaRPr lang="cs-CZ"/>
        </a:p>
      </dgm:t>
    </dgm:pt>
    <dgm:pt modelId="{EF4A72DC-2045-4869-8DB7-74425E3E6844}">
      <dgm:prSet custT="1"/>
      <dgm:spPr/>
      <dgm:t>
        <a:bodyPr/>
        <a:lstStyle/>
        <a:p>
          <a:r>
            <a:rPr lang="cs-CZ" sz="2000" dirty="0" smtClean="0">
              <a:solidFill>
                <a:schemeClr val="accent2">
                  <a:lumMod val="50000"/>
                </a:schemeClr>
              </a:solidFill>
            </a:rPr>
            <a:t>slabé stránky</a:t>
          </a:r>
        </a:p>
        <a:p>
          <a:r>
            <a:rPr lang="cs-CZ" sz="1600" dirty="0" smtClean="0">
              <a:solidFill>
                <a:schemeClr val="accent2">
                  <a:lumMod val="75000"/>
                </a:schemeClr>
              </a:solidFill>
            </a:rPr>
            <a:t>... a co s nimi</a:t>
          </a:r>
        </a:p>
        <a:p>
          <a:r>
            <a:rPr lang="cs-CZ" sz="1200" dirty="0" smtClean="0">
              <a:solidFill>
                <a:schemeClr val="accent2">
                  <a:lumMod val="75000"/>
                </a:schemeClr>
              </a:solidFill>
            </a:rPr>
            <a:t>zlepšit * přijmout * kompenzovat</a:t>
          </a:r>
          <a:endParaRPr lang="cs-CZ" sz="1200" dirty="0">
            <a:solidFill>
              <a:schemeClr val="accent2">
                <a:lumMod val="75000"/>
              </a:schemeClr>
            </a:solidFill>
          </a:endParaRPr>
        </a:p>
      </dgm:t>
    </dgm:pt>
    <dgm:pt modelId="{D85E4BBA-C790-4A34-8C62-B55BDF95241C}" type="parTrans" cxnId="{CA19B688-5F52-4A24-81BC-3B6293DCA02C}">
      <dgm:prSet/>
      <dgm:spPr/>
      <dgm:t>
        <a:bodyPr/>
        <a:lstStyle/>
        <a:p>
          <a:endParaRPr lang="cs-CZ"/>
        </a:p>
      </dgm:t>
    </dgm:pt>
    <dgm:pt modelId="{C3943793-8D6D-4E0A-AE04-30D153195217}" type="sibTrans" cxnId="{CA19B688-5F52-4A24-81BC-3B6293DCA02C}">
      <dgm:prSet/>
      <dgm:spPr/>
      <dgm:t>
        <a:bodyPr/>
        <a:lstStyle/>
        <a:p>
          <a:endParaRPr lang="cs-CZ"/>
        </a:p>
      </dgm:t>
    </dgm:pt>
    <dgm:pt modelId="{9C28B605-0E97-442F-A459-7B20DA7F2BF0}">
      <dgm:prSet custT="1"/>
      <dgm:spPr/>
      <dgm:t>
        <a:bodyPr/>
        <a:lstStyle/>
        <a:p>
          <a:r>
            <a:rPr lang="cs-CZ" sz="2800" dirty="0" smtClean="0">
              <a:solidFill>
                <a:schemeClr val="accent2">
                  <a:lumMod val="75000"/>
                </a:schemeClr>
              </a:solidFill>
            </a:rPr>
            <a:t>reakce</a:t>
          </a:r>
        </a:p>
        <a:p>
          <a:r>
            <a:rPr lang="cs-CZ" sz="1300" dirty="0" smtClean="0"/>
            <a:t>emoční  vzorce</a:t>
          </a:r>
        </a:p>
        <a:p>
          <a:r>
            <a:rPr lang="cs-CZ" sz="1300" dirty="0" smtClean="0"/>
            <a:t>výchova, zkušenost</a:t>
          </a:r>
          <a:endParaRPr lang="cs-CZ" sz="1300" dirty="0"/>
        </a:p>
      </dgm:t>
    </dgm:pt>
    <dgm:pt modelId="{836DB3FD-9BC6-4BEB-8F2F-A0EE0D78B99E}" type="parTrans" cxnId="{BF846CE0-B9F7-4575-BB08-625AFE3AF3C3}">
      <dgm:prSet/>
      <dgm:spPr/>
      <dgm:t>
        <a:bodyPr/>
        <a:lstStyle/>
        <a:p>
          <a:endParaRPr lang="cs-CZ"/>
        </a:p>
      </dgm:t>
    </dgm:pt>
    <dgm:pt modelId="{C07CDD6E-45A9-4EF5-801E-261F08E28E11}" type="sibTrans" cxnId="{BF846CE0-B9F7-4575-BB08-625AFE3AF3C3}">
      <dgm:prSet/>
      <dgm:spPr/>
      <dgm:t>
        <a:bodyPr/>
        <a:lstStyle/>
        <a:p>
          <a:endParaRPr lang="cs-CZ"/>
        </a:p>
      </dgm:t>
    </dgm:pt>
    <dgm:pt modelId="{15EB7F37-F9C6-4604-B994-E3B097FBCF0B}">
      <dgm:prSet custT="1"/>
      <dgm:spPr/>
      <dgm:t>
        <a:bodyPr/>
        <a:lstStyle/>
        <a:p>
          <a:r>
            <a:rPr lang="cs-CZ" sz="2400" dirty="0" smtClean="0"/>
            <a:t>limity</a:t>
          </a:r>
        </a:p>
        <a:p>
          <a:r>
            <a:rPr lang="cs-CZ" sz="1600" dirty="0" smtClean="0"/>
            <a:t>přirozené</a:t>
          </a:r>
        </a:p>
        <a:p>
          <a:r>
            <a:rPr lang="cs-CZ" sz="1600" dirty="0" smtClean="0"/>
            <a:t>stanovené</a:t>
          </a:r>
        </a:p>
      </dgm:t>
    </dgm:pt>
    <dgm:pt modelId="{A76E2AC4-3853-4A92-AAC4-EC0C7620F8E8}" type="parTrans" cxnId="{67D327DD-1949-43D5-A891-D9AEED237DBC}">
      <dgm:prSet/>
      <dgm:spPr/>
      <dgm:t>
        <a:bodyPr/>
        <a:lstStyle/>
        <a:p>
          <a:endParaRPr lang="cs-CZ"/>
        </a:p>
      </dgm:t>
    </dgm:pt>
    <dgm:pt modelId="{785EEBD1-6B49-4C91-8914-300C8ABBBF07}" type="sibTrans" cxnId="{67D327DD-1949-43D5-A891-D9AEED237DBC}">
      <dgm:prSet/>
      <dgm:spPr/>
      <dgm:t>
        <a:bodyPr/>
        <a:lstStyle/>
        <a:p>
          <a:endParaRPr lang="cs-CZ"/>
        </a:p>
      </dgm:t>
    </dgm:pt>
    <dgm:pt modelId="{F3A87F3A-5A26-40A0-AF1D-EFF553C39413}">
      <dgm:prSet/>
      <dgm:spPr/>
      <dgm:t>
        <a:bodyPr/>
        <a:lstStyle/>
        <a:p>
          <a:r>
            <a:rPr lang="cs-CZ" dirty="0" smtClean="0"/>
            <a:t>hodnoty</a:t>
          </a:r>
        </a:p>
        <a:p>
          <a:r>
            <a:rPr lang="cs-CZ" dirty="0" smtClean="0"/>
            <a:t>postoje</a:t>
          </a:r>
          <a:endParaRPr lang="cs-CZ" dirty="0"/>
        </a:p>
      </dgm:t>
    </dgm:pt>
    <dgm:pt modelId="{782601BF-23D9-4D4D-B043-2FDA5A445D9E}" type="parTrans" cxnId="{BE64171D-0A93-4997-925F-BB41191EAEE0}">
      <dgm:prSet/>
      <dgm:spPr/>
      <dgm:t>
        <a:bodyPr/>
        <a:lstStyle/>
        <a:p>
          <a:endParaRPr lang="cs-CZ"/>
        </a:p>
      </dgm:t>
    </dgm:pt>
    <dgm:pt modelId="{0B7324CD-9BD5-41A1-96A7-A1155D1E949E}" type="sibTrans" cxnId="{BE64171D-0A93-4997-925F-BB41191EAEE0}">
      <dgm:prSet/>
      <dgm:spPr/>
      <dgm:t>
        <a:bodyPr/>
        <a:lstStyle/>
        <a:p>
          <a:endParaRPr lang="cs-CZ"/>
        </a:p>
      </dgm:t>
    </dgm:pt>
    <dgm:pt modelId="{CE87C16D-E766-463E-BCD0-408211A2E7A4}" type="pres">
      <dgm:prSet presAssocID="{7D358A3D-41BA-4E26-B15B-C65351EA2517}" presName="Name0" presStyleCnt="0">
        <dgm:presLayoutVars>
          <dgm:chMax val="1"/>
          <dgm:chPref val="1"/>
          <dgm:dir/>
          <dgm:animOne val="branch"/>
          <dgm:animLvl val="lvl"/>
        </dgm:presLayoutVars>
      </dgm:prSet>
      <dgm:spPr/>
      <dgm:t>
        <a:bodyPr/>
        <a:lstStyle/>
        <a:p>
          <a:endParaRPr lang="cs-CZ"/>
        </a:p>
      </dgm:t>
    </dgm:pt>
    <dgm:pt modelId="{F62EA1E3-7F8A-4F8E-88FD-105925919366}" type="pres">
      <dgm:prSet presAssocID="{6846BFBC-91C4-4288-8DDA-B712A705766E}" presName="singleCycle" presStyleCnt="0"/>
      <dgm:spPr/>
    </dgm:pt>
    <dgm:pt modelId="{84C4A93F-DA79-4A8A-9BE9-B3375F1371B7}" type="pres">
      <dgm:prSet presAssocID="{6846BFBC-91C4-4288-8DDA-B712A705766E}" presName="singleCenter" presStyleLbl="node1" presStyleIdx="0" presStyleCnt="8" custScaleY="60991" custLinFactNeighborX="-3595" custLinFactNeighborY="530">
        <dgm:presLayoutVars>
          <dgm:chMax val="7"/>
          <dgm:chPref val="7"/>
        </dgm:presLayoutVars>
      </dgm:prSet>
      <dgm:spPr/>
      <dgm:t>
        <a:bodyPr/>
        <a:lstStyle/>
        <a:p>
          <a:endParaRPr lang="cs-CZ"/>
        </a:p>
      </dgm:t>
    </dgm:pt>
    <dgm:pt modelId="{A92B1F27-CA0C-4740-BE37-63F88C171A22}" type="pres">
      <dgm:prSet presAssocID="{882C9974-AB71-4878-BD49-545697677345}" presName="Name56" presStyleLbl="parChTrans1D2" presStyleIdx="0" presStyleCnt="7"/>
      <dgm:spPr/>
      <dgm:t>
        <a:bodyPr/>
        <a:lstStyle/>
        <a:p>
          <a:endParaRPr lang="cs-CZ"/>
        </a:p>
      </dgm:t>
    </dgm:pt>
    <dgm:pt modelId="{9A346B97-CFBC-42C6-890C-834871145FA8}" type="pres">
      <dgm:prSet presAssocID="{E9E4C717-E2BD-42B8-9D01-3DFC3D3410D2}" presName="text0" presStyleLbl="node1" presStyleIdx="1" presStyleCnt="8">
        <dgm:presLayoutVars>
          <dgm:bulletEnabled val="1"/>
        </dgm:presLayoutVars>
      </dgm:prSet>
      <dgm:spPr/>
      <dgm:t>
        <a:bodyPr/>
        <a:lstStyle/>
        <a:p>
          <a:endParaRPr lang="cs-CZ"/>
        </a:p>
      </dgm:t>
    </dgm:pt>
    <dgm:pt modelId="{83632A3C-5AD7-4008-BD12-CD0B729AF61B}" type="pres">
      <dgm:prSet presAssocID="{6CB97C26-E13D-4973-9888-91EE296579EC}" presName="Name56" presStyleLbl="parChTrans1D2" presStyleIdx="1" presStyleCnt="7"/>
      <dgm:spPr/>
      <dgm:t>
        <a:bodyPr/>
        <a:lstStyle/>
        <a:p>
          <a:endParaRPr lang="cs-CZ"/>
        </a:p>
      </dgm:t>
    </dgm:pt>
    <dgm:pt modelId="{6F29976F-0E0D-4A51-9390-9EAD45785F71}" type="pres">
      <dgm:prSet presAssocID="{5754E6DF-D556-41EE-8BBE-0C5093484669}" presName="text0" presStyleLbl="node1" presStyleIdx="2" presStyleCnt="8" custScaleX="126830">
        <dgm:presLayoutVars>
          <dgm:bulletEnabled val="1"/>
        </dgm:presLayoutVars>
      </dgm:prSet>
      <dgm:spPr/>
      <dgm:t>
        <a:bodyPr/>
        <a:lstStyle/>
        <a:p>
          <a:endParaRPr lang="cs-CZ"/>
        </a:p>
      </dgm:t>
    </dgm:pt>
    <dgm:pt modelId="{243116EA-9E8C-4700-8FF8-72D49ADE33E2}" type="pres">
      <dgm:prSet presAssocID="{970501BB-1443-4CD2-8748-59EA8698C435}" presName="Name56" presStyleLbl="parChTrans1D2" presStyleIdx="2" presStyleCnt="7"/>
      <dgm:spPr/>
      <dgm:t>
        <a:bodyPr/>
        <a:lstStyle/>
        <a:p>
          <a:endParaRPr lang="cs-CZ"/>
        </a:p>
      </dgm:t>
    </dgm:pt>
    <dgm:pt modelId="{E899E6CF-9DE3-4AC9-BEAB-53257E3564F7}" type="pres">
      <dgm:prSet presAssocID="{E582AE9D-F2E5-44C3-B042-419B0F7B7641}" presName="text0" presStyleLbl="node1" presStyleIdx="3" presStyleCnt="8" custScaleX="238634" custRadScaleRad="131534" custRadScaleInc="98619">
        <dgm:presLayoutVars>
          <dgm:bulletEnabled val="1"/>
        </dgm:presLayoutVars>
      </dgm:prSet>
      <dgm:spPr/>
      <dgm:t>
        <a:bodyPr/>
        <a:lstStyle/>
        <a:p>
          <a:endParaRPr lang="cs-CZ"/>
        </a:p>
      </dgm:t>
    </dgm:pt>
    <dgm:pt modelId="{990E55AA-2D1B-42E4-8D01-C87885CD77CE}" type="pres">
      <dgm:prSet presAssocID="{D85E4BBA-C790-4A34-8C62-B55BDF95241C}" presName="Name56" presStyleLbl="parChTrans1D2" presStyleIdx="3" presStyleCnt="7"/>
      <dgm:spPr/>
      <dgm:t>
        <a:bodyPr/>
        <a:lstStyle/>
        <a:p>
          <a:endParaRPr lang="cs-CZ"/>
        </a:p>
      </dgm:t>
    </dgm:pt>
    <dgm:pt modelId="{A8C7B3E7-69C2-43FB-97DB-ED506633FF9A}" type="pres">
      <dgm:prSet presAssocID="{EF4A72DC-2045-4869-8DB7-74425E3E6844}" presName="text0" presStyleLbl="node1" presStyleIdx="4" presStyleCnt="8" custScaleX="225240" custScaleY="139302" custRadScaleRad="125228" custRadScaleInc="-250208">
        <dgm:presLayoutVars>
          <dgm:bulletEnabled val="1"/>
        </dgm:presLayoutVars>
      </dgm:prSet>
      <dgm:spPr/>
      <dgm:t>
        <a:bodyPr/>
        <a:lstStyle/>
        <a:p>
          <a:endParaRPr lang="cs-CZ"/>
        </a:p>
      </dgm:t>
    </dgm:pt>
    <dgm:pt modelId="{18568D60-9C6D-45E4-821E-9F4409E75DAE}" type="pres">
      <dgm:prSet presAssocID="{836DB3FD-9BC6-4BEB-8F2F-A0EE0D78B99E}" presName="Name56" presStyleLbl="parChTrans1D2" presStyleIdx="4" presStyleCnt="7"/>
      <dgm:spPr/>
      <dgm:t>
        <a:bodyPr/>
        <a:lstStyle/>
        <a:p>
          <a:endParaRPr lang="cs-CZ"/>
        </a:p>
      </dgm:t>
    </dgm:pt>
    <dgm:pt modelId="{8F9E0189-3F1D-47C2-A144-73A9B211E641}" type="pres">
      <dgm:prSet presAssocID="{9C28B605-0E97-442F-A459-7B20DA7F2BF0}" presName="text0" presStyleLbl="node1" presStyleIdx="5" presStyleCnt="8" custScaleX="157505">
        <dgm:presLayoutVars>
          <dgm:bulletEnabled val="1"/>
        </dgm:presLayoutVars>
      </dgm:prSet>
      <dgm:spPr/>
      <dgm:t>
        <a:bodyPr/>
        <a:lstStyle/>
        <a:p>
          <a:endParaRPr lang="cs-CZ"/>
        </a:p>
      </dgm:t>
    </dgm:pt>
    <dgm:pt modelId="{D0EA9632-F5C6-4B03-A750-6595CFB53730}" type="pres">
      <dgm:prSet presAssocID="{A76E2AC4-3853-4A92-AAC4-EC0C7620F8E8}" presName="Name56" presStyleLbl="parChTrans1D2" presStyleIdx="5" presStyleCnt="7"/>
      <dgm:spPr/>
      <dgm:t>
        <a:bodyPr/>
        <a:lstStyle/>
        <a:p>
          <a:endParaRPr lang="cs-CZ"/>
        </a:p>
      </dgm:t>
    </dgm:pt>
    <dgm:pt modelId="{866965E4-159F-4D25-AC2D-E4832E57A133}" type="pres">
      <dgm:prSet presAssocID="{15EB7F37-F9C6-4604-B994-E3B097FBCF0B}" presName="text0" presStyleLbl="node1" presStyleIdx="6" presStyleCnt="8" custScaleX="125429">
        <dgm:presLayoutVars>
          <dgm:bulletEnabled val="1"/>
        </dgm:presLayoutVars>
      </dgm:prSet>
      <dgm:spPr/>
      <dgm:t>
        <a:bodyPr/>
        <a:lstStyle/>
        <a:p>
          <a:endParaRPr lang="cs-CZ"/>
        </a:p>
      </dgm:t>
    </dgm:pt>
    <dgm:pt modelId="{24DC5350-C152-48C2-9984-C3DF8C08D65D}" type="pres">
      <dgm:prSet presAssocID="{782601BF-23D9-4D4D-B043-2FDA5A445D9E}" presName="Name56" presStyleLbl="parChTrans1D2" presStyleIdx="6" presStyleCnt="7"/>
      <dgm:spPr/>
      <dgm:t>
        <a:bodyPr/>
        <a:lstStyle/>
        <a:p>
          <a:endParaRPr lang="cs-CZ"/>
        </a:p>
      </dgm:t>
    </dgm:pt>
    <dgm:pt modelId="{961CF48E-3EB9-4641-9014-DA0CC0E0499A}" type="pres">
      <dgm:prSet presAssocID="{F3A87F3A-5A26-40A0-AF1D-EFF553C39413}" presName="text0" presStyleLbl="node1" presStyleIdx="7" presStyleCnt="8" custScaleX="122217">
        <dgm:presLayoutVars>
          <dgm:bulletEnabled val="1"/>
        </dgm:presLayoutVars>
      </dgm:prSet>
      <dgm:spPr/>
      <dgm:t>
        <a:bodyPr/>
        <a:lstStyle/>
        <a:p>
          <a:endParaRPr lang="cs-CZ"/>
        </a:p>
      </dgm:t>
    </dgm:pt>
  </dgm:ptLst>
  <dgm:cxnLst>
    <dgm:cxn modelId="{53238E4D-475C-4C8C-9835-7F44A6CD0D16}" srcId="{6846BFBC-91C4-4288-8DDA-B712A705766E}" destId="{E9E4C717-E2BD-42B8-9D01-3DFC3D3410D2}" srcOrd="0" destOrd="0" parTransId="{882C9974-AB71-4878-BD49-545697677345}" sibTransId="{BEFAC33F-28BF-4D23-9E3F-773049505466}"/>
    <dgm:cxn modelId="{8C590FEB-BCCE-4F37-87E7-639E5282DB11}" type="presOf" srcId="{5754E6DF-D556-41EE-8BBE-0C5093484669}" destId="{6F29976F-0E0D-4A51-9390-9EAD45785F71}" srcOrd="0" destOrd="0" presId="urn:microsoft.com/office/officeart/2008/layout/RadialCluster"/>
    <dgm:cxn modelId="{960CB58D-8F34-47AE-8FC9-1A655790362A}" type="presOf" srcId="{836DB3FD-9BC6-4BEB-8F2F-A0EE0D78B99E}" destId="{18568D60-9C6D-45E4-821E-9F4409E75DAE}" srcOrd="0" destOrd="0" presId="urn:microsoft.com/office/officeart/2008/layout/RadialCluster"/>
    <dgm:cxn modelId="{8024D870-AE51-444E-965B-A5F488D41BEE}" type="presOf" srcId="{D85E4BBA-C790-4A34-8C62-B55BDF95241C}" destId="{990E55AA-2D1B-42E4-8D01-C87885CD77CE}" srcOrd="0" destOrd="0" presId="urn:microsoft.com/office/officeart/2008/layout/RadialCluster"/>
    <dgm:cxn modelId="{42904BC1-CE98-4C2B-8D14-A530306FE3B7}" type="presOf" srcId="{6846BFBC-91C4-4288-8DDA-B712A705766E}" destId="{84C4A93F-DA79-4A8A-9BE9-B3375F1371B7}" srcOrd="0" destOrd="0" presId="urn:microsoft.com/office/officeart/2008/layout/RadialCluster"/>
    <dgm:cxn modelId="{44F341B6-2B45-4DF7-8D67-E3DDD0E489E6}" srcId="{6846BFBC-91C4-4288-8DDA-B712A705766E}" destId="{E582AE9D-F2E5-44C3-B042-419B0F7B7641}" srcOrd="2" destOrd="0" parTransId="{970501BB-1443-4CD2-8748-59EA8698C435}" sibTransId="{8B81BC2B-8BB1-4100-ADBD-25C4B85775BF}"/>
    <dgm:cxn modelId="{9F74E722-62D1-4546-98D4-19414BD72B0D}" srcId="{7D358A3D-41BA-4E26-B15B-C65351EA2517}" destId="{6846BFBC-91C4-4288-8DDA-B712A705766E}" srcOrd="0" destOrd="0" parTransId="{7CD7F518-0456-478D-A2F7-EBA51F8770A2}" sibTransId="{51D1B042-91FF-4A70-B911-BB0F88E14E70}"/>
    <dgm:cxn modelId="{DE0073FE-AA0B-48AB-A885-5C978A34F1B9}" type="presOf" srcId="{7D358A3D-41BA-4E26-B15B-C65351EA2517}" destId="{CE87C16D-E766-463E-BCD0-408211A2E7A4}" srcOrd="0" destOrd="0" presId="urn:microsoft.com/office/officeart/2008/layout/RadialCluster"/>
    <dgm:cxn modelId="{516E8C1B-6C4D-4E0B-9958-F59459C783FF}" type="presOf" srcId="{E582AE9D-F2E5-44C3-B042-419B0F7B7641}" destId="{E899E6CF-9DE3-4AC9-BEAB-53257E3564F7}" srcOrd="0" destOrd="0" presId="urn:microsoft.com/office/officeart/2008/layout/RadialCluster"/>
    <dgm:cxn modelId="{3FAAA0C8-C5D7-4A46-9908-051D652E0074}" type="presOf" srcId="{9C28B605-0E97-442F-A459-7B20DA7F2BF0}" destId="{8F9E0189-3F1D-47C2-A144-73A9B211E641}" srcOrd="0" destOrd="0" presId="urn:microsoft.com/office/officeart/2008/layout/RadialCluster"/>
    <dgm:cxn modelId="{3CB6AEC8-DE97-4705-A401-F4525F1205F6}" type="presOf" srcId="{15EB7F37-F9C6-4604-B994-E3B097FBCF0B}" destId="{866965E4-159F-4D25-AC2D-E4832E57A133}" srcOrd="0" destOrd="0" presId="urn:microsoft.com/office/officeart/2008/layout/RadialCluster"/>
    <dgm:cxn modelId="{203FAA0E-40A5-4A2E-B8D5-070CDD7F9E41}" type="presOf" srcId="{6CB97C26-E13D-4973-9888-91EE296579EC}" destId="{83632A3C-5AD7-4008-BD12-CD0B729AF61B}" srcOrd="0" destOrd="0" presId="urn:microsoft.com/office/officeart/2008/layout/RadialCluster"/>
    <dgm:cxn modelId="{8343AE1D-7636-4C09-A6DF-96E097859954}" type="presOf" srcId="{EF4A72DC-2045-4869-8DB7-74425E3E6844}" destId="{A8C7B3E7-69C2-43FB-97DB-ED506633FF9A}" srcOrd="0" destOrd="0" presId="urn:microsoft.com/office/officeart/2008/layout/RadialCluster"/>
    <dgm:cxn modelId="{CA19B688-5F52-4A24-81BC-3B6293DCA02C}" srcId="{6846BFBC-91C4-4288-8DDA-B712A705766E}" destId="{EF4A72DC-2045-4869-8DB7-74425E3E6844}" srcOrd="3" destOrd="0" parTransId="{D85E4BBA-C790-4A34-8C62-B55BDF95241C}" sibTransId="{C3943793-8D6D-4E0A-AE04-30D153195217}"/>
    <dgm:cxn modelId="{63BF282B-8066-4941-AD04-E65C13C24067}" type="presOf" srcId="{782601BF-23D9-4D4D-B043-2FDA5A445D9E}" destId="{24DC5350-C152-48C2-9984-C3DF8C08D65D}" srcOrd="0" destOrd="0" presId="urn:microsoft.com/office/officeart/2008/layout/RadialCluster"/>
    <dgm:cxn modelId="{BE64171D-0A93-4997-925F-BB41191EAEE0}" srcId="{6846BFBC-91C4-4288-8DDA-B712A705766E}" destId="{F3A87F3A-5A26-40A0-AF1D-EFF553C39413}" srcOrd="6" destOrd="0" parTransId="{782601BF-23D9-4D4D-B043-2FDA5A445D9E}" sibTransId="{0B7324CD-9BD5-41A1-96A7-A1155D1E949E}"/>
    <dgm:cxn modelId="{171F7E50-50B8-4FC8-ACCA-D6C52126514B}" type="presOf" srcId="{A76E2AC4-3853-4A92-AAC4-EC0C7620F8E8}" destId="{D0EA9632-F5C6-4B03-A750-6595CFB53730}" srcOrd="0" destOrd="0" presId="urn:microsoft.com/office/officeart/2008/layout/RadialCluster"/>
    <dgm:cxn modelId="{AB0FF43D-4C20-42F5-911E-AD8D5B321206}" type="presOf" srcId="{E9E4C717-E2BD-42B8-9D01-3DFC3D3410D2}" destId="{9A346B97-CFBC-42C6-890C-834871145FA8}" srcOrd="0" destOrd="0" presId="urn:microsoft.com/office/officeart/2008/layout/RadialCluster"/>
    <dgm:cxn modelId="{68963D53-BAE8-428C-9AAC-24B40BC655F4}" srcId="{6846BFBC-91C4-4288-8DDA-B712A705766E}" destId="{5754E6DF-D556-41EE-8BBE-0C5093484669}" srcOrd="1" destOrd="0" parTransId="{6CB97C26-E13D-4973-9888-91EE296579EC}" sibTransId="{F3392DE7-28D0-444E-BA5E-EB14C2EBE2B2}"/>
    <dgm:cxn modelId="{52A18838-9397-4232-B62B-D67ABFD4ADFB}" type="presOf" srcId="{882C9974-AB71-4878-BD49-545697677345}" destId="{A92B1F27-CA0C-4740-BE37-63F88C171A22}" srcOrd="0" destOrd="0" presId="urn:microsoft.com/office/officeart/2008/layout/RadialCluster"/>
    <dgm:cxn modelId="{67D327DD-1949-43D5-A891-D9AEED237DBC}" srcId="{6846BFBC-91C4-4288-8DDA-B712A705766E}" destId="{15EB7F37-F9C6-4604-B994-E3B097FBCF0B}" srcOrd="5" destOrd="0" parTransId="{A76E2AC4-3853-4A92-AAC4-EC0C7620F8E8}" sibTransId="{785EEBD1-6B49-4C91-8914-300C8ABBBF07}"/>
    <dgm:cxn modelId="{11885234-EA3B-47F5-89D9-6B1B193A6FD7}" type="presOf" srcId="{F3A87F3A-5A26-40A0-AF1D-EFF553C39413}" destId="{961CF48E-3EB9-4641-9014-DA0CC0E0499A}" srcOrd="0" destOrd="0" presId="urn:microsoft.com/office/officeart/2008/layout/RadialCluster"/>
    <dgm:cxn modelId="{CB9E76C1-670D-4EE3-BD6F-34BEE4B5C7BF}" type="presOf" srcId="{970501BB-1443-4CD2-8748-59EA8698C435}" destId="{243116EA-9E8C-4700-8FF8-72D49ADE33E2}" srcOrd="0" destOrd="0" presId="urn:microsoft.com/office/officeart/2008/layout/RadialCluster"/>
    <dgm:cxn modelId="{BF846CE0-B9F7-4575-BB08-625AFE3AF3C3}" srcId="{6846BFBC-91C4-4288-8DDA-B712A705766E}" destId="{9C28B605-0E97-442F-A459-7B20DA7F2BF0}" srcOrd="4" destOrd="0" parTransId="{836DB3FD-9BC6-4BEB-8F2F-A0EE0D78B99E}" sibTransId="{C07CDD6E-45A9-4EF5-801E-261F08E28E11}"/>
    <dgm:cxn modelId="{DC1DA1F3-44B4-42A8-8A9D-F7BE573B6FF7}" type="presParOf" srcId="{CE87C16D-E766-463E-BCD0-408211A2E7A4}" destId="{F62EA1E3-7F8A-4F8E-88FD-105925919366}" srcOrd="0" destOrd="0" presId="urn:microsoft.com/office/officeart/2008/layout/RadialCluster"/>
    <dgm:cxn modelId="{6470E23D-89A8-437E-9398-4C0E120E3475}" type="presParOf" srcId="{F62EA1E3-7F8A-4F8E-88FD-105925919366}" destId="{84C4A93F-DA79-4A8A-9BE9-B3375F1371B7}" srcOrd="0" destOrd="0" presId="urn:microsoft.com/office/officeart/2008/layout/RadialCluster"/>
    <dgm:cxn modelId="{9069C013-53F6-4820-A68A-0AEABEC7C72D}" type="presParOf" srcId="{F62EA1E3-7F8A-4F8E-88FD-105925919366}" destId="{A92B1F27-CA0C-4740-BE37-63F88C171A22}" srcOrd="1" destOrd="0" presId="urn:microsoft.com/office/officeart/2008/layout/RadialCluster"/>
    <dgm:cxn modelId="{D764AA1C-EFCC-4307-8C30-2EFD1EC9739C}" type="presParOf" srcId="{F62EA1E3-7F8A-4F8E-88FD-105925919366}" destId="{9A346B97-CFBC-42C6-890C-834871145FA8}" srcOrd="2" destOrd="0" presId="urn:microsoft.com/office/officeart/2008/layout/RadialCluster"/>
    <dgm:cxn modelId="{4177FB42-4C5A-4B17-9595-531B2A803D55}" type="presParOf" srcId="{F62EA1E3-7F8A-4F8E-88FD-105925919366}" destId="{83632A3C-5AD7-4008-BD12-CD0B729AF61B}" srcOrd="3" destOrd="0" presId="urn:microsoft.com/office/officeart/2008/layout/RadialCluster"/>
    <dgm:cxn modelId="{A856F17A-B164-4285-934B-B6381562CCE5}" type="presParOf" srcId="{F62EA1E3-7F8A-4F8E-88FD-105925919366}" destId="{6F29976F-0E0D-4A51-9390-9EAD45785F71}" srcOrd="4" destOrd="0" presId="urn:microsoft.com/office/officeart/2008/layout/RadialCluster"/>
    <dgm:cxn modelId="{6D51C33C-9155-4CC1-8528-3B0EB7D1E18F}" type="presParOf" srcId="{F62EA1E3-7F8A-4F8E-88FD-105925919366}" destId="{243116EA-9E8C-4700-8FF8-72D49ADE33E2}" srcOrd="5" destOrd="0" presId="urn:microsoft.com/office/officeart/2008/layout/RadialCluster"/>
    <dgm:cxn modelId="{5820BA1F-3436-4DEA-B31D-DFAAC2294CC8}" type="presParOf" srcId="{F62EA1E3-7F8A-4F8E-88FD-105925919366}" destId="{E899E6CF-9DE3-4AC9-BEAB-53257E3564F7}" srcOrd="6" destOrd="0" presId="urn:microsoft.com/office/officeart/2008/layout/RadialCluster"/>
    <dgm:cxn modelId="{7FCD24E4-D31D-43B0-B6CF-6795C952A174}" type="presParOf" srcId="{F62EA1E3-7F8A-4F8E-88FD-105925919366}" destId="{990E55AA-2D1B-42E4-8D01-C87885CD77CE}" srcOrd="7" destOrd="0" presId="urn:microsoft.com/office/officeart/2008/layout/RadialCluster"/>
    <dgm:cxn modelId="{B87AABAB-DCEF-4F59-A0A5-F49E0CE14029}" type="presParOf" srcId="{F62EA1E3-7F8A-4F8E-88FD-105925919366}" destId="{A8C7B3E7-69C2-43FB-97DB-ED506633FF9A}" srcOrd="8" destOrd="0" presId="urn:microsoft.com/office/officeart/2008/layout/RadialCluster"/>
    <dgm:cxn modelId="{8FF6AEA6-9233-4993-B210-E6BEC22C7110}" type="presParOf" srcId="{F62EA1E3-7F8A-4F8E-88FD-105925919366}" destId="{18568D60-9C6D-45E4-821E-9F4409E75DAE}" srcOrd="9" destOrd="0" presId="urn:microsoft.com/office/officeart/2008/layout/RadialCluster"/>
    <dgm:cxn modelId="{387610CA-6116-4401-8A9C-1A1C3ED506F6}" type="presParOf" srcId="{F62EA1E3-7F8A-4F8E-88FD-105925919366}" destId="{8F9E0189-3F1D-47C2-A144-73A9B211E641}" srcOrd="10" destOrd="0" presId="urn:microsoft.com/office/officeart/2008/layout/RadialCluster"/>
    <dgm:cxn modelId="{51099A44-5A63-4FF7-95D7-5BE1DCEC10D0}" type="presParOf" srcId="{F62EA1E3-7F8A-4F8E-88FD-105925919366}" destId="{D0EA9632-F5C6-4B03-A750-6595CFB53730}" srcOrd="11" destOrd="0" presId="urn:microsoft.com/office/officeart/2008/layout/RadialCluster"/>
    <dgm:cxn modelId="{D74D3360-507B-440C-9F89-20E01BD74541}" type="presParOf" srcId="{F62EA1E3-7F8A-4F8E-88FD-105925919366}" destId="{866965E4-159F-4D25-AC2D-E4832E57A133}" srcOrd="12" destOrd="0" presId="urn:microsoft.com/office/officeart/2008/layout/RadialCluster"/>
    <dgm:cxn modelId="{983E4F4B-A796-490D-BCF8-1FB3D772D788}" type="presParOf" srcId="{F62EA1E3-7F8A-4F8E-88FD-105925919366}" destId="{24DC5350-C152-48C2-9984-C3DF8C08D65D}" srcOrd="13" destOrd="0" presId="urn:microsoft.com/office/officeart/2008/layout/RadialCluster"/>
    <dgm:cxn modelId="{2099B282-EE0C-4673-94EB-BA71EA9E5F30}" type="presParOf" srcId="{F62EA1E3-7F8A-4F8E-88FD-105925919366}" destId="{961CF48E-3EB9-4641-9014-DA0CC0E0499A}"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C577E0-FA4C-47C2-8845-0812DB8F91DA}" type="doc">
      <dgm:prSet loTypeId="urn:microsoft.com/office/officeart/2005/8/layout/arrow5" loCatId="relationship" qsTypeId="urn:microsoft.com/office/officeart/2005/8/quickstyle/simple1" qsCatId="simple" csTypeId="urn:microsoft.com/office/officeart/2005/8/colors/accent2_2" csCatId="accent2" phldr="1"/>
      <dgm:spPr/>
      <dgm:t>
        <a:bodyPr/>
        <a:lstStyle/>
        <a:p>
          <a:endParaRPr lang="cs-CZ"/>
        </a:p>
      </dgm:t>
    </dgm:pt>
    <dgm:pt modelId="{D02CF86F-4EE5-4D05-880D-A6222ACE3B90}">
      <dgm:prSet phldrT="[Text]"/>
      <dgm:spPr/>
      <dgm:t>
        <a:bodyPr/>
        <a:lstStyle/>
        <a:p>
          <a:r>
            <a:rPr lang="cs-CZ" baseline="0" dirty="0" smtClean="0"/>
            <a:t>ŽÁK</a:t>
          </a:r>
        </a:p>
        <a:p>
          <a:r>
            <a:rPr lang="cs-CZ" baseline="0" dirty="0" smtClean="0"/>
            <a:t>nuda</a:t>
          </a:r>
        </a:p>
        <a:p>
          <a:endParaRPr lang="cs-CZ" dirty="0"/>
        </a:p>
      </dgm:t>
    </dgm:pt>
    <dgm:pt modelId="{6D7C973C-2AC4-445D-876E-A226BF5AF31B}" type="parTrans" cxnId="{F77EBBEC-B40B-4779-83CD-FD2BFACDAB56}">
      <dgm:prSet/>
      <dgm:spPr/>
      <dgm:t>
        <a:bodyPr/>
        <a:lstStyle/>
        <a:p>
          <a:endParaRPr lang="cs-CZ"/>
        </a:p>
      </dgm:t>
    </dgm:pt>
    <dgm:pt modelId="{8E5BEDF4-1166-4870-82BC-814E721CFBD0}" type="sibTrans" cxnId="{F77EBBEC-B40B-4779-83CD-FD2BFACDAB56}">
      <dgm:prSet/>
      <dgm:spPr/>
      <dgm:t>
        <a:bodyPr/>
        <a:lstStyle/>
        <a:p>
          <a:endParaRPr lang="cs-CZ"/>
        </a:p>
      </dgm:t>
    </dgm:pt>
    <dgm:pt modelId="{F2EC3E2C-66AD-41CC-80F9-3C329A71CED4}">
      <dgm:prSet phldrT="[Text]"/>
      <dgm:spPr/>
      <dgm:t>
        <a:bodyPr/>
        <a:lstStyle/>
        <a:p>
          <a:r>
            <a:rPr lang="cs-CZ" dirty="0" smtClean="0"/>
            <a:t>UČITEL</a:t>
          </a:r>
        </a:p>
        <a:p>
          <a:r>
            <a:rPr lang="cs-CZ" dirty="0" smtClean="0"/>
            <a:t>ne/řízení</a:t>
          </a:r>
          <a:endParaRPr lang="cs-CZ" dirty="0"/>
        </a:p>
      </dgm:t>
    </dgm:pt>
    <dgm:pt modelId="{54DD1184-340B-40B6-A256-950B4A9CF47C}" type="parTrans" cxnId="{817BF5D1-B316-4187-A67C-C9327ADA0E02}">
      <dgm:prSet/>
      <dgm:spPr/>
      <dgm:t>
        <a:bodyPr/>
        <a:lstStyle/>
        <a:p>
          <a:endParaRPr lang="cs-CZ"/>
        </a:p>
      </dgm:t>
    </dgm:pt>
    <dgm:pt modelId="{EA0B1999-02EA-4C87-A591-5C17E2B36ACB}" type="sibTrans" cxnId="{817BF5D1-B316-4187-A67C-C9327ADA0E02}">
      <dgm:prSet/>
      <dgm:spPr/>
      <dgm:t>
        <a:bodyPr/>
        <a:lstStyle/>
        <a:p>
          <a:endParaRPr lang="cs-CZ"/>
        </a:p>
      </dgm:t>
    </dgm:pt>
    <dgm:pt modelId="{02700D92-315B-497A-BEDA-AF14D4E550B6}">
      <dgm:prSet phldrT="[Text]"/>
      <dgm:spPr/>
      <dgm:t>
        <a:bodyPr/>
        <a:lstStyle/>
        <a:p>
          <a:r>
            <a:rPr lang="cs-CZ" dirty="0" smtClean="0"/>
            <a:t>RODINA</a:t>
          </a:r>
        </a:p>
        <a:p>
          <a:r>
            <a:rPr lang="cs-CZ" dirty="0" smtClean="0"/>
            <a:t>jiné hodnoty výchova</a:t>
          </a:r>
        </a:p>
      </dgm:t>
    </dgm:pt>
    <dgm:pt modelId="{3D2C6764-D21D-433A-8CAA-BC505F4ABE02}" type="parTrans" cxnId="{C6E10AB3-F770-4531-8E4A-13E7CECEE4BD}">
      <dgm:prSet/>
      <dgm:spPr/>
      <dgm:t>
        <a:bodyPr/>
        <a:lstStyle/>
        <a:p>
          <a:endParaRPr lang="cs-CZ"/>
        </a:p>
      </dgm:t>
    </dgm:pt>
    <dgm:pt modelId="{6BF7DAA9-B903-4443-9D3C-4ED9A4C0863C}" type="sibTrans" cxnId="{C6E10AB3-F770-4531-8E4A-13E7CECEE4BD}">
      <dgm:prSet/>
      <dgm:spPr/>
      <dgm:t>
        <a:bodyPr/>
        <a:lstStyle/>
        <a:p>
          <a:endParaRPr lang="cs-CZ"/>
        </a:p>
      </dgm:t>
    </dgm:pt>
    <dgm:pt modelId="{5E5DEEC4-6204-4432-85D1-BA4A343A5659}">
      <dgm:prSet phldrT="[Text]"/>
      <dgm:spPr/>
      <dgm:t>
        <a:bodyPr/>
        <a:lstStyle/>
        <a:p>
          <a:r>
            <a:rPr lang="cs-CZ" dirty="0" smtClean="0"/>
            <a:t>OKOLNOSTI</a:t>
          </a:r>
        </a:p>
        <a:p>
          <a:r>
            <a:rPr lang="cs-CZ" dirty="0" smtClean="0"/>
            <a:t>rušení</a:t>
          </a:r>
        </a:p>
        <a:p>
          <a:r>
            <a:rPr lang="cs-CZ" dirty="0" smtClean="0"/>
            <a:t>čas</a:t>
          </a:r>
          <a:endParaRPr lang="cs-CZ" dirty="0"/>
        </a:p>
      </dgm:t>
    </dgm:pt>
    <dgm:pt modelId="{3D7213A8-E762-4EF6-9779-4090712456DE}" type="parTrans" cxnId="{1B2424EF-23B8-4815-BF6F-925D6588903F}">
      <dgm:prSet/>
      <dgm:spPr/>
      <dgm:t>
        <a:bodyPr/>
        <a:lstStyle/>
        <a:p>
          <a:endParaRPr lang="cs-CZ"/>
        </a:p>
      </dgm:t>
    </dgm:pt>
    <dgm:pt modelId="{DA900595-4657-4946-BC09-5F8F88436A1B}" type="sibTrans" cxnId="{1B2424EF-23B8-4815-BF6F-925D6588903F}">
      <dgm:prSet/>
      <dgm:spPr/>
      <dgm:t>
        <a:bodyPr/>
        <a:lstStyle/>
        <a:p>
          <a:endParaRPr lang="cs-CZ"/>
        </a:p>
      </dgm:t>
    </dgm:pt>
    <dgm:pt modelId="{2F006AA1-FE31-4681-84A0-E982A0262754}" type="pres">
      <dgm:prSet presAssocID="{E3C577E0-FA4C-47C2-8845-0812DB8F91DA}" presName="diagram" presStyleCnt="0">
        <dgm:presLayoutVars>
          <dgm:dir/>
          <dgm:resizeHandles val="exact"/>
        </dgm:presLayoutVars>
      </dgm:prSet>
      <dgm:spPr/>
      <dgm:t>
        <a:bodyPr/>
        <a:lstStyle/>
        <a:p>
          <a:endParaRPr lang="cs-CZ"/>
        </a:p>
      </dgm:t>
    </dgm:pt>
    <dgm:pt modelId="{E7F30D75-A87B-4A43-BA45-41865A7A14BF}" type="pres">
      <dgm:prSet presAssocID="{D02CF86F-4EE5-4D05-880D-A6222ACE3B90}" presName="arrow" presStyleLbl="node1" presStyleIdx="0" presStyleCnt="4" custAng="18428888" custRadScaleRad="149365" custRadScaleInc="-65051">
        <dgm:presLayoutVars>
          <dgm:bulletEnabled val="1"/>
        </dgm:presLayoutVars>
      </dgm:prSet>
      <dgm:spPr/>
      <dgm:t>
        <a:bodyPr/>
        <a:lstStyle/>
        <a:p>
          <a:endParaRPr lang="cs-CZ"/>
        </a:p>
      </dgm:t>
    </dgm:pt>
    <dgm:pt modelId="{B3E7757C-5AFD-476F-AEB6-5714E1B13CAE}" type="pres">
      <dgm:prSet presAssocID="{5E5DEEC4-6204-4432-85D1-BA4A343A5659}" presName="arrow" presStyleLbl="node1" presStyleIdx="1" presStyleCnt="4" custAng="18949522" custScaleY="110014" custRadScaleRad="117830" custRadScaleInc="-52031">
        <dgm:presLayoutVars>
          <dgm:bulletEnabled val="1"/>
        </dgm:presLayoutVars>
      </dgm:prSet>
      <dgm:spPr/>
      <dgm:t>
        <a:bodyPr/>
        <a:lstStyle/>
        <a:p>
          <a:endParaRPr lang="cs-CZ"/>
        </a:p>
      </dgm:t>
    </dgm:pt>
    <dgm:pt modelId="{0541DFCA-B1CF-44F7-BA3A-2355537135BA}" type="pres">
      <dgm:prSet presAssocID="{02700D92-315B-497A-BEDA-AF14D4E550B6}" presName="arrow" presStyleLbl="node1" presStyleIdx="2" presStyleCnt="4" custAng="19042495" custRadScaleRad="100135" custRadScaleInc="-35727">
        <dgm:presLayoutVars>
          <dgm:bulletEnabled val="1"/>
        </dgm:presLayoutVars>
      </dgm:prSet>
      <dgm:spPr/>
      <dgm:t>
        <a:bodyPr/>
        <a:lstStyle/>
        <a:p>
          <a:endParaRPr lang="cs-CZ"/>
        </a:p>
      </dgm:t>
    </dgm:pt>
    <dgm:pt modelId="{6913D85A-B192-4818-B326-A047BD511379}" type="pres">
      <dgm:prSet presAssocID="{F2EC3E2C-66AD-41CC-80F9-3C329A71CED4}" presName="arrow" presStyleLbl="node1" presStyleIdx="3" presStyleCnt="4" custAng="18975072" custRadScaleRad="137782" custRadScaleInc="-42226">
        <dgm:presLayoutVars>
          <dgm:bulletEnabled val="1"/>
        </dgm:presLayoutVars>
      </dgm:prSet>
      <dgm:spPr/>
      <dgm:t>
        <a:bodyPr/>
        <a:lstStyle/>
        <a:p>
          <a:endParaRPr lang="cs-CZ"/>
        </a:p>
      </dgm:t>
    </dgm:pt>
  </dgm:ptLst>
  <dgm:cxnLst>
    <dgm:cxn modelId="{CAC6D101-6344-44AC-A443-C3390DBE1EC4}" type="presOf" srcId="{E3C577E0-FA4C-47C2-8845-0812DB8F91DA}" destId="{2F006AA1-FE31-4681-84A0-E982A0262754}" srcOrd="0" destOrd="0" presId="urn:microsoft.com/office/officeart/2005/8/layout/arrow5"/>
    <dgm:cxn modelId="{E1007AD4-7A72-4B4B-AC55-A1FEB72E8B02}" type="presOf" srcId="{F2EC3E2C-66AD-41CC-80F9-3C329A71CED4}" destId="{6913D85A-B192-4818-B326-A047BD511379}" srcOrd="0" destOrd="0" presId="urn:microsoft.com/office/officeart/2005/8/layout/arrow5"/>
    <dgm:cxn modelId="{D9070658-F3ED-467E-B391-D832F5EE2D97}" type="presOf" srcId="{D02CF86F-4EE5-4D05-880D-A6222ACE3B90}" destId="{E7F30D75-A87B-4A43-BA45-41865A7A14BF}" srcOrd="0" destOrd="0" presId="urn:microsoft.com/office/officeart/2005/8/layout/arrow5"/>
    <dgm:cxn modelId="{1B2424EF-23B8-4815-BF6F-925D6588903F}" srcId="{E3C577E0-FA4C-47C2-8845-0812DB8F91DA}" destId="{5E5DEEC4-6204-4432-85D1-BA4A343A5659}" srcOrd="1" destOrd="0" parTransId="{3D7213A8-E762-4EF6-9779-4090712456DE}" sibTransId="{DA900595-4657-4946-BC09-5F8F88436A1B}"/>
    <dgm:cxn modelId="{2ADFE8BF-C50C-4895-9C09-E9F0D4F05025}" type="presOf" srcId="{5E5DEEC4-6204-4432-85D1-BA4A343A5659}" destId="{B3E7757C-5AFD-476F-AEB6-5714E1B13CAE}" srcOrd="0" destOrd="0" presId="urn:microsoft.com/office/officeart/2005/8/layout/arrow5"/>
    <dgm:cxn modelId="{1B306BEF-8C67-4CF0-87D6-F0EC7DF33153}" type="presOf" srcId="{02700D92-315B-497A-BEDA-AF14D4E550B6}" destId="{0541DFCA-B1CF-44F7-BA3A-2355537135BA}" srcOrd="0" destOrd="0" presId="urn:microsoft.com/office/officeart/2005/8/layout/arrow5"/>
    <dgm:cxn modelId="{F77EBBEC-B40B-4779-83CD-FD2BFACDAB56}" srcId="{E3C577E0-FA4C-47C2-8845-0812DB8F91DA}" destId="{D02CF86F-4EE5-4D05-880D-A6222ACE3B90}" srcOrd="0" destOrd="0" parTransId="{6D7C973C-2AC4-445D-876E-A226BF5AF31B}" sibTransId="{8E5BEDF4-1166-4870-82BC-814E721CFBD0}"/>
    <dgm:cxn modelId="{817BF5D1-B316-4187-A67C-C9327ADA0E02}" srcId="{E3C577E0-FA4C-47C2-8845-0812DB8F91DA}" destId="{F2EC3E2C-66AD-41CC-80F9-3C329A71CED4}" srcOrd="3" destOrd="0" parTransId="{54DD1184-340B-40B6-A256-950B4A9CF47C}" sibTransId="{EA0B1999-02EA-4C87-A591-5C17E2B36ACB}"/>
    <dgm:cxn modelId="{C6E10AB3-F770-4531-8E4A-13E7CECEE4BD}" srcId="{E3C577E0-FA4C-47C2-8845-0812DB8F91DA}" destId="{02700D92-315B-497A-BEDA-AF14D4E550B6}" srcOrd="2" destOrd="0" parTransId="{3D2C6764-D21D-433A-8CAA-BC505F4ABE02}" sibTransId="{6BF7DAA9-B903-4443-9D3C-4ED9A4C0863C}"/>
    <dgm:cxn modelId="{786C051D-1C90-4409-B35D-346A1037959E}" type="presParOf" srcId="{2F006AA1-FE31-4681-84A0-E982A0262754}" destId="{E7F30D75-A87B-4A43-BA45-41865A7A14BF}" srcOrd="0" destOrd="0" presId="urn:microsoft.com/office/officeart/2005/8/layout/arrow5"/>
    <dgm:cxn modelId="{1B54DA72-13E3-4CD4-9189-CEFE63F3A91B}" type="presParOf" srcId="{2F006AA1-FE31-4681-84A0-E982A0262754}" destId="{B3E7757C-5AFD-476F-AEB6-5714E1B13CAE}" srcOrd="1" destOrd="0" presId="urn:microsoft.com/office/officeart/2005/8/layout/arrow5"/>
    <dgm:cxn modelId="{7AC6D80B-D38F-482D-8F69-448EA1647F93}" type="presParOf" srcId="{2F006AA1-FE31-4681-84A0-E982A0262754}" destId="{0541DFCA-B1CF-44F7-BA3A-2355537135BA}" srcOrd="2" destOrd="0" presId="urn:microsoft.com/office/officeart/2005/8/layout/arrow5"/>
    <dgm:cxn modelId="{9370626F-E561-4EC9-A4C1-02D0431B8BE7}" type="presParOf" srcId="{2F006AA1-FE31-4681-84A0-E982A0262754}" destId="{6913D85A-B192-4818-B326-A047BD511379}" srcOrd="3"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A546E-293F-479E-85B4-C31793021E00}">
      <dsp:nvSpPr>
        <dsp:cNvPr id="0" name=""/>
        <dsp:cNvSpPr/>
      </dsp:nvSpPr>
      <dsp:spPr>
        <a:xfrm>
          <a:off x="2832818" y="201"/>
          <a:ext cx="2471266" cy="2471266"/>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rtl="0">
            <a:lnSpc>
              <a:spcPct val="90000"/>
            </a:lnSpc>
            <a:spcBef>
              <a:spcPct val="0"/>
            </a:spcBef>
            <a:spcAft>
              <a:spcPct val="35000"/>
            </a:spcAft>
          </a:pPr>
          <a:r>
            <a:rPr lang="cs-CZ" sz="3400" b="1" kern="1200" dirty="0" smtClean="0">
              <a:solidFill>
                <a:srgbClr val="002060"/>
              </a:solidFill>
            </a:rPr>
            <a:t>KDO JSEM? </a:t>
          </a:r>
          <a:endParaRPr lang="cs-CZ" sz="3400" b="1" kern="1200" dirty="0">
            <a:solidFill>
              <a:srgbClr val="002060"/>
            </a:solidFill>
          </a:endParaRPr>
        </a:p>
      </dsp:txBody>
      <dsp:txXfrm>
        <a:off x="3194727" y="362110"/>
        <a:ext cx="1747448" cy="1747448"/>
      </dsp:txXfrm>
    </dsp:sp>
    <dsp:sp modelId="{7874266D-B999-4606-ABF6-511ADC4D729F}">
      <dsp:nvSpPr>
        <dsp:cNvPr id="0" name=""/>
        <dsp:cNvSpPr/>
      </dsp:nvSpPr>
      <dsp:spPr>
        <a:xfrm rot="3607815">
          <a:off x="4654779" y="2411277"/>
          <a:ext cx="656528" cy="83405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cs-CZ" sz="2700" kern="1200"/>
        </a:p>
      </dsp:txBody>
      <dsp:txXfrm>
        <a:off x="4704213" y="2492690"/>
        <a:ext cx="459570" cy="500432"/>
      </dsp:txXfrm>
    </dsp:sp>
    <dsp:sp modelId="{0BBA0FE4-57E6-4A04-8101-594A0B22955F}">
      <dsp:nvSpPr>
        <dsp:cNvPr id="0" name=""/>
        <dsp:cNvSpPr/>
      </dsp:nvSpPr>
      <dsp:spPr>
        <a:xfrm>
          <a:off x="4680509" y="3217365"/>
          <a:ext cx="2471266" cy="2471266"/>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rtl="0">
            <a:lnSpc>
              <a:spcPct val="90000"/>
            </a:lnSpc>
            <a:spcBef>
              <a:spcPct val="0"/>
            </a:spcBef>
            <a:spcAft>
              <a:spcPct val="35000"/>
            </a:spcAft>
          </a:pPr>
          <a:r>
            <a:rPr lang="cs-CZ" sz="3400" b="1" kern="1200" dirty="0" smtClean="0">
              <a:solidFill>
                <a:srgbClr val="002060"/>
              </a:solidFill>
            </a:rPr>
            <a:t>CO CHCI?</a:t>
          </a:r>
          <a:endParaRPr lang="cs-CZ" sz="3400" b="1" kern="1200" dirty="0">
            <a:solidFill>
              <a:srgbClr val="002060"/>
            </a:solidFill>
          </a:endParaRPr>
        </a:p>
      </dsp:txBody>
      <dsp:txXfrm>
        <a:off x="5042418" y="3579274"/>
        <a:ext cx="1747448" cy="1747448"/>
      </dsp:txXfrm>
    </dsp:sp>
    <dsp:sp modelId="{A94CEAC4-4E68-47FF-89AC-9035BBFB5EF0}">
      <dsp:nvSpPr>
        <dsp:cNvPr id="0" name=""/>
        <dsp:cNvSpPr/>
      </dsp:nvSpPr>
      <dsp:spPr>
        <a:xfrm rot="10800187">
          <a:off x="3755206" y="4035872"/>
          <a:ext cx="653881" cy="83405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cs-CZ" sz="2700" kern="1200"/>
        </a:p>
      </dsp:txBody>
      <dsp:txXfrm rot="10800000">
        <a:off x="3951370" y="4202687"/>
        <a:ext cx="457717" cy="500432"/>
      </dsp:txXfrm>
    </dsp:sp>
    <dsp:sp modelId="{1564D6F2-CE7C-4C7A-AAF2-109177556556}">
      <dsp:nvSpPr>
        <dsp:cNvPr id="0" name=""/>
        <dsp:cNvSpPr/>
      </dsp:nvSpPr>
      <dsp:spPr>
        <a:xfrm>
          <a:off x="975505" y="3217163"/>
          <a:ext cx="2471266" cy="2471266"/>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rtl="0">
            <a:lnSpc>
              <a:spcPct val="90000"/>
            </a:lnSpc>
            <a:spcBef>
              <a:spcPct val="0"/>
            </a:spcBef>
            <a:spcAft>
              <a:spcPct val="35000"/>
            </a:spcAft>
          </a:pPr>
          <a:r>
            <a:rPr lang="cs-CZ" sz="3400" b="1" kern="1200" dirty="0" smtClean="0">
              <a:solidFill>
                <a:srgbClr val="002060"/>
              </a:solidFill>
            </a:rPr>
            <a:t>JAK TO UDĚLAT?</a:t>
          </a:r>
          <a:endParaRPr lang="cs-CZ" sz="3400" b="1" kern="1200" dirty="0">
            <a:solidFill>
              <a:srgbClr val="002060"/>
            </a:solidFill>
          </a:endParaRPr>
        </a:p>
      </dsp:txBody>
      <dsp:txXfrm>
        <a:off x="1337414" y="3579072"/>
        <a:ext cx="1747448" cy="1747448"/>
      </dsp:txXfrm>
    </dsp:sp>
    <dsp:sp modelId="{698A6483-9D12-4B3E-AF9D-D86EB801D31E}">
      <dsp:nvSpPr>
        <dsp:cNvPr id="0" name=""/>
        <dsp:cNvSpPr/>
      </dsp:nvSpPr>
      <dsp:spPr>
        <a:xfrm rot="18000000">
          <a:off x="2800979" y="2443441"/>
          <a:ext cx="658980" cy="83405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cs-CZ" sz="2700" kern="1200"/>
        </a:p>
      </dsp:txBody>
      <dsp:txXfrm>
        <a:off x="2850403" y="2695855"/>
        <a:ext cx="461286" cy="500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10525-32E1-4774-81EE-23F8DC69EA02}" type="datetimeFigureOut">
              <a:rPr lang="cs-CZ" smtClean="0"/>
              <a:pPr/>
              <a:t>24.4.2016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AE8AC9-34CB-40F9-9A85-391E9B0534B7}" type="slidenum">
              <a:rPr lang="cs-CZ" smtClean="0"/>
              <a:pPr/>
              <a:t>‹#›</a:t>
            </a:fld>
            <a:endParaRPr lang="cs-CZ"/>
          </a:p>
        </p:txBody>
      </p:sp>
    </p:spTree>
    <p:extLst>
      <p:ext uri="{BB962C8B-B14F-4D97-AF65-F5344CB8AC3E}">
        <p14:creationId xmlns:p14="http://schemas.microsoft.com/office/powerpoint/2010/main" val="165131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2</a:t>
            </a:fld>
            <a:endParaRPr lang="cs-CZ" dirty="0"/>
          </a:p>
        </p:txBody>
      </p:sp>
    </p:spTree>
    <p:extLst>
      <p:ext uri="{BB962C8B-B14F-4D97-AF65-F5344CB8AC3E}">
        <p14:creationId xmlns:p14="http://schemas.microsoft.com/office/powerpoint/2010/main" val="2716219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11</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12</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13</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14</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17</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20</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21</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22</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23</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24</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3</a:t>
            </a:fld>
            <a:endParaRPr lang="cs-CZ" dirty="0"/>
          </a:p>
        </p:txBody>
      </p:sp>
    </p:spTree>
    <p:extLst>
      <p:ext uri="{BB962C8B-B14F-4D97-AF65-F5344CB8AC3E}">
        <p14:creationId xmlns:p14="http://schemas.microsoft.com/office/powerpoint/2010/main" val="2716219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25</a:t>
            </a:fld>
            <a:endParaRPr lang="cs-CZ"/>
          </a:p>
        </p:txBody>
      </p:sp>
    </p:spTree>
    <p:extLst>
      <p:ext uri="{BB962C8B-B14F-4D97-AF65-F5344CB8AC3E}">
        <p14:creationId xmlns:p14="http://schemas.microsoft.com/office/powerpoint/2010/main" val="1329579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33</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34</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35</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36</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37</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48</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49</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50</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51</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4</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5</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6</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7</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8</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9</a:t>
            </a:fld>
            <a:endParaRPr lang="cs-CZ"/>
          </a:p>
        </p:txBody>
      </p:sp>
    </p:spTree>
    <p:extLst>
      <p:ext uri="{BB962C8B-B14F-4D97-AF65-F5344CB8AC3E}">
        <p14:creationId xmlns:p14="http://schemas.microsoft.com/office/powerpoint/2010/main" val="2716219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AE8AC9-34CB-40F9-9A85-391E9B0534B7}" type="slidenum">
              <a:rPr lang="cs-CZ" smtClean="0"/>
              <a:pPr/>
              <a:t>10</a:t>
            </a:fld>
            <a:endParaRPr lang="cs-CZ"/>
          </a:p>
        </p:txBody>
      </p:sp>
    </p:spTree>
    <p:extLst>
      <p:ext uri="{BB962C8B-B14F-4D97-AF65-F5344CB8AC3E}">
        <p14:creationId xmlns:p14="http://schemas.microsoft.com/office/powerpoint/2010/main" val="2716219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F5579F0A-DE09-4D9C-9F6A-3C4369A26083}" type="datetime1">
              <a:rPr lang="cs-CZ" smtClean="0"/>
              <a:pPr/>
              <a:t>24.4.2016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A7A8740-6FBC-4FEA-A196-085A29ACE6ED}"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C797FDE4-6B98-40C9-8ABF-60E6E5DBDD97}" type="datetime1">
              <a:rPr lang="cs-CZ" smtClean="0"/>
              <a:pPr/>
              <a:t>24.4.2016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A7A8740-6FBC-4FEA-A196-085A29ACE6ED}"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6DE9AD7-E01F-4592-9593-338244D59960}" type="datetime1">
              <a:rPr lang="cs-CZ" smtClean="0"/>
              <a:pPr/>
              <a:t>24.4.2016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A7A8740-6FBC-4FEA-A196-085A29ACE6ED}" type="slidenum">
              <a:rPr lang="cs-CZ" smtClean="0"/>
              <a:pPr/>
              <a:t>‹#›</a:t>
            </a:fld>
            <a:endParaRPr lang="cs-CZ"/>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5CDD586-6FAC-4D78-9F69-CB7D693250CE}" type="datetime1">
              <a:rPr lang="cs-CZ" smtClean="0"/>
              <a:pPr/>
              <a:t>24.4.2016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A7A8740-6FBC-4FEA-A196-085A29ACE6ED}" type="slidenum">
              <a:rPr lang="cs-CZ" smtClean="0"/>
              <a:pPr/>
              <a:t>‹#›</a:t>
            </a:fld>
            <a:endParaRPr lang="cs-CZ"/>
          </a:p>
        </p:txBody>
      </p:sp>
      <p:sp>
        <p:nvSpPr>
          <p:cNvPr id="7" name="Title 6"/>
          <p:cNvSpPr>
            <a:spLocks noGrp="1"/>
          </p:cNvSpPr>
          <p:nvPr>
            <p:ph type="title"/>
          </p:nvPr>
        </p:nvSpPr>
        <p:spPr/>
        <p:txBody>
          <a:bodyPr/>
          <a:lstStyle/>
          <a:p>
            <a:r>
              <a:rPr lang="cs-CZ" smtClean="0"/>
              <a:t>Kliknutím lze upravit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1FBFF65-B936-4733-A578-262BAD7A9644}" type="datetime1">
              <a:rPr lang="cs-CZ" smtClean="0"/>
              <a:pPr/>
              <a:t>24.4.2016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A7A8740-6FBC-4FEA-A196-085A29ACE6ED}"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5" name="Date Placeholder 4"/>
          <p:cNvSpPr>
            <a:spLocks noGrp="1"/>
          </p:cNvSpPr>
          <p:nvPr>
            <p:ph type="dt" sz="half" idx="10"/>
          </p:nvPr>
        </p:nvSpPr>
        <p:spPr/>
        <p:txBody>
          <a:bodyPr/>
          <a:lstStyle/>
          <a:p>
            <a:fld id="{51DA68E9-0CE7-4F04-BEFB-F900C0A4CE4D}" type="datetime1">
              <a:rPr lang="cs-CZ" smtClean="0"/>
              <a:pPr/>
              <a:t>24.4.2016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A7A8740-6FBC-4FEA-A196-085A29ACE6ED}" type="slidenum">
              <a:rPr lang="cs-CZ" smtClean="0"/>
              <a:pPr/>
              <a:t>‹#›</a:t>
            </a:fld>
            <a:endParaRPr lang="cs-CZ"/>
          </a:p>
        </p:txBody>
      </p:sp>
      <p:sp>
        <p:nvSpPr>
          <p:cNvPr id="9" name="Content Placeholder 8"/>
          <p:cNvSpPr>
            <a:spLocks noGrp="1"/>
          </p:cNvSpPr>
          <p:nvPr>
            <p:ph sz="quarter" idx="13"/>
          </p:nvPr>
        </p:nvSpPr>
        <p:spPr>
          <a:xfrm>
            <a:off x="676655" y="2679192"/>
            <a:ext cx="3822192" cy="34472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BDB7412-ADBD-4C6C-8C7E-7AA5A3A67A36}" type="datetime1">
              <a:rPr lang="cs-CZ" smtClean="0"/>
              <a:pPr/>
              <a:t>24.4.2016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A7A8740-6FBC-4FEA-A196-085A29ACE6ED}"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4309DFF9-0BA5-4FB9-AA74-8D2B402ACEB1}" type="datetime1">
              <a:rPr lang="cs-CZ" smtClean="0"/>
              <a:pPr/>
              <a:t>24.4.2016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5A7A8740-6FBC-4FEA-A196-085A29ACE6ED}"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F053C1B-7485-4870-AB77-3D3DF6465924}" type="datetime1">
              <a:rPr lang="cs-CZ" smtClean="0"/>
              <a:pPr/>
              <a:t>24.4.2016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5A7A8740-6FBC-4FEA-A196-085A29ACE6ED}"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258626A-6197-46BD-9DA8-DFDDF2620C3B}" type="datetime1">
              <a:rPr lang="cs-CZ" smtClean="0"/>
              <a:pPr/>
              <a:t>24.4.2016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A7A8740-6FBC-4FEA-A196-085A29ACE6ED}" type="slidenum">
              <a:rPr lang="cs-CZ" smtClean="0"/>
              <a:pPr/>
              <a:t>‹#›</a:t>
            </a:fld>
            <a:endParaRPr lang="cs-CZ"/>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cs-CZ" smtClean="0"/>
              <a:t>Kliknutím lze upravit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cs-CZ" smtClean="0"/>
              <a:t>Kliknutím lze upravit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CB646FC4-A2CE-40CF-94DE-E3AA6D4D4833}" type="datetime1">
              <a:rPr lang="cs-CZ" smtClean="0"/>
              <a:pPr/>
              <a:t>24.4.2016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A7A8740-6FBC-4FEA-A196-085A29ACE6ED}" type="slidenum">
              <a:rPr lang="cs-CZ" smtClean="0"/>
              <a:pPr/>
              <a:t>‹#›</a:t>
            </a:fld>
            <a:endParaRPr lang="cs-CZ"/>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7F1F5CB-B2E1-47E6-AEA9-AF9D11119CFF}" type="datetime1">
              <a:rPr lang="cs-CZ" smtClean="0"/>
              <a:pPr/>
              <a:t>24.4.2016</a:t>
            </a:fld>
            <a:endParaRPr lang="cs-CZ"/>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cs-CZ"/>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A7A8740-6FBC-4FEA-A196-085A29ACE6ED}" type="slidenum">
              <a:rPr lang="cs-CZ" smtClean="0"/>
              <a:pPr/>
              <a:t>‹#›</a:t>
            </a:fld>
            <a:endParaRPr lang="cs-CZ"/>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5uV6hZ4b57g" TargetMode="External"/><Relationship Id="rId2" Type="http://schemas.openxmlformats.org/officeDocument/2006/relationships/hyperlink" Target="http://youtu.be/2pQyXgrXrI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7477@mail.muni.cz"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www.eduin.cz/co-delame/edu-uceni/diagnoza-pubert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rodicevitani.cz/pro-rodice/chvaleni-neni-vselek-prectete-si-jak-ho-davkovat-a-v-jakem-slozeni/" TargetMode="External"/><Relationship Id="rId2" Type="http://schemas.openxmlformats.org/officeDocument/2006/relationships/hyperlink" Target="http://www.svobodauceni.cz/clanek/odmeny-a-chvaleni"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zpravy.idnes.cz/mapy-ucebniho-pokroku-06d-/domaci.aspx?c=A141202_095406_domaci_z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scio.cz/o-vzdelavani/trendy-ve-vzdelavani/dobri-ucitele.asp" TargetMode="External"/><Relationship Id="rId5" Type="http://schemas.openxmlformats.org/officeDocument/2006/relationships/hyperlink" Target="http://www.ted.com/talks/rita_pierson_every_kid_needs_a_champion?utm_medium=on.ted.com-twitter&amp;source=twitter&amp;awesm=on.ted.com_sUGS&amp;utm_content=addthis-custom&amp;utm_campaign&amp;utm_source=t.co&amp;language=cs" TargetMode="External"/><Relationship Id="rId4" Type="http://schemas.openxmlformats.org/officeDocument/2006/relationships/hyperlink" Target="https://mup.scio.cz/"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youtu.be/vEhn60z0JS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blog.aktualne.cz/blogy/ondrej-steffl.php?itemid=2717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43609" y="2204865"/>
            <a:ext cx="7117180" cy="1470025"/>
          </a:xfrm>
        </p:spPr>
        <p:txBody>
          <a:bodyPr/>
          <a:lstStyle/>
          <a:p>
            <a:pPr algn="ctr"/>
            <a:r>
              <a:rPr lang="cs-CZ" dirty="0" smtClean="0">
                <a:solidFill>
                  <a:srgbClr val="002060"/>
                </a:solidFill>
              </a:rPr>
              <a:t>PSYCHOLOGIE VE ŠKOLNÍ PRAXI</a:t>
            </a:r>
            <a:endParaRPr lang="cs-CZ" dirty="0">
              <a:solidFill>
                <a:srgbClr val="002060"/>
              </a:solidFill>
            </a:endParaRPr>
          </a:p>
        </p:txBody>
      </p:sp>
      <p:sp>
        <p:nvSpPr>
          <p:cNvPr id="3" name="Podnadpis 2"/>
          <p:cNvSpPr>
            <a:spLocks noGrp="1"/>
          </p:cNvSpPr>
          <p:nvPr>
            <p:ph type="subTitle" idx="1"/>
          </p:nvPr>
        </p:nvSpPr>
        <p:spPr/>
        <p:txBody>
          <a:bodyPr/>
          <a:lstStyle/>
          <a:p>
            <a:pPr algn="r"/>
            <a:r>
              <a:rPr lang="cs-CZ" dirty="0" smtClean="0">
                <a:solidFill>
                  <a:srgbClr val="002060"/>
                </a:solidFill>
              </a:rPr>
              <a:t>JARO 2016</a:t>
            </a:r>
          </a:p>
          <a:p>
            <a:pPr algn="r"/>
            <a:r>
              <a:rPr lang="cs-CZ" dirty="0" smtClean="0">
                <a:solidFill>
                  <a:srgbClr val="002060"/>
                </a:solidFill>
              </a:rPr>
              <a:t>Zuzana Kročáková</a:t>
            </a:r>
            <a:endParaRPr lang="cs-CZ" dirty="0">
              <a:solidFill>
                <a:srgbClr val="002060"/>
              </a:solidFill>
            </a:endParaRPr>
          </a:p>
        </p:txBody>
      </p:sp>
    </p:spTree>
    <p:extLst>
      <p:ext uri="{BB962C8B-B14F-4D97-AF65-F5344CB8AC3E}">
        <p14:creationId xmlns:p14="http://schemas.microsoft.com/office/powerpoint/2010/main" val="3378807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4"/>
          <p:cNvGraphicFramePr>
            <a:graphicFrameLocks noGrp="1"/>
          </p:cNvGraphicFramePr>
          <p:nvPr>
            <p:ph idx="1"/>
            <p:extLst>
              <p:ext uri="{D42A27DB-BD31-4B8C-83A1-F6EECF244321}">
                <p14:modId xmlns:p14="http://schemas.microsoft.com/office/powerpoint/2010/main" val="3111543873"/>
              </p:ext>
            </p:extLst>
          </p:nvPr>
        </p:nvGraphicFramePr>
        <p:xfrm>
          <a:off x="395288" y="1268413"/>
          <a:ext cx="8137525" cy="540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Nadpis 1"/>
          <p:cNvSpPr>
            <a:spLocks noGrp="1"/>
          </p:cNvSpPr>
          <p:nvPr>
            <p:ph type="title"/>
          </p:nvPr>
        </p:nvSpPr>
        <p:spPr>
          <a:xfrm>
            <a:off x="467544" y="404665"/>
            <a:ext cx="8352928" cy="648071"/>
          </a:xfrm>
        </p:spPr>
        <p:txBody>
          <a:bodyPr>
            <a:normAutofit fontScale="90000"/>
          </a:bodyPr>
          <a:lstStyle/>
          <a:p>
            <a:pPr marL="0" indent="0"/>
            <a:r>
              <a:rPr lang="cs-CZ" b="1" dirty="0" smtClean="0">
                <a:solidFill>
                  <a:schemeClr val="bg1"/>
                </a:solidFill>
              </a:rPr>
              <a:t>Co potřebuju vědět o sobě?</a:t>
            </a:r>
            <a:endParaRPr lang="cs-CZ" b="1" dirty="0">
              <a:solidFill>
                <a:schemeClr val="bg1"/>
              </a:solidFill>
            </a:endParaRPr>
          </a:p>
        </p:txBody>
      </p:sp>
      <p:sp>
        <p:nvSpPr>
          <p:cNvPr id="4" name="Zástupný symbol pro číslo snímku 3"/>
          <p:cNvSpPr>
            <a:spLocks noGrp="1"/>
          </p:cNvSpPr>
          <p:nvPr>
            <p:ph type="sldNum" sz="quarter" idx="12"/>
          </p:nvPr>
        </p:nvSpPr>
        <p:spPr/>
        <p:txBody>
          <a:bodyPr/>
          <a:lstStyle/>
          <a:p>
            <a:fld id="{5A7A8740-6FBC-4FEA-A196-085A29ACE6ED}" type="slidenum">
              <a:rPr lang="cs-CZ" smtClean="0"/>
              <a:pPr/>
              <a:t>10</a:t>
            </a:fld>
            <a:endParaRPr lang="cs-CZ"/>
          </a:p>
        </p:txBody>
      </p:sp>
    </p:spTree>
    <p:extLst>
      <p:ext uri="{BB962C8B-B14F-4D97-AF65-F5344CB8AC3E}">
        <p14:creationId xmlns:p14="http://schemas.microsoft.com/office/powerpoint/2010/main" val="1452722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5"/>
            <a:ext cx="8352928" cy="792087"/>
          </a:xfrm>
        </p:spPr>
        <p:txBody>
          <a:bodyPr>
            <a:normAutofit/>
          </a:bodyPr>
          <a:lstStyle/>
          <a:p>
            <a:pPr algn="ctr"/>
            <a:r>
              <a:rPr lang="cs-CZ" sz="4000" b="1" dirty="0" smtClean="0"/>
              <a:t>Motivace a učení</a:t>
            </a:r>
            <a:endParaRPr lang="cs-CZ" sz="4000" dirty="0"/>
          </a:p>
        </p:txBody>
      </p:sp>
      <p:sp>
        <p:nvSpPr>
          <p:cNvPr id="3" name="Zástupný symbol pro obsah 2"/>
          <p:cNvSpPr>
            <a:spLocks noGrp="1"/>
          </p:cNvSpPr>
          <p:nvPr>
            <p:ph idx="1"/>
          </p:nvPr>
        </p:nvSpPr>
        <p:spPr>
          <a:xfrm>
            <a:off x="395536" y="1196752"/>
            <a:ext cx="8136904" cy="5328592"/>
          </a:xfrm>
        </p:spPr>
        <p:txBody>
          <a:bodyPr>
            <a:normAutofit/>
          </a:bodyPr>
          <a:lstStyle/>
          <a:p>
            <a:pPr>
              <a:buFont typeface="Wingdings" pitchFamily="2" charset="2"/>
              <a:buChar char="ü"/>
            </a:pPr>
            <a:endParaRPr lang="cs-CZ" sz="2800" dirty="0" smtClean="0"/>
          </a:p>
          <a:p>
            <a:pPr>
              <a:buFont typeface="Wingdings" pitchFamily="2" charset="2"/>
              <a:buChar char="ü"/>
            </a:pPr>
            <a:r>
              <a:rPr lang="cs-CZ" sz="2800" dirty="0" smtClean="0"/>
              <a:t>Člověk je k učení předurčen, připraven, nastaven…</a:t>
            </a:r>
          </a:p>
          <a:p>
            <a:pPr>
              <a:buFont typeface="Wingdings" pitchFamily="2" charset="2"/>
              <a:buChar char="ü"/>
            </a:pPr>
            <a:r>
              <a:rPr lang="cs-CZ" sz="2800" dirty="0" smtClean="0"/>
              <a:t>Rodí se nedokonalý, aby se mohl učit.</a:t>
            </a:r>
          </a:p>
          <a:p>
            <a:pPr>
              <a:buFont typeface="Wingdings" pitchFamily="2" charset="2"/>
              <a:buChar char="ü"/>
            </a:pPr>
            <a:r>
              <a:rPr lang="cs-CZ" sz="2800" dirty="0" smtClean="0"/>
              <a:t>Učení mu poskytuje evoluční výhodu adaptace na vnější přírodní i sociální podmínky.</a:t>
            </a:r>
          </a:p>
          <a:p>
            <a:pPr>
              <a:buFont typeface="Wingdings" pitchFamily="2" charset="2"/>
              <a:buChar char="ü"/>
            </a:pPr>
            <a:r>
              <a:rPr lang="cs-CZ" sz="2800" dirty="0" smtClean="0"/>
              <a:t>Při pochopení věcí mozek vyplavuje endorfiny, učení nám přináší uspokojení.</a:t>
            </a:r>
          </a:p>
          <a:p>
            <a:pPr>
              <a:buFont typeface="Wingdings" pitchFamily="2" charset="2"/>
              <a:buChar char="ü"/>
            </a:pPr>
            <a:r>
              <a:rPr lang="cs-CZ" sz="2800" dirty="0" smtClean="0"/>
              <a:t>Tudíž není pravda, že kdyby děti nebyly k učení nuceny, nic by se nenaučily.</a:t>
            </a:r>
          </a:p>
          <a:p>
            <a:pPr marL="0" indent="0">
              <a:buNone/>
            </a:pPr>
            <a:endParaRPr lang="cs-CZ" dirty="0"/>
          </a:p>
        </p:txBody>
      </p:sp>
    </p:spTree>
    <p:extLst>
      <p:ext uri="{BB962C8B-B14F-4D97-AF65-F5344CB8AC3E}">
        <p14:creationId xmlns:p14="http://schemas.microsoft.com/office/powerpoint/2010/main" val="532267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5"/>
            <a:ext cx="8352928" cy="792087"/>
          </a:xfrm>
        </p:spPr>
        <p:txBody>
          <a:bodyPr/>
          <a:lstStyle/>
          <a:p>
            <a:pPr algn="ctr"/>
            <a:r>
              <a:rPr lang="cs-CZ" sz="3600" b="1" dirty="0" smtClean="0"/>
              <a:t>3 S</a:t>
            </a:r>
            <a:r>
              <a:rPr lang="cs-CZ" sz="2400" b="1" dirty="0" smtClean="0"/>
              <a:t> vnitřní motivace k učení</a:t>
            </a:r>
            <a:endParaRPr lang="cs-CZ" sz="2400" dirty="0"/>
          </a:p>
        </p:txBody>
      </p:sp>
      <p:sp>
        <p:nvSpPr>
          <p:cNvPr id="3" name="Zástupný symbol pro obsah 2"/>
          <p:cNvSpPr>
            <a:spLocks noGrp="1"/>
          </p:cNvSpPr>
          <p:nvPr>
            <p:ph idx="1"/>
          </p:nvPr>
        </p:nvSpPr>
        <p:spPr>
          <a:xfrm>
            <a:off x="395536" y="1196752"/>
            <a:ext cx="8136904" cy="5328592"/>
          </a:xfrm>
        </p:spPr>
        <p:txBody>
          <a:bodyPr>
            <a:normAutofit/>
          </a:bodyPr>
          <a:lstStyle/>
          <a:p>
            <a:pPr marL="0" indent="0">
              <a:buNone/>
            </a:pPr>
            <a:r>
              <a:rPr lang="cs-CZ" sz="3200" b="1" dirty="0" smtClean="0"/>
              <a:t>SVOBODA</a:t>
            </a:r>
          </a:p>
          <a:p>
            <a:pPr marL="0" indent="0">
              <a:buNone/>
            </a:pPr>
            <a:r>
              <a:rPr lang="cs-CZ" dirty="0" smtClean="0"/>
              <a:t>= rádi se učíme to, co si sami vybereme, způsobem a v čase, který 	vyhovuje našemu způsobu práce s informacemi</a:t>
            </a:r>
          </a:p>
          <a:p>
            <a:pPr marL="0" indent="0">
              <a:buNone/>
            </a:pPr>
            <a:r>
              <a:rPr lang="cs-CZ" sz="3200" b="1" dirty="0" smtClean="0"/>
              <a:t>SMYSL</a:t>
            </a:r>
          </a:p>
          <a:p>
            <a:pPr marL="0" indent="0">
              <a:buNone/>
            </a:pPr>
            <a:r>
              <a:rPr lang="cs-CZ" dirty="0" smtClean="0"/>
              <a:t>= informace a dovednosti, které nám dávají smysl, připadají nám užitečné v nejširším smyslu slova, paměť dobře uchovává a my máme přirozenou touhu se je naučit</a:t>
            </a:r>
          </a:p>
          <a:p>
            <a:pPr marL="0" indent="0">
              <a:buNone/>
            </a:pPr>
            <a:r>
              <a:rPr lang="cs-CZ" sz="3200" b="1" dirty="0" smtClean="0"/>
              <a:t>SPOLUPRÁCE</a:t>
            </a:r>
          </a:p>
          <a:p>
            <a:pPr marL="0" indent="0">
              <a:buNone/>
            </a:pPr>
            <a:r>
              <a:rPr lang="cs-CZ" dirty="0" smtClean="0"/>
              <a:t>= učení je snazší, můžeme-li si zvolit sociální prostředí, v němž se učíme; přítomnost druhých nás motivuje a inspiruje</a:t>
            </a:r>
          </a:p>
          <a:p>
            <a:pPr marL="0" indent="0" algn="r">
              <a:buNone/>
            </a:pPr>
            <a:r>
              <a:rPr lang="cs-CZ" dirty="0" smtClean="0"/>
              <a:t>Jana Nováčková: Mýty ve vzdělávání</a:t>
            </a:r>
            <a:endParaRPr lang="cs-CZ" dirty="0"/>
          </a:p>
        </p:txBody>
      </p:sp>
    </p:spTree>
    <p:extLst>
      <p:ext uri="{BB962C8B-B14F-4D97-AF65-F5344CB8AC3E}">
        <p14:creationId xmlns:p14="http://schemas.microsoft.com/office/powerpoint/2010/main" val="2733473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598" y="404666"/>
            <a:ext cx="7848873" cy="576063"/>
          </a:xfrm>
        </p:spPr>
        <p:txBody>
          <a:bodyPr>
            <a:normAutofit fontScale="90000"/>
          </a:bodyPr>
          <a:lstStyle/>
          <a:p>
            <a:endParaRPr lang="cs-CZ" dirty="0"/>
          </a:p>
        </p:txBody>
      </p:sp>
      <p:sp>
        <p:nvSpPr>
          <p:cNvPr id="3" name="Zástupný symbol pro obsah 2"/>
          <p:cNvSpPr>
            <a:spLocks noGrp="1"/>
          </p:cNvSpPr>
          <p:nvPr>
            <p:ph idx="1"/>
          </p:nvPr>
        </p:nvSpPr>
        <p:spPr>
          <a:xfrm>
            <a:off x="395536" y="1484784"/>
            <a:ext cx="8136904" cy="4896544"/>
          </a:xfrm>
        </p:spPr>
        <p:txBody>
          <a:bodyPr>
            <a:normAutofit/>
          </a:bodyPr>
          <a:lstStyle/>
          <a:p>
            <a:pPr marL="0" indent="0">
              <a:buNone/>
            </a:pPr>
            <a:endParaRPr lang="cs-CZ" dirty="0"/>
          </a:p>
          <a:p>
            <a:endParaRPr lang="cs-CZ" dirty="0" smtClean="0"/>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599" y="332655"/>
            <a:ext cx="6336705" cy="6336705"/>
          </a:xfrm>
          <a:prstGeom prst="rect">
            <a:avLst/>
          </a:prstGeom>
        </p:spPr>
      </p:pic>
    </p:spTree>
    <p:extLst>
      <p:ext uri="{BB962C8B-B14F-4D97-AF65-F5344CB8AC3E}">
        <p14:creationId xmlns:p14="http://schemas.microsoft.com/office/powerpoint/2010/main" val="719100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5"/>
            <a:ext cx="8352928" cy="720079"/>
          </a:xfrm>
        </p:spPr>
        <p:txBody>
          <a:bodyPr>
            <a:normAutofit fontScale="90000"/>
          </a:bodyPr>
          <a:lstStyle/>
          <a:p>
            <a:r>
              <a:rPr lang="cs-CZ" dirty="0" smtClean="0"/>
              <a:t>Jak funguje mozek?</a:t>
            </a:r>
            <a:endParaRPr lang="cs-CZ" dirty="0"/>
          </a:p>
        </p:txBody>
      </p:sp>
      <p:sp>
        <p:nvSpPr>
          <p:cNvPr id="3" name="Zástupný symbol pro obsah 2"/>
          <p:cNvSpPr>
            <a:spLocks noGrp="1"/>
          </p:cNvSpPr>
          <p:nvPr>
            <p:ph idx="1"/>
          </p:nvPr>
        </p:nvSpPr>
        <p:spPr>
          <a:xfrm>
            <a:off x="395536" y="1124744"/>
            <a:ext cx="8136904" cy="5472608"/>
          </a:xfrm>
        </p:spPr>
        <p:txBody>
          <a:bodyPr>
            <a:normAutofit/>
          </a:bodyPr>
          <a:lstStyle/>
          <a:p>
            <a:r>
              <a:rPr lang="cs-CZ" dirty="0" smtClean="0"/>
              <a:t>Mozek přemýšlí rád, při řešení problémů vyplavuje do krve endorfiny.</a:t>
            </a:r>
          </a:p>
          <a:p>
            <a:r>
              <a:rPr lang="cs-CZ" dirty="0" smtClean="0"/>
              <a:t>Paměť je nastavena tak, že dobře uchovává věci, které nám dávají </a:t>
            </a:r>
            <a:r>
              <a:rPr lang="cs-CZ" b="1" dirty="0" smtClean="0"/>
              <a:t>smysl</a:t>
            </a:r>
            <a:r>
              <a:rPr lang="cs-CZ" dirty="0" smtClean="0"/>
              <a:t>, v nichž vidíme užitek.</a:t>
            </a:r>
          </a:p>
          <a:p>
            <a:r>
              <a:rPr lang="cs-CZ" dirty="0" smtClean="0"/>
              <a:t>Smysl zároveň slouží jako motivace učit se. </a:t>
            </a:r>
            <a:endParaRPr lang="cs-CZ" dirty="0"/>
          </a:p>
          <a:p>
            <a:r>
              <a:rPr lang="cs-CZ" dirty="0" smtClean="0"/>
              <a:t>Dává nám to smysl, protože:</a:t>
            </a:r>
          </a:p>
          <a:p>
            <a:pPr lvl="1">
              <a:buFont typeface="Wingdings" panose="05000000000000000000" pitchFamily="2" charset="2"/>
              <a:buChar char="ü"/>
            </a:pPr>
            <a:r>
              <a:rPr lang="cs-CZ" sz="2000" dirty="0" smtClean="0"/>
              <a:t>je to pro nás užitečné, přináší to nějaký zisk</a:t>
            </a:r>
          </a:p>
          <a:p>
            <a:pPr lvl="1">
              <a:buFont typeface="Wingdings" panose="05000000000000000000" pitchFamily="2" charset="2"/>
              <a:buChar char="ü"/>
            </a:pPr>
            <a:r>
              <a:rPr lang="cs-CZ" sz="2000" dirty="0" smtClean="0"/>
              <a:t>získáváme tím sociální kredit, status, někdy i moc a vliv</a:t>
            </a:r>
          </a:p>
          <a:p>
            <a:pPr lvl="1">
              <a:buFont typeface="Wingdings" panose="05000000000000000000" pitchFamily="2" charset="2"/>
              <a:buChar char="ü"/>
            </a:pPr>
            <a:r>
              <a:rPr lang="cs-CZ" sz="2000" dirty="0" smtClean="0"/>
              <a:t>usnadňuje nám řešit problémy</a:t>
            </a:r>
          </a:p>
          <a:p>
            <a:pPr lvl="1">
              <a:buFont typeface="Wingdings" panose="05000000000000000000" pitchFamily="2" charset="2"/>
              <a:buChar char="ü"/>
            </a:pPr>
            <a:r>
              <a:rPr lang="cs-CZ" sz="2000" dirty="0" smtClean="0"/>
              <a:t>dává nám pocit </a:t>
            </a:r>
            <a:r>
              <a:rPr lang="cs-CZ" sz="2000" dirty="0" err="1" smtClean="0"/>
              <a:t>seberozvoje</a:t>
            </a:r>
            <a:r>
              <a:rPr lang="cs-CZ" sz="2000" dirty="0" smtClean="0"/>
              <a:t>, seberealizace, zvyšuje sebevědomí</a:t>
            </a:r>
          </a:p>
          <a:p>
            <a:pPr lvl="1">
              <a:buFont typeface="Wingdings" panose="05000000000000000000" pitchFamily="2" charset="2"/>
              <a:buChar char="ü"/>
            </a:pPr>
            <a:r>
              <a:rPr lang="cs-CZ" sz="2000" dirty="0" smtClean="0"/>
              <a:t>vědět je exkluzivní a dává exkluzivitu svému nositeli</a:t>
            </a:r>
          </a:p>
          <a:p>
            <a:pPr lvl="1">
              <a:buFont typeface="Wingdings" panose="05000000000000000000" pitchFamily="2" charset="2"/>
              <a:buChar char="ü"/>
            </a:pPr>
            <a:r>
              <a:rPr lang="cs-CZ" sz="2000" dirty="0" smtClean="0"/>
              <a:t>přibližuje nás našemu cíli (či vyššímu cíli, hodnotě)</a:t>
            </a:r>
          </a:p>
          <a:p>
            <a:pPr lvl="1">
              <a:buFont typeface="Wingdings" panose="05000000000000000000" pitchFamily="2" charset="2"/>
              <a:buChar char="ü"/>
            </a:pPr>
            <a:r>
              <a:rPr lang="cs-CZ" sz="2000" dirty="0" smtClean="0"/>
              <a:t>...</a:t>
            </a:r>
          </a:p>
        </p:txBody>
      </p:sp>
    </p:spTree>
    <p:extLst>
      <p:ext uri="{BB962C8B-B14F-4D97-AF65-F5344CB8AC3E}">
        <p14:creationId xmlns:p14="http://schemas.microsoft.com/office/powerpoint/2010/main" val="3752254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188641"/>
            <a:ext cx="7992888" cy="1008112"/>
          </a:xfrm>
        </p:spPr>
        <p:txBody>
          <a:bodyPr/>
          <a:lstStyle/>
          <a:p>
            <a:r>
              <a:rPr lang="cs-CZ" dirty="0" smtClean="0">
                <a:solidFill>
                  <a:schemeClr val="bg1"/>
                </a:solidFill>
              </a:rPr>
              <a:t>VNĚJŠÍ MOTIVACE</a:t>
            </a:r>
            <a:endParaRPr lang="cs-CZ" dirty="0">
              <a:solidFill>
                <a:schemeClr val="bg1"/>
              </a:solidFill>
            </a:endParaRPr>
          </a:p>
        </p:txBody>
      </p:sp>
      <p:sp>
        <p:nvSpPr>
          <p:cNvPr id="3" name="Zástupný symbol pro obsah 2"/>
          <p:cNvSpPr>
            <a:spLocks noGrp="1"/>
          </p:cNvSpPr>
          <p:nvPr>
            <p:ph idx="1"/>
          </p:nvPr>
        </p:nvSpPr>
        <p:spPr>
          <a:xfrm>
            <a:off x="467544" y="1124744"/>
            <a:ext cx="8352928" cy="5472607"/>
          </a:xfrm>
        </p:spPr>
        <p:txBody>
          <a:bodyPr/>
          <a:lstStyle/>
          <a:p>
            <a:pPr marL="0" indent="0">
              <a:buNone/>
            </a:pPr>
            <a:endParaRPr lang="cs-CZ" sz="3200" dirty="0" smtClean="0"/>
          </a:p>
          <a:p>
            <a:pPr marL="0" indent="0">
              <a:buNone/>
            </a:pPr>
            <a:r>
              <a:rPr lang="cs-CZ" sz="3200" dirty="0" smtClean="0"/>
              <a:t>„Klasické </a:t>
            </a:r>
            <a:r>
              <a:rPr lang="cs-CZ" sz="3200" dirty="0"/>
              <a:t>školy fungují převážně na vnější motivaci. Uplatňování vnější motivace souvisí s mocenským vztahem k dětem. Děti si na to snadno zvyknou, mnohé se s tím i ztotožní. Vytváří to postoj k životu, k mezilidským vztahům, k práci, že budu dělat jen to a takovým způsobem, abych nebyla potrestaná nebo abych získala odměnu. Ne víc.“</a:t>
            </a:r>
            <a:r>
              <a:rPr lang="cs-CZ" dirty="0" smtClean="0"/>
              <a:t> </a:t>
            </a:r>
          </a:p>
          <a:p>
            <a:pPr marL="0" indent="0" algn="r">
              <a:buNone/>
            </a:pPr>
            <a:r>
              <a:rPr lang="cs-CZ" dirty="0" smtClean="0"/>
              <a:t>Jana Nováčková</a:t>
            </a:r>
          </a:p>
          <a:p>
            <a:endParaRPr lang="cs-CZ" dirty="0"/>
          </a:p>
        </p:txBody>
      </p:sp>
    </p:spTree>
    <p:extLst>
      <p:ext uri="{BB962C8B-B14F-4D97-AF65-F5344CB8AC3E}">
        <p14:creationId xmlns:p14="http://schemas.microsoft.com/office/powerpoint/2010/main" val="3087900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 svobodných školách</a:t>
            </a:r>
            <a:endParaRPr lang="cs-CZ" dirty="0"/>
          </a:p>
        </p:txBody>
      </p:sp>
      <p:sp>
        <p:nvSpPr>
          <p:cNvPr id="3" name="Zástupný symbol pro obsah 2"/>
          <p:cNvSpPr>
            <a:spLocks noGrp="1"/>
          </p:cNvSpPr>
          <p:nvPr>
            <p:ph idx="1"/>
          </p:nvPr>
        </p:nvSpPr>
        <p:spPr>
          <a:xfrm>
            <a:off x="539552" y="1412776"/>
            <a:ext cx="8136903" cy="4752528"/>
          </a:xfrm>
        </p:spPr>
        <p:txBody>
          <a:bodyPr/>
          <a:lstStyle/>
          <a:p>
            <a:pPr marL="0" indent="0">
              <a:buNone/>
            </a:pPr>
            <a:r>
              <a:rPr lang="cs-CZ" dirty="0" smtClean="0"/>
              <a:t>Film o svobodné škole </a:t>
            </a:r>
            <a:r>
              <a:rPr lang="cs-CZ" dirty="0" err="1" smtClean="0"/>
              <a:t>Sudbury</a:t>
            </a:r>
            <a:r>
              <a:rPr lang="cs-CZ" dirty="0" smtClean="0"/>
              <a:t> </a:t>
            </a:r>
            <a:r>
              <a:rPr lang="cs-CZ" dirty="0" err="1" smtClean="0"/>
              <a:t>Valley</a:t>
            </a:r>
            <a:r>
              <a:rPr lang="cs-CZ" dirty="0" smtClean="0"/>
              <a:t>, na nějž jsme se dívali ve druhé hodině semináře:</a:t>
            </a:r>
          </a:p>
          <a:p>
            <a:pPr marL="0" indent="0">
              <a:buNone/>
            </a:pPr>
            <a:r>
              <a:rPr lang="cs-CZ" dirty="0">
                <a:hlinkClick r:id="rId2"/>
              </a:rPr>
              <a:t>http://</a:t>
            </a:r>
            <a:r>
              <a:rPr lang="cs-CZ" dirty="0" smtClean="0">
                <a:hlinkClick r:id="rId2"/>
              </a:rPr>
              <a:t>youtu.be/2pQyXgrXrIE</a:t>
            </a:r>
            <a:endParaRPr lang="cs-CZ" dirty="0" smtClean="0"/>
          </a:p>
          <a:p>
            <a:pPr marL="0" indent="0">
              <a:buNone/>
            </a:pPr>
            <a:r>
              <a:rPr lang="cs-CZ" dirty="0" smtClean="0"/>
              <a:t>Film o učení a zkušenostech absolventů Zaměření a intenzita (13 min) </a:t>
            </a:r>
          </a:p>
          <a:p>
            <a:pPr marL="0" indent="0">
              <a:buNone/>
            </a:pPr>
            <a:r>
              <a:rPr lang="cs-CZ" dirty="0">
                <a:hlinkClick r:id="rId3"/>
              </a:rPr>
              <a:t>https://</a:t>
            </a:r>
            <a:r>
              <a:rPr lang="cs-CZ" dirty="0" smtClean="0">
                <a:hlinkClick r:id="rId3"/>
              </a:rPr>
              <a:t>www.youtube.com/watch?v=5uV6hZ4b57g</a:t>
            </a:r>
            <a:endParaRPr lang="cs-CZ" dirty="0" smtClean="0"/>
          </a:p>
          <a:p>
            <a:pPr marL="0" indent="0">
              <a:buNone/>
            </a:pPr>
            <a:endParaRPr lang="cs-CZ" dirty="0" smtClean="0"/>
          </a:p>
          <a:p>
            <a:pPr marL="0" indent="0">
              <a:buNone/>
            </a:pPr>
            <a:r>
              <a:rPr lang="cs-CZ" dirty="0" smtClean="0"/>
              <a:t>V odkazech najdete i filmy o fungování školní rady, soudní komise a i o podobných školách ve světě.</a:t>
            </a:r>
            <a:endParaRPr lang="cs-CZ" dirty="0"/>
          </a:p>
        </p:txBody>
      </p:sp>
    </p:spTree>
    <p:extLst>
      <p:ext uri="{BB962C8B-B14F-4D97-AF65-F5344CB8AC3E}">
        <p14:creationId xmlns:p14="http://schemas.microsoft.com/office/powerpoint/2010/main" val="3182952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5"/>
            <a:ext cx="8352928" cy="648071"/>
          </a:xfrm>
        </p:spPr>
        <p:txBody>
          <a:bodyPr/>
          <a:lstStyle/>
          <a:p>
            <a:pPr algn="ctr"/>
            <a:r>
              <a:rPr lang="cs-CZ" sz="2800" b="1" dirty="0" smtClean="0"/>
              <a:t>Co umožňuje svoboda při učení (se)</a:t>
            </a:r>
            <a:endParaRPr lang="cs-CZ" sz="2800" dirty="0"/>
          </a:p>
        </p:txBody>
      </p:sp>
      <p:sp>
        <p:nvSpPr>
          <p:cNvPr id="3" name="Zástupný symbol pro obsah 2"/>
          <p:cNvSpPr>
            <a:spLocks noGrp="1"/>
          </p:cNvSpPr>
          <p:nvPr>
            <p:ph idx="1"/>
          </p:nvPr>
        </p:nvSpPr>
        <p:spPr>
          <a:xfrm>
            <a:off x="395536" y="980728"/>
            <a:ext cx="8136904" cy="5544616"/>
          </a:xfrm>
        </p:spPr>
        <p:txBody>
          <a:bodyPr>
            <a:normAutofit fontScale="92500" lnSpcReduction="10000"/>
          </a:bodyPr>
          <a:lstStyle/>
          <a:p>
            <a:pPr>
              <a:buFont typeface="Wingdings" pitchFamily="2" charset="2"/>
              <a:buChar char="ü"/>
            </a:pPr>
            <a:r>
              <a:rPr lang="cs-CZ" dirty="0" smtClean="0"/>
              <a:t>budovat a rozvíjet </a:t>
            </a:r>
            <a:r>
              <a:rPr lang="cs-CZ" b="1" dirty="0" smtClean="0"/>
              <a:t>zodpovědnost</a:t>
            </a:r>
            <a:r>
              <a:rPr lang="cs-CZ" dirty="0" smtClean="0"/>
              <a:t> (nejen) za vlastní učení a jeho výsledek </a:t>
            </a:r>
            <a:r>
              <a:rPr lang="cs-CZ" sz="2800" dirty="0" smtClean="0">
                <a:sym typeface="Wingdings"/>
              </a:rPr>
              <a:t> </a:t>
            </a:r>
            <a:r>
              <a:rPr lang="cs-CZ" dirty="0" smtClean="0">
                <a:sym typeface="Wingdings"/>
              </a:rPr>
              <a:t>bez možnosti volby nevzniká pocit odpovědnosti, pouze poslušnost</a:t>
            </a:r>
          </a:p>
          <a:p>
            <a:pPr>
              <a:buFont typeface="Wingdings" pitchFamily="2" charset="2"/>
              <a:buChar char="ü"/>
            </a:pPr>
            <a:r>
              <a:rPr lang="cs-CZ" dirty="0" smtClean="0">
                <a:sym typeface="Wingdings"/>
              </a:rPr>
              <a:t>zároveň vás odpovědnost za vlastní chování a jeho důsledky činí </a:t>
            </a:r>
            <a:r>
              <a:rPr lang="cs-CZ" b="1" dirty="0" smtClean="0">
                <a:sym typeface="Wingdings"/>
              </a:rPr>
              <a:t>méně závislými </a:t>
            </a:r>
            <a:r>
              <a:rPr lang="cs-CZ" dirty="0" smtClean="0">
                <a:sym typeface="Wingdings"/>
              </a:rPr>
              <a:t>na ostatních a jejich hodnocení </a:t>
            </a:r>
            <a:r>
              <a:rPr lang="cs-CZ" sz="2800" dirty="0" smtClean="0">
                <a:solidFill>
                  <a:prstClr val="black">
                    <a:lumMod val="75000"/>
                    <a:lumOff val="25000"/>
                  </a:prstClr>
                </a:solidFill>
                <a:sym typeface="Wingdings"/>
              </a:rPr>
              <a:t> </a:t>
            </a:r>
            <a:r>
              <a:rPr lang="cs-CZ" dirty="0" smtClean="0">
                <a:solidFill>
                  <a:prstClr val="black">
                    <a:lumMod val="75000"/>
                    <a:lumOff val="25000"/>
                  </a:prstClr>
                </a:solidFill>
                <a:sym typeface="Wingdings"/>
              </a:rPr>
              <a:t>nečekáte, až za vás někdo něco zařídí, až za vás rozhodne, až vás za něco pochválí či odmění – víte, že je to na vás</a:t>
            </a:r>
          </a:p>
          <a:p>
            <a:pPr>
              <a:buFont typeface="Wingdings" pitchFamily="2" charset="2"/>
              <a:buChar char="ü"/>
            </a:pPr>
            <a:r>
              <a:rPr lang="cs-CZ" b="1" dirty="0" smtClean="0">
                <a:solidFill>
                  <a:prstClr val="black">
                    <a:lumMod val="75000"/>
                    <a:lumOff val="25000"/>
                  </a:prstClr>
                </a:solidFill>
                <a:sym typeface="Wingdings"/>
              </a:rPr>
              <a:t>hledat a rozvíjet vlastní potenciál </a:t>
            </a:r>
            <a:r>
              <a:rPr lang="cs-CZ" sz="2800" dirty="0" smtClean="0">
                <a:solidFill>
                  <a:prstClr val="black">
                    <a:lumMod val="75000"/>
                    <a:lumOff val="25000"/>
                  </a:prstClr>
                </a:solidFill>
                <a:sym typeface="Wingdings"/>
              </a:rPr>
              <a:t> </a:t>
            </a:r>
            <a:r>
              <a:rPr lang="cs-CZ" dirty="0" smtClean="0">
                <a:solidFill>
                  <a:prstClr val="black">
                    <a:lumMod val="75000"/>
                    <a:lumOff val="25000"/>
                  </a:prstClr>
                </a:solidFill>
                <a:sym typeface="Wingdings"/>
              </a:rPr>
              <a:t>dosáhnout svého maxima – jednak si můžete vyzkoušet, k čemu máte dispozice, jednak pak můžete zkoušet jejich limity (neuspokojí vás dosažení „jedničky“)</a:t>
            </a:r>
          </a:p>
          <a:p>
            <a:pPr>
              <a:buFont typeface="Wingdings" pitchFamily="2" charset="2"/>
              <a:buChar char="ü"/>
            </a:pPr>
            <a:r>
              <a:rPr lang="cs-CZ" dirty="0" smtClean="0">
                <a:solidFill>
                  <a:prstClr val="black">
                    <a:lumMod val="75000"/>
                    <a:lumOff val="25000"/>
                  </a:prstClr>
                </a:solidFill>
                <a:sym typeface="Wingdings"/>
              </a:rPr>
              <a:t>nevytváří „</a:t>
            </a:r>
            <a:r>
              <a:rPr lang="cs-CZ" dirty="0" err="1" smtClean="0">
                <a:solidFill>
                  <a:prstClr val="black">
                    <a:lumMod val="75000"/>
                    <a:lumOff val="25000"/>
                  </a:prstClr>
                </a:solidFill>
                <a:sym typeface="Wingdings"/>
              </a:rPr>
              <a:t>mus</a:t>
            </a:r>
            <a:r>
              <a:rPr lang="cs-CZ" dirty="0" smtClean="0">
                <a:solidFill>
                  <a:prstClr val="black">
                    <a:lumMod val="75000"/>
                    <a:lumOff val="25000"/>
                  </a:prstClr>
                </a:solidFill>
                <a:sym typeface="Wingdings"/>
              </a:rPr>
              <a:t>“, </a:t>
            </a:r>
            <a:r>
              <a:rPr lang="cs-CZ" b="1" dirty="0" smtClean="0">
                <a:solidFill>
                  <a:prstClr val="black">
                    <a:lumMod val="75000"/>
                    <a:lumOff val="25000"/>
                  </a:prstClr>
                </a:solidFill>
                <a:sym typeface="Wingdings"/>
              </a:rPr>
              <a:t>nečiní</a:t>
            </a:r>
            <a:r>
              <a:rPr lang="cs-CZ" dirty="0" smtClean="0">
                <a:solidFill>
                  <a:prstClr val="black">
                    <a:lumMod val="75000"/>
                    <a:lumOff val="25000"/>
                  </a:prstClr>
                </a:solidFill>
                <a:sym typeface="Wingdings"/>
              </a:rPr>
              <a:t> z učení a poznávání nucenou </a:t>
            </a:r>
            <a:r>
              <a:rPr lang="cs-CZ" b="1" dirty="0" smtClean="0">
                <a:solidFill>
                  <a:prstClr val="black">
                    <a:lumMod val="75000"/>
                    <a:lumOff val="25000"/>
                  </a:prstClr>
                </a:solidFill>
                <a:sym typeface="Wingdings"/>
              </a:rPr>
              <a:t>povinnost</a:t>
            </a:r>
            <a:r>
              <a:rPr lang="cs-CZ" dirty="0" smtClean="0">
                <a:solidFill>
                  <a:prstClr val="black">
                    <a:lumMod val="75000"/>
                    <a:lumOff val="25000"/>
                  </a:prstClr>
                </a:solidFill>
                <a:sym typeface="Wingdings"/>
              </a:rPr>
              <a:t> </a:t>
            </a:r>
            <a:r>
              <a:rPr lang="cs-CZ" sz="2800" dirty="0" smtClean="0">
                <a:solidFill>
                  <a:prstClr val="black">
                    <a:lumMod val="75000"/>
                    <a:lumOff val="25000"/>
                  </a:prstClr>
                </a:solidFill>
                <a:sym typeface="Wingdings"/>
              </a:rPr>
              <a:t></a:t>
            </a:r>
            <a:r>
              <a:rPr lang="cs-CZ" dirty="0" smtClean="0">
                <a:solidFill>
                  <a:prstClr val="black">
                    <a:lumMod val="75000"/>
                    <a:lumOff val="25000"/>
                  </a:prstClr>
                </a:solidFill>
                <a:sym typeface="Wingdings"/>
              </a:rPr>
              <a:t> negeneruje odpor a potřebu úniku </a:t>
            </a:r>
            <a:r>
              <a:rPr lang="cs-CZ" sz="2800" dirty="0" smtClean="0">
                <a:solidFill>
                  <a:prstClr val="black">
                    <a:lumMod val="75000"/>
                    <a:lumOff val="25000"/>
                  </a:prstClr>
                </a:solidFill>
                <a:sym typeface="Wingdings"/>
              </a:rPr>
              <a:t> </a:t>
            </a:r>
            <a:r>
              <a:rPr lang="cs-CZ" dirty="0" smtClean="0">
                <a:solidFill>
                  <a:prstClr val="black">
                    <a:lumMod val="75000"/>
                    <a:lumOff val="25000"/>
                  </a:prstClr>
                </a:solidFill>
                <a:sym typeface="Wingdings"/>
              </a:rPr>
              <a:t>nevytváří ostrou hranici mezi povinnostmi a volným časem, je prostě jen čas a je na mně, jak s ním hospodařím</a:t>
            </a:r>
          </a:p>
          <a:p>
            <a:pPr>
              <a:buFont typeface="Wingdings" pitchFamily="2" charset="2"/>
              <a:buChar char="ü"/>
            </a:pPr>
            <a:r>
              <a:rPr lang="cs-CZ" dirty="0" smtClean="0">
                <a:solidFill>
                  <a:prstClr val="black">
                    <a:lumMod val="75000"/>
                    <a:lumOff val="25000"/>
                  </a:prstClr>
                </a:solidFill>
                <a:sym typeface="Wingdings"/>
              </a:rPr>
              <a:t>rozvíjí sebepoznání a sebevědomí </a:t>
            </a:r>
            <a:r>
              <a:rPr lang="cs-CZ" dirty="0">
                <a:solidFill>
                  <a:prstClr val="black">
                    <a:lumMod val="75000"/>
                    <a:lumOff val="25000"/>
                  </a:prstClr>
                </a:solidFill>
                <a:sym typeface="Wingdings"/>
              </a:rPr>
              <a:t></a:t>
            </a:r>
            <a:r>
              <a:rPr lang="cs-CZ" dirty="0" smtClean="0">
                <a:solidFill>
                  <a:prstClr val="black">
                    <a:lumMod val="75000"/>
                    <a:lumOff val="25000"/>
                  </a:prstClr>
                </a:solidFill>
                <a:sym typeface="Wingdings"/>
              </a:rPr>
              <a:t> mohu si vážit sám sebe, protože, co umím, jsem se naučil vlastní zásluhou</a:t>
            </a:r>
          </a:p>
          <a:p>
            <a:pPr>
              <a:buFont typeface="Wingdings" pitchFamily="2" charset="2"/>
              <a:buChar char="ü"/>
            </a:pPr>
            <a:endParaRPr lang="cs-CZ" dirty="0" smtClean="0">
              <a:sym typeface="Wingdings"/>
            </a:endParaRPr>
          </a:p>
        </p:txBody>
      </p:sp>
    </p:spTree>
    <p:extLst>
      <p:ext uri="{BB962C8B-B14F-4D97-AF65-F5344CB8AC3E}">
        <p14:creationId xmlns:p14="http://schemas.microsoft.com/office/powerpoint/2010/main" val="3627768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924944"/>
            <a:ext cx="8229600" cy="1252728"/>
          </a:xfrm>
        </p:spPr>
        <p:txBody>
          <a:bodyPr/>
          <a:lstStyle/>
          <a:p>
            <a:r>
              <a:rPr lang="cs-CZ" dirty="0" smtClean="0">
                <a:solidFill>
                  <a:srgbClr val="002060"/>
                </a:solidFill>
              </a:rPr>
              <a:t>HODNOCENÍ</a:t>
            </a:r>
            <a:endParaRPr lang="cs-CZ" dirty="0">
              <a:solidFill>
                <a:srgbClr val="002060"/>
              </a:solidFill>
            </a:endParaRPr>
          </a:p>
        </p:txBody>
      </p:sp>
      <p:sp>
        <p:nvSpPr>
          <p:cNvPr id="3" name="Zástupný symbol pro číslo snímku 2"/>
          <p:cNvSpPr>
            <a:spLocks noGrp="1"/>
          </p:cNvSpPr>
          <p:nvPr>
            <p:ph type="sldNum" sz="quarter" idx="12"/>
          </p:nvPr>
        </p:nvSpPr>
        <p:spPr/>
        <p:txBody>
          <a:bodyPr/>
          <a:lstStyle/>
          <a:p>
            <a:fld id="{5A7A8740-6FBC-4FEA-A196-085A29ACE6ED}" type="slidenum">
              <a:rPr lang="cs-CZ" smtClean="0"/>
              <a:pPr/>
              <a:t>18</a:t>
            </a:fld>
            <a:endParaRPr lang="cs-CZ"/>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09442" y="675725"/>
            <a:ext cx="7125113" cy="305004"/>
          </a:xfrm>
        </p:spPr>
        <p:txBody>
          <a:bodyPr>
            <a:normAutofit fontScale="90000"/>
          </a:bodyPr>
          <a:lstStyle/>
          <a:p>
            <a:r>
              <a:rPr lang="cs-CZ" dirty="0" smtClean="0">
                <a:solidFill>
                  <a:schemeClr val="accent6">
                    <a:lumMod val="50000"/>
                  </a:schemeClr>
                </a:solidFill>
              </a:rPr>
              <a:t>Temná strana hodnocení</a:t>
            </a:r>
            <a:endParaRPr lang="cs-CZ" dirty="0">
              <a:solidFill>
                <a:schemeClr val="accent6">
                  <a:lumMod val="50000"/>
                </a:schemeClr>
              </a:solidFill>
            </a:endParaRP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124744"/>
            <a:ext cx="8055895" cy="5501664"/>
          </a:xfrm>
        </p:spPr>
      </p:pic>
    </p:spTree>
    <p:extLst>
      <p:ext uri="{BB962C8B-B14F-4D97-AF65-F5344CB8AC3E}">
        <p14:creationId xmlns:p14="http://schemas.microsoft.com/office/powerpoint/2010/main" val="1064740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484784"/>
            <a:ext cx="8136904" cy="4896544"/>
          </a:xfrm>
        </p:spPr>
        <p:txBody>
          <a:bodyPr>
            <a:normAutofit/>
          </a:bodyPr>
          <a:lstStyle/>
          <a:p>
            <a:pPr lvl="0">
              <a:buClr>
                <a:srgbClr val="002060"/>
              </a:buClr>
              <a:buSzPct val="111000"/>
              <a:buFont typeface="Wingdings 2" pitchFamily="18" charset="2"/>
              <a:buChar char="E"/>
            </a:pPr>
            <a:r>
              <a:rPr lang="cs-CZ" dirty="0" smtClean="0">
                <a:solidFill>
                  <a:srgbClr val="002060"/>
                </a:solidFill>
              </a:rPr>
              <a:t>Můžete mít </a:t>
            </a:r>
            <a:r>
              <a:rPr lang="cs-CZ" b="1" dirty="0" smtClean="0">
                <a:solidFill>
                  <a:srgbClr val="002060"/>
                </a:solidFill>
              </a:rPr>
              <a:t>tři absence</a:t>
            </a:r>
            <a:r>
              <a:rPr lang="cs-CZ" dirty="0" smtClean="0">
                <a:solidFill>
                  <a:srgbClr val="002060"/>
                </a:solidFill>
              </a:rPr>
              <a:t>, jejichž </a:t>
            </a:r>
            <a:r>
              <a:rPr lang="cs-CZ" dirty="0">
                <a:solidFill>
                  <a:srgbClr val="002060"/>
                </a:solidFill>
              </a:rPr>
              <a:t>důvody mohou být jakékoli (</a:t>
            </a:r>
            <a:r>
              <a:rPr lang="cs-CZ" b="1" dirty="0">
                <a:solidFill>
                  <a:srgbClr val="002060"/>
                </a:solidFill>
              </a:rPr>
              <a:t>včetně praxe</a:t>
            </a:r>
            <a:r>
              <a:rPr lang="cs-CZ" dirty="0">
                <a:solidFill>
                  <a:srgbClr val="002060"/>
                </a:solidFill>
              </a:rPr>
              <a:t>, nemoci, kocoviny…), nemusíte se </a:t>
            </a:r>
            <a:r>
              <a:rPr lang="cs-CZ" dirty="0" smtClean="0">
                <a:solidFill>
                  <a:srgbClr val="002060"/>
                </a:solidFill>
              </a:rPr>
              <a:t>omlouvat.</a:t>
            </a:r>
            <a:endParaRPr lang="cs-CZ" dirty="0">
              <a:solidFill>
                <a:srgbClr val="002060"/>
              </a:solidFill>
            </a:endParaRPr>
          </a:p>
          <a:p>
            <a:pPr>
              <a:buClr>
                <a:srgbClr val="002060"/>
              </a:buClr>
              <a:buSzPct val="111000"/>
              <a:buFont typeface="Wingdings 2" pitchFamily="18" charset="2"/>
              <a:buChar char="E"/>
            </a:pPr>
            <a:r>
              <a:rPr lang="cs-CZ" dirty="0" smtClean="0">
                <a:solidFill>
                  <a:srgbClr val="002060"/>
                </a:solidFill>
              </a:rPr>
              <a:t>Pokud se nemůžete zúčastnit svého semináře, můžete si jej </a:t>
            </a:r>
            <a:r>
              <a:rPr lang="cs-CZ" b="1" dirty="0" smtClean="0">
                <a:solidFill>
                  <a:srgbClr val="002060"/>
                </a:solidFill>
              </a:rPr>
              <a:t>týž týden</a:t>
            </a:r>
            <a:r>
              <a:rPr lang="cs-CZ" dirty="0" smtClean="0">
                <a:solidFill>
                  <a:srgbClr val="002060"/>
                </a:solidFill>
              </a:rPr>
              <a:t> přijít </a:t>
            </a:r>
            <a:r>
              <a:rPr lang="cs-CZ" b="1" dirty="0" smtClean="0">
                <a:solidFill>
                  <a:srgbClr val="002060"/>
                </a:solidFill>
              </a:rPr>
              <a:t>nahradit</a:t>
            </a:r>
            <a:r>
              <a:rPr lang="cs-CZ" dirty="0" smtClean="0">
                <a:solidFill>
                  <a:srgbClr val="002060"/>
                </a:solidFill>
              </a:rPr>
              <a:t> do jiné seminární skupiny. Bez ohlášení.</a:t>
            </a:r>
          </a:p>
          <a:p>
            <a:pPr>
              <a:buClr>
                <a:srgbClr val="002060"/>
              </a:buClr>
              <a:buSzPct val="111000"/>
              <a:buFont typeface="Wingdings 2" pitchFamily="18" charset="2"/>
              <a:buChar char="E"/>
            </a:pPr>
            <a:r>
              <a:rPr lang="cs-CZ" dirty="0" smtClean="0">
                <a:solidFill>
                  <a:srgbClr val="002060"/>
                </a:solidFill>
              </a:rPr>
              <a:t>Semináře </a:t>
            </a:r>
            <a:r>
              <a:rPr lang="cs-CZ" dirty="0">
                <a:solidFill>
                  <a:srgbClr val="002060"/>
                </a:solidFill>
              </a:rPr>
              <a:t>se konají </a:t>
            </a:r>
            <a:r>
              <a:rPr lang="cs-CZ" b="1" dirty="0">
                <a:solidFill>
                  <a:srgbClr val="002060"/>
                </a:solidFill>
              </a:rPr>
              <a:t>v pondělí </a:t>
            </a:r>
            <a:r>
              <a:rPr lang="cs-CZ" dirty="0" smtClean="0">
                <a:solidFill>
                  <a:srgbClr val="002060"/>
                </a:solidFill>
              </a:rPr>
              <a:t>9.20, 10. 15, 11.10 a 13.00 v uč. 39, </a:t>
            </a:r>
            <a:r>
              <a:rPr lang="cs-CZ" b="1" dirty="0">
                <a:solidFill>
                  <a:srgbClr val="002060"/>
                </a:solidFill>
              </a:rPr>
              <a:t>v úterý </a:t>
            </a:r>
            <a:r>
              <a:rPr lang="cs-CZ" dirty="0" smtClean="0">
                <a:solidFill>
                  <a:srgbClr val="002060"/>
                </a:solidFill>
              </a:rPr>
              <a:t>v</a:t>
            </a:r>
            <a:r>
              <a:rPr lang="cs-CZ" b="1" dirty="0" smtClean="0">
                <a:solidFill>
                  <a:srgbClr val="002060"/>
                </a:solidFill>
              </a:rPr>
              <a:t> </a:t>
            </a:r>
            <a:r>
              <a:rPr lang="cs-CZ" dirty="0" smtClean="0">
                <a:solidFill>
                  <a:srgbClr val="002060"/>
                </a:solidFill>
              </a:rPr>
              <a:t>9.20,10.15 a 13.00 v 39, </a:t>
            </a:r>
            <a:r>
              <a:rPr lang="cs-CZ" b="1" dirty="0">
                <a:solidFill>
                  <a:srgbClr val="002060"/>
                </a:solidFill>
              </a:rPr>
              <a:t>ve středu </a:t>
            </a:r>
            <a:r>
              <a:rPr lang="cs-CZ" dirty="0">
                <a:solidFill>
                  <a:srgbClr val="002060"/>
                </a:solidFill>
              </a:rPr>
              <a:t>v </a:t>
            </a:r>
            <a:r>
              <a:rPr lang="cs-CZ" dirty="0" smtClean="0">
                <a:solidFill>
                  <a:srgbClr val="002060"/>
                </a:solidFill>
              </a:rPr>
              <a:t>10.15 </a:t>
            </a:r>
            <a:r>
              <a:rPr lang="cs-CZ" dirty="0">
                <a:solidFill>
                  <a:srgbClr val="002060"/>
                </a:solidFill>
              </a:rPr>
              <a:t>ve </a:t>
            </a:r>
            <a:r>
              <a:rPr lang="cs-CZ" dirty="0" smtClean="0">
                <a:solidFill>
                  <a:srgbClr val="002060"/>
                </a:solidFill>
              </a:rPr>
              <a:t>39.</a:t>
            </a:r>
            <a:endParaRPr lang="cs-CZ" dirty="0">
              <a:solidFill>
                <a:srgbClr val="002060"/>
              </a:solidFill>
            </a:endParaRPr>
          </a:p>
          <a:p>
            <a:pPr lvl="0">
              <a:buClr>
                <a:srgbClr val="002060"/>
              </a:buClr>
              <a:buSzPct val="111000"/>
              <a:buFont typeface="Wingdings 2" pitchFamily="18" charset="2"/>
              <a:buChar char="E"/>
            </a:pPr>
            <a:r>
              <a:rPr lang="cs-CZ" dirty="0" smtClean="0">
                <a:solidFill>
                  <a:srgbClr val="002060"/>
                </a:solidFill>
              </a:rPr>
              <a:t>Pokud by měla vaše absence překročit povolené tři, budete mne o tom informovat do 14 dnů od této absence a požádáte si o </a:t>
            </a:r>
            <a:r>
              <a:rPr lang="cs-CZ" dirty="0">
                <a:solidFill>
                  <a:srgbClr val="002060"/>
                </a:solidFill>
              </a:rPr>
              <a:t>zadání </a:t>
            </a:r>
            <a:r>
              <a:rPr lang="cs-CZ" b="1" dirty="0">
                <a:solidFill>
                  <a:srgbClr val="002060"/>
                </a:solidFill>
              </a:rPr>
              <a:t>náhradní </a:t>
            </a:r>
            <a:r>
              <a:rPr lang="cs-CZ" b="1" dirty="0" smtClean="0">
                <a:solidFill>
                  <a:srgbClr val="002060"/>
                </a:solidFill>
              </a:rPr>
              <a:t>práce </a:t>
            </a:r>
            <a:r>
              <a:rPr lang="cs-CZ" dirty="0" smtClean="0">
                <a:solidFill>
                  <a:srgbClr val="002060"/>
                </a:solidFill>
              </a:rPr>
              <a:t>na </a:t>
            </a:r>
            <a:r>
              <a:rPr lang="cs-CZ" u="sng" dirty="0" smtClean="0">
                <a:solidFill>
                  <a:srgbClr val="002060"/>
                </a:solidFill>
                <a:hlinkClick r:id="rId3"/>
              </a:rPr>
              <a:t>7477@mail.muni.cz</a:t>
            </a:r>
            <a:endParaRPr lang="cs-CZ" dirty="0">
              <a:solidFill>
                <a:srgbClr val="002060"/>
              </a:solidFill>
            </a:endParaRPr>
          </a:p>
        </p:txBody>
      </p:sp>
      <p:sp>
        <p:nvSpPr>
          <p:cNvPr id="2" name="Nadpis 1"/>
          <p:cNvSpPr>
            <a:spLocks noGrp="1"/>
          </p:cNvSpPr>
          <p:nvPr>
            <p:ph type="title"/>
          </p:nvPr>
        </p:nvSpPr>
        <p:spPr>
          <a:xfrm>
            <a:off x="467544" y="404665"/>
            <a:ext cx="8352928" cy="936104"/>
          </a:xfrm>
        </p:spPr>
        <p:txBody>
          <a:bodyPr>
            <a:normAutofit fontScale="90000"/>
          </a:bodyPr>
          <a:lstStyle/>
          <a:p>
            <a:pPr algn="ctr"/>
            <a:r>
              <a:rPr lang="cs-CZ" sz="2800" b="1" dirty="0" smtClean="0"/>
              <a:t>Podmínky </a:t>
            </a:r>
            <a:r>
              <a:rPr lang="cs-CZ" sz="2800" b="1" dirty="0"/>
              <a:t>udělení </a:t>
            </a:r>
            <a:r>
              <a:rPr lang="cs-CZ" sz="2800" b="1" dirty="0" smtClean="0"/>
              <a:t>zápočtu a </a:t>
            </a:r>
            <a:r>
              <a:rPr lang="cs-CZ" sz="2800" b="1" dirty="0"/>
              <a:t>jiné </a:t>
            </a:r>
            <a:r>
              <a:rPr lang="cs-CZ" sz="2800" b="1" dirty="0" smtClean="0"/>
              <a:t>dohody </a:t>
            </a:r>
            <a:br>
              <a:rPr lang="cs-CZ" sz="2800" b="1" dirty="0" smtClean="0"/>
            </a:br>
            <a:r>
              <a:rPr lang="cs-CZ" sz="2800" b="1" dirty="0" smtClean="0"/>
              <a:t>1. </a:t>
            </a:r>
            <a:r>
              <a:rPr lang="cs-CZ" sz="2800" b="1" dirty="0"/>
              <a:t>DOCHÁZKA</a:t>
            </a:r>
          </a:p>
        </p:txBody>
      </p:sp>
      <p:sp>
        <p:nvSpPr>
          <p:cNvPr id="4" name="Zástupný symbol pro číslo snímku 3"/>
          <p:cNvSpPr>
            <a:spLocks noGrp="1"/>
          </p:cNvSpPr>
          <p:nvPr>
            <p:ph type="sldNum" sz="quarter" idx="12"/>
          </p:nvPr>
        </p:nvSpPr>
        <p:spPr/>
        <p:txBody>
          <a:bodyPr/>
          <a:lstStyle/>
          <a:p>
            <a:fld id="{5A7A8740-6FBC-4FEA-A196-085A29ACE6ED}" type="slidenum">
              <a:rPr lang="cs-CZ" smtClean="0"/>
              <a:pPr/>
              <a:t>2</a:t>
            </a:fld>
            <a:endParaRPr lang="cs-CZ"/>
          </a:p>
        </p:txBody>
      </p:sp>
    </p:spTree>
    <p:extLst>
      <p:ext uri="{BB962C8B-B14F-4D97-AF65-F5344CB8AC3E}">
        <p14:creationId xmlns:p14="http://schemas.microsoft.com/office/powerpoint/2010/main" val="141191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124744"/>
            <a:ext cx="8136904" cy="5733256"/>
          </a:xfrm>
        </p:spPr>
        <p:txBody>
          <a:bodyPr>
            <a:normAutofit lnSpcReduction="10000"/>
          </a:bodyPr>
          <a:lstStyle/>
          <a:p>
            <a:pPr marL="0" indent="0">
              <a:buClr>
                <a:srgbClr val="002060"/>
              </a:buClr>
              <a:buFont typeface="Wingdings" pitchFamily="2" charset="2"/>
              <a:buChar char="§"/>
            </a:pPr>
            <a:r>
              <a:rPr lang="cs-CZ" sz="3200" b="1" dirty="0" smtClean="0">
                <a:solidFill>
                  <a:prstClr val="black">
                    <a:lumMod val="75000"/>
                    <a:lumOff val="25000"/>
                  </a:prstClr>
                </a:solidFill>
                <a:ea typeface="+mj-ea"/>
              </a:rPr>
              <a:t>FRUSTRUJE </a:t>
            </a:r>
            <a:r>
              <a:rPr lang="cs-CZ" sz="3200" dirty="0" smtClean="0">
                <a:solidFill>
                  <a:prstClr val="black">
                    <a:lumMod val="75000"/>
                    <a:lumOff val="25000"/>
                  </a:prstClr>
                </a:solidFill>
                <a:ea typeface="+mj-ea"/>
              </a:rPr>
              <a:t>– narušuje potřebu úcty, někdy i bezpečí, snižuje hodnotu ega</a:t>
            </a:r>
          </a:p>
          <a:p>
            <a:pPr marL="0" indent="0">
              <a:buClr>
                <a:srgbClr val="002060"/>
              </a:buClr>
              <a:buFont typeface="Wingdings" pitchFamily="2" charset="2"/>
              <a:buChar char="§"/>
            </a:pPr>
            <a:r>
              <a:rPr lang="cs-CZ" sz="3200" b="1" dirty="0" smtClean="0">
                <a:solidFill>
                  <a:prstClr val="black">
                    <a:lumMod val="75000"/>
                    <a:lumOff val="25000"/>
                  </a:prstClr>
                </a:solidFill>
                <a:ea typeface="+mj-ea"/>
              </a:rPr>
              <a:t>DEMOTIVUJE </a:t>
            </a:r>
            <a:r>
              <a:rPr lang="cs-CZ" sz="3200" dirty="0" smtClean="0">
                <a:solidFill>
                  <a:prstClr val="black">
                    <a:lumMod val="75000"/>
                    <a:lumOff val="25000"/>
                  </a:prstClr>
                </a:solidFill>
                <a:ea typeface="+mj-ea"/>
              </a:rPr>
              <a:t>– způsobuje nepříjemné pocity v souvislosti s učením a školou</a:t>
            </a:r>
          </a:p>
          <a:p>
            <a:pPr marL="0" indent="0">
              <a:buClr>
                <a:srgbClr val="002060"/>
              </a:buClr>
              <a:buFont typeface="Wingdings" pitchFamily="2" charset="2"/>
              <a:buChar char="§"/>
            </a:pPr>
            <a:r>
              <a:rPr lang="cs-CZ" sz="3200" b="1" dirty="0" smtClean="0">
                <a:solidFill>
                  <a:prstClr val="black">
                    <a:lumMod val="75000"/>
                    <a:lumOff val="25000"/>
                  </a:prstClr>
                </a:solidFill>
                <a:ea typeface="+mj-ea"/>
              </a:rPr>
              <a:t>NÁLEPKUJE</a:t>
            </a:r>
            <a:r>
              <a:rPr lang="cs-CZ" sz="3200" dirty="0" smtClean="0">
                <a:solidFill>
                  <a:prstClr val="black">
                    <a:lumMod val="75000"/>
                    <a:lumOff val="25000"/>
                  </a:prstClr>
                </a:solidFill>
                <a:ea typeface="+mj-ea"/>
              </a:rPr>
              <a:t> – známky zplošťují pohled učitele na žáka</a:t>
            </a:r>
          </a:p>
          <a:p>
            <a:pPr marL="0" indent="0">
              <a:buClr>
                <a:srgbClr val="002060"/>
              </a:buClr>
              <a:buFont typeface="Wingdings" pitchFamily="2" charset="2"/>
              <a:buChar char="§"/>
            </a:pPr>
            <a:r>
              <a:rPr lang="cs-CZ" sz="3200" b="1" dirty="0" smtClean="0">
                <a:solidFill>
                  <a:prstClr val="black">
                    <a:lumMod val="75000"/>
                    <a:lumOff val="25000"/>
                  </a:prstClr>
                </a:solidFill>
                <a:ea typeface="+mj-ea"/>
              </a:rPr>
              <a:t>SNIŽUJE SEBEÚCTU A SEBEHONOCENÍ </a:t>
            </a:r>
            <a:r>
              <a:rPr lang="cs-CZ" sz="3200" dirty="0" smtClean="0">
                <a:solidFill>
                  <a:prstClr val="black">
                    <a:lumMod val="75000"/>
                    <a:lumOff val="25000"/>
                  </a:prstClr>
                </a:solidFill>
                <a:ea typeface="+mj-ea"/>
              </a:rPr>
              <a:t>– poukazuje na chyby a nedostatky, srovnává</a:t>
            </a:r>
          </a:p>
          <a:p>
            <a:pPr marL="0" indent="0">
              <a:buClr>
                <a:srgbClr val="002060"/>
              </a:buClr>
              <a:buFont typeface="Wingdings" pitchFamily="2" charset="2"/>
              <a:buChar char="§"/>
            </a:pPr>
            <a:r>
              <a:rPr lang="cs-CZ" sz="3200" b="1" dirty="0" smtClean="0">
                <a:solidFill>
                  <a:prstClr val="black">
                    <a:lumMod val="75000"/>
                    <a:lumOff val="25000"/>
                  </a:prstClr>
                </a:solidFill>
                <a:ea typeface="+mj-ea"/>
              </a:rPr>
              <a:t>STAVÍ ŽÁKA PROTI UČITELI </a:t>
            </a:r>
            <a:r>
              <a:rPr lang="cs-CZ" sz="3200" dirty="0" smtClean="0">
                <a:solidFill>
                  <a:prstClr val="black">
                    <a:lumMod val="75000"/>
                    <a:lumOff val="25000"/>
                  </a:prstClr>
                </a:solidFill>
                <a:ea typeface="+mj-ea"/>
              </a:rPr>
              <a:t>– dává učiteli moc, která může být vnímána jako ohrožující</a:t>
            </a:r>
          </a:p>
          <a:p>
            <a:pPr marL="0" indent="0">
              <a:buClr>
                <a:srgbClr val="002060"/>
              </a:buClr>
              <a:buFont typeface="Wingdings" pitchFamily="2" charset="2"/>
              <a:buChar char="§"/>
            </a:pPr>
            <a:r>
              <a:rPr lang="cs-CZ" sz="3200" b="1" dirty="0" smtClean="0">
                <a:solidFill>
                  <a:prstClr val="black">
                    <a:lumMod val="75000"/>
                    <a:lumOff val="25000"/>
                  </a:prstClr>
                </a:solidFill>
                <a:ea typeface="+mj-ea"/>
              </a:rPr>
              <a:t>OVLIVŇUJE SOCIÁLNÍ KLIMA, </a:t>
            </a:r>
            <a:r>
              <a:rPr lang="cs-CZ" sz="3200" dirty="0" smtClean="0">
                <a:solidFill>
                  <a:prstClr val="black">
                    <a:lumMod val="75000"/>
                    <a:lumOff val="25000"/>
                  </a:prstClr>
                </a:solidFill>
                <a:ea typeface="+mj-ea"/>
              </a:rPr>
              <a:t>vztahy ve třídě</a:t>
            </a:r>
          </a:p>
        </p:txBody>
      </p:sp>
      <p:sp>
        <p:nvSpPr>
          <p:cNvPr id="2" name="Nadpis 1"/>
          <p:cNvSpPr>
            <a:spLocks noGrp="1"/>
          </p:cNvSpPr>
          <p:nvPr>
            <p:ph type="title"/>
          </p:nvPr>
        </p:nvSpPr>
        <p:spPr>
          <a:xfrm>
            <a:off x="467544" y="404665"/>
            <a:ext cx="8352928" cy="648071"/>
          </a:xfrm>
        </p:spPr>
        <p:txBody>
          <a:bodyPr>
            <a:normAutofit fontScale="90000"/>
          </a:bodyPr>
          <a:lstStyle/>
          <a:p>
            <a:r>
              <a:rPr lang="cs-CZ" dirty="0" smtClean="0"/>
              <a:t>Temná strana hodnocení</a:t>
            </a:r>
            <a:endParaRPr lang="cs-CZ" dirty="0"/>
          </a:p>
        </p:txBody>
      </p:sp>
    </p:spTree>
    <p:extLst>
      <p:ext uri="{BB962C8B-B14F-4D97-AF65-F5344CB8AC3E}">
        <p14:creationId xmlns:p14="http://schemas.microsoft.com/office/powerpoint/2010/main" val="294045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124744"/>
            <a:ext cx="8136904" cy="5733256"/>
          </a:xfrm>
        </p:spPr>
        <p:txBody>
          <a:bodyPr>
            <a:normAutofit fontScale="85000" lnSpcReduction="20000"/>
          </a:bodyPr>
          <a:lstStyle/>
          <a:p>
            <a:pPr marL="0" indent="0">
              <a:buClr>
                <a:srgbClr val="002060"/>
              </a:buClr>
              <a:buNone/>
            </a:pPr>
            <a:r>
              <a:rPr lang="cs-CZ" sz="3200" dirty="0" smtClean="0">
                <a:solidFill>
                  <a:prstClr val="black">
                    <a:lumMod val="75000"/>
                    <a:lumOff val="25000"/>
                  </a:prstClr>
                </a:solidFill>
                <a:ea typeface="+mj-ea"/>
              </a:rPr>
              <a:t>O ÚČELU</a:t>
            </a:r>
          </a:p>
          <a:p>
            <a:pPr marL="0" indent="0">
              <a:buClr>
                <a:srgbClr val="002060"/>
              </a:buClr>
              <a:buFont typeface="Wingdings" pitchFamily="2" charset="2"/>
              <a:buChar char=""/>
            </a:pPr>
            <a:r>
              <a:rPr lang="cs-CZ" sz="3200" dirty="0" smtClean="0">
                <a:solidFill>
                  <a:prstClr val="black">
                    <a:lumMod val="75000"/>
                    <a:lumOff val="25000"/>
                  </a:prstClr>
                </a:solidFill>
                <a:ea typeface="+mj-ea"/>
              </a:rPr>
              <a:t>k motivaci, aby žáky hnalo kupředu</a:t>
            </a:r>
          </a:p>
          <a:p>
            <a:pPr marL="0" indent="0">
              <a:buClr>
                <a:srgbClr val="002060"/>
              </a:buClr>
              <a:buFont typeface="Wingdings" pitchFamily="2" charset="2"/>
              <a:buChar char=""/>
            </a:pPr>
            <a:r>
              <a:rPr lang="cs-CZ" sz="3200" dirty="0" smtClean="0">
                <a:solidFill>
                  <a:prstClr val="black">
                    <a:lumMod val="75000"/>
                    <a:lumOff val="25000"/>
                  </a:prstClr>
                </a:solidFill>
                <a:ea typeface="+mj-ea"/>
              </a:rPr>
              <a:t>mělo by poskytovat celkový obraz o osobnosti žáka</a:t>
            </a:r>
          </a:p>
          <a:p>
            <a:pPr marL="0" indent="0">
              <a:buClr>
                <a:srgbClr val="002060"/>
              </a:buClr>
              <a:buFont typeface="Wingdings" pitchFamily="2" charset="2"/>
              <a:buChar char=""/>
            </a:pPr>
            <a:r>
              <a:rPr lang="cs-CZ" sz="3200" dirty="0" smtClean="0">
                <a:solidFill>
                  <a:prstClr val="black">
                    <a:lumMod val="75000"/>
                    <a:lumOff val="25000"/>
                  </a:prstClr>
                </a:solidFill>
                <a:ea typeface="+mj-ea"/>
              </a:rPr>
              <a:t>zpětná vazba o tom, co zvládá, co ne vzhledem k požadavkům či normě</a:t>
            </a:r>
          </a:p>
          <a:p>
            <a:pPr marL="0" indent="0">
              <a:buClr>
                <a:srgbClr val="002060"/>
              </a:buClr>
              <a:buFont typeface="Wingdings" pitchFamily="2" charset="2"/>
              <a:buChar char=""/>
            </a:pPr>
            <a:r>
              <a:rPr lang="cs-CZ" sz="3200" dirty="0" smtClean="0">
                <a:solidFill>
                  <a:prstClr val="black">
                    <a:lumMod val="75000"/>
                    <a:lumOff val="25000"/>
                  </a:prstClr>
                </a:solidFill>
                <a:ea typeface="+mj-ea"/>
              </a:rPr>
              <a:t>je ukazatelem výkonu</a:t>
            </a:r>
          </a:p>
          <a:p>
            <a:pPr marL="0" indent="0">
              <a:buClr>
                <a:srgbClr val="002060"/>
              </a:buClr>
              <a:buFont typeface="Wingdings" pitchFamily="2" charset="2"/>
              <a:buChar char=""/>
            </a:pPr>
            <a:r>
              <a:rPr lang="cs-CZ" sz="3200" dirty="0" smtClean="0">
                <a:solidFill>
                  <a:prstClr val="black">
                    <a:lumMod val="75000"/>
                    <a:lumOff val="25000"/>
                  </a:prstClr>
                </a:solidFill>
                <a:ea typeface="+mj-ea"/>
              </a:rPr>
              <a:t>mělo by sloužit hlavně žákům samotným</a:t>
            </a:r>
          </a:p>
          <a:p>
            <a:pPr marL="0" indent="0">
              <a:buClr>
                <a:srgbClr val="002060"/>
              </a:buClr>
              <a:buFont typeface="Wingdings" pitchFamily="2" charset="2"/>
              <a:buChar char=""/>
            </a:pPr>
            <a:r>
              <a:rPr lang="cs-CZ" sz="3200" dirty="0" smtClean="0">
                <a:solidFill>
                  <a:prstClr val="black">
                    <a:lumMod val="75000"/>
                    <a:lumOff val="25000"/>
                  </a:prstClr>
                </a:solidFill>
                <a:ea typeface="+mj-ea"/>
              </a:rPr>
              <a:t>mělo by poskytnout objektivní obraz žákova výkonu </a:t>
            </a:r>
            <a:r>
              <a:rPr lang="cs-CZ" sz="1800" i="1" dirty="0" smtClean="0">
                <a:solidFill>
                  <a:prstClr val="black">
                    <a:lumMod val="75000"/>
                    <a:lumOff val="25000"/>
                  </a:prstClr>
                </a:solidFill>
                <a:ea typeface="+mj-ea"/>
              </a:rPr>
              <a:t>(pozn. ZK: osoba nikdy nemůže poskytovat objektivní hodnocení, pouze více či méně subjektivní)</a:t>
            </a:r>
          </a:p>
          <a:p>
            <a:pPr marL="0" indent="0">
              <a:buClr>
                <a:srgbClr val="002060"/>
              </a:buClr>
              <a:buFont typeface="Wingdings" pitchFamily="2" charset="2"/>
              <a:buChar char=""/>
            </a:pPr>
            <a:r>
              <a:rPr lang="cs-CZ" sz="3200" dirty="0" smtClean="0">
                <a:solidFill>
                  <a:prstClr val="black">
                    <a:lumMod val="75000"/>
                    <a:lumOff val="25000"/>
                  </a:prstClr>
                </a:solidFill>
                <a:ea typeface="+mj-ea"/>
              </a:rPr>
              <a:t>učitel jím sleduje svoji práci</a:t>
            </a:r>
          </a:p>
          <a:p>
            <a:pPr marL="0" indent="0">
              <a:buClr>
                <a:srgbClr val="002060"/>
              </a:buClr>
              <a:buFont typeface="Wingdings" pitchFamily="2" charset="2"/>
              <a:buChar char=""/>
            </a:pPr>
            <a:r>
              <a:rPr lang="cs-CZ" sz="3200" dirty="0" smtClean="0">
                <a:solidFill>
                  <a:prstClr val="black">
                    <a:lumMod val="75000"/>
                    <a:lumOff val="25000"/>
                  </a:prstClr>
                </a:solidFill>
                <a:ea typeface="+mj-ea"/>
              </a:rPr>
              <a:t>je zprávou pro rodiče o tom, jak jejich dítě roste a dospívá</a:t>
            </a:r>
          </a:p>
          <a:p>
            <a:pPr marL="0" indent="0">
              <a:buClr>
                <a:srgbClr val="002060"/>
              </a:buClr>
              <a:buFont typeface="Wingdings" pitchFamily="2" charset="2"/>
              <a:buChar char=""/>
            </a:pPr>
            <a:r>
              <a:rPr lang="cs-CZ" sz="3200" dirty="0" smtClean="0">
                <a:solidFill>
                  <a:prstClr val="black">
                    <a:lumMod val="75000"/>
                    <a:lumOff val="25000"/>
                  </a:prstClr>
                </a:solidFill>
                <a:ea typeface="+mj-ea"/>
              </a:rPr>
              <a:t>mělo by naplňovat motto „Pomoz mi, abych to dokázal.“</a:t>
            </a:r>
            <a:endParaRPr lang="cs-CZ" sz="4800" dirty="0" smtClean="0">
              <a:solidFill>
                <a:prstClr val="black">
                  <a:lumMod val="75000"/>
                  <a:lumOff val="25000"/>
                </a:prstClr>
              </a:solidFill>
              <a:ea typeface="+mj-ea"/>
            </a:endParaRPr>
          </a:p>
          <a:p>
            <a:pPr marL="0" indent="0">
              <a:buClr>
                <a:srgbClr val="002060"/>
              </a:buClr>
              <a:buFont typeface="Arial" pitchFamily="34" charset="0"/>
              <a:buChar char="•"/>
            </a:pPr>
            <a:endParaRPr lang="cs-CZ" sz="3200" dirty="0" smtClean="0">
              <a:solidFill>
                <a:prstClr val="black">
                  <a:lumMod val="75000"/>
                  <a:lumOff val="25000"/>
                </a:prstClr>
              </a:solidFill>
              <a:ea typeface="+mj-ea"/>
            </a:endParaRPr>
          </a:p>
        </p:txBody>
      </p:sp>
      <p:sp>
        <p:nvSpPr>
          <p:cNvPr id="2" name="Nadpis 1"/>
          <p:cNvSpPr>
            <a:spLocks noGrp="1"/>
          </p:cNvSpPr>
          <p:nvPr>
            <p:ph type="title"/>
          </p:nvPr>
        </p:nvSpPr>
        <p:spPr>
          <a:xfrm>
            <a:off x="467544" y="404665"/>
            <a:ext cx="8352928" cy="648071"/>
          </a:xfrm>
        </p:spPr>
        <p:txBody>
          <a:bodyPr>
            <a:normAutofit fontScale="90000"/>
          </a:bodyPr>
          <a:lstStyle/>
          <a:p>
            <a:r>
              <a:rPr lang="cs-CZ" dirty="0" smtClean="0"/>
              <a:t>O hodnocení z vašich DÚ</a:t>
            </a:r>
            <a:endParaRPr lang="cs-CZ" dirty="0"/>
          </a:p>
        </p:txBody>
      </p:sp>
    </p:spTree>
    <p:extLst>
      <p:ext uri="{BB962C8B-B14F-4D97-AF65-F5344CB8AC3E}">
        <p14:creationId xmlns:p14="http://schemas.microsoft.com/office/powerpoint/2010/main" val="294045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124744"/>
            <a:ext cx="8136904" cy="5733256"/>
          </a:xfrm>
        </p:spPr>
        <p:txBody>
          <a:bodyPr>
            <a:normAutofit lnSpcReduction="10000"/>
          </a:bodyPr>
          <a:lstStyle/>
          <a:p>
            <a:pPr marL="0" indent="0">
              <a:buClr>
                <a:srgbClr val="002060"/>
              </a:buClr>
              <a:buNone/>
            </a:pPr>
            <a:r>
              <a:rPr lang="cs-CZ" sz="3200" dirty="0" smtClean="0">
                <a:solidFill>
                  <a:prstClr val="black">
                    <a:lumMod val="75000"/>
                    <a:lumOff val="25000"/>
                  </a:prstClr>
                </a:solidFill>
                <a:ea typeface="+mj-ea"/>
              </a:rPr>
              <a:t>JAK?</a:t>
            </a:r>
          </a:p>
          <a:p>
            <a:pPr marL="0" lvl="0" indent="0">
              <a:buClr>
                <a:srgbClr val="002060"/>
              </a:buClr>
              <a:buFont typeface="Wingdings" pitchFamily="2" charset="2"/>
              <a:buChar char=""/>
            </a:pPr>
            <a:r>
              <a:rPr lang="cs-CZ" sz="2700" dirty="0" smtClean="0">
                <a:solidFill>
                  <a:prstClr val="black">
                    <a:lumMod val="75000"/>
                    <a:lumOff val="25000"/>
                  </a:prstClr>
                </a:solidFill>
              </a:rPr>
              <a:t>za všech okolností spravedlivé a povzbudivé</a:t>
            </a:r>
          </a:p>
          <a:p>
            <a:pPr marL="0" lvl="0" indent="0">
              <a:buClr>
                <a:srgbClr val="002060"/>
              </a:buClr>
              <a:buFont typeface="Wingdings" pitchFamily="2" charset="2"/>
              <a:buChar char=""/>
            </a:pPr>
            <a:r>
              <a:rPr lang="cs-CZ" sz="2700" dirty="0" smtClean="0">
                <a:solidFill>
                  <a:prstClr val="black">
                    <a:lumMod val="75000"/>
                    <a:lumOff val="25000"/>
                  </a:prstClr>
                </a:solidFill>
              </a:rPr>
              <a:t>přehledně viditelné i v delším časovém horizontu</a:t>
            </a:r>
          </a:p>
          <a:p>
            <a:pPr marL="0" lvl="0" indent="0">
              <a:buClr>
                <a:srgbClr val="002060"/>
              </a:buClr>
              <a:buFont typeface="Wingdings" pitchFamily="2" charset="2"/>
              <a:buChar char=""/>
            </a:pPr>
            <a:r>
              <a:rPr lang="cs-CZ" sz="2700" dirty="0" smtClean="0">
                <a:solidFill>
                  <a:prstClr val="black">
                    <a:lumMod val="75000"/>
                    <a:lumOff val="25000"/>
                  </a:prstClr>
                </a:solidFill>
              </a:rPr>
              <a:t>tak, aby nesvádělo k </a:t>
            </a:r>
            <a:r>
              <a:rPr lang="cs-CZ" sz="2700" dirty="0" err="1" smtClean="0">
                <a:solidFill>
                  <a:prstClr val="black">
                    <a:lumMod val="75000"/>
                    <a:lumOff val="25000"/>
                  </a:prstClr>
                </a:solidFill>
              </a:rPr>
              <a:t>labelingu</a:t>
            </a:r>
            <a:endParaRPr lang="cs-CZ" sz="2700" dirty="0" smtClean="0">
              <a:solidFill>
                <a:prstClr val="black">
                  <a:lumMod val="75000"/>
                  <a:lumOff val="25000"/>
                </a:prstClr>
              </a:solidFill>
            </a:endParaRPr>
          </a:p>
          <a:p>
            <a:pPr marL="0" lvl="0" indent="0">
              <a:buClr>
                <a:srgbClr val="002060"/>
              </a:buClr>
              <a:buFont typeface="Wingdings" pitchFamily="2" charset="2"/>
              <a:buChar char=""/>
            </a:pPr>
            <a:r>
              <a:rPr lang="cs-CZ" sz="2700" dirty="0" smtClean="0">
                <a:solidFill>
                  <a:prstClr val="black">
                    <a:lumMod val="75000"/>
                    <a:lumOff val="25000"/>
                  </a:prstClr>
                </a:solidFill>
              </a:rPr>
              <a:t>hodnotit, jak se žákovi dařilo dosahovat cílů</a:t>
            </a:r>
          </a:p>
          <a:p>
            <a:pPr marL="0" lvl="0" indent="0">
              <a:buClr>
                <a:srgbClr val="002060"/>
              </a:buClr>
              <a:buFont typeface="Wingdings" pitchFamily="2" charset="2"/>
              <a:buChar char=""/>
            </a:pPr>
            <a:r>
              <a:rPr lang="cs-CZ" sz="2700" dirty="0" smtClean="0">
                <a:solidFill>
                  <a:prstClr val="black">
                    <a:lumMod val="75000"/>
                    <a:lumOff val="25000"/>
                  </a:prstClr>
                </a:solidFill>
              </a:rPr>
              <a:t>zohledňovat úsilí</a:t>
            </a:r>
          </a:p>
          <a:p>
            <a:pPr marL="0" lvl="0" indent="0">
              <a:buClr>
                <a:srgbClr val="002060"/>
              </a:buClr>
              <a:buFont typeface="Wingdings" pitchFamily="2" charset="2"/>
              <a:buChar char=""/>
            </a:pPr>
            <a:r>
              <a:rPr lang="cs-CZ" sz="2700" dirty="0" smtClean="0">
                <a:solidFill>
                  <a:prstClr val="black">
                    <a:lumMod val="75000"/>
                    <a:lumOff val="25000"/>
                  </a:prstClr>
                </a:solidFill>
              </a:rPr>
              <a:t>obě strany jsou seznámeny s kritérii a okolnostmi hodnocení</a:t>
            </a:r>
          </a:p>
          <a:p>
            <a:pPr marL="0" lvl="0" indent="0">
              <a:buClr>
                <a:srgbClr val="002060"/>
              </a:buClr>
              <a:buFont typeface="Wingdings" pitchFamily="2" charset="2"/>
              <a:buChar char=""/>
            </a:pPr>
            <a:r>
              <a:rPr lang="cs-CZ" sz="2700" dirty="0" smtClean="0">
                <a:solidFill>
                  <a:prstClr val="black">
                    <a:lumMod val="75000"/>
                    <a:lumOff val="25000"/>
                  </a:prstClr>
                </a:solidFill>
              </a:rPr>
              <a:t>při hodnocení neškatulkovat, nenechat se ovlivnit emocemi</a:t>
            </a:r>
          </a:p>
          <a:p>
            <a:pPr marL="0" lvl="0" indent="0">
              <a:buClr>
                <a:srgbClr val="002060"/>
              </a:buClr>
              <a:buFont typeface="Wingdings" pitchFamily="2" charset="2"/>
              <a:buChar char=""/>
            </a:pPr>
            <a:r>
              <a:rPr lang="cs-CZ" sz="2700" dirty="0" smtClean="0">
                <a:solidFill>
                  <a:prstClr val="black">
                    <a:lumMod val="75000"/>
                    <a:lumOff val="25000"/>
                  </a:prstClr>
                </a:solidFill>
              </a:rPr>
              <a:t>hodnocení by mělo dítě dostávat, je pokud si o něj řekne</a:t>
            </a:r>
          </a:p>
          <a:p>
            <a:pPr marL="0" lvl="0" indent="0">
              <a:buClr>
                <a:srgbClr val="002060"/>
              </a:buClr>
              <a:buFont typeface="Wingdings" pitchFamily="2" charset="2"/>
              <a:buChar char=""/>
            </a:pPr>
            <a:r>
              <a:rPr lang="cs-CZ" sz="2700" dirty="0" smtClean="0">
                <a:solidFill>
                  <a:prstClr val="black">
                    <a:lumMod val="75000"/>
                    <a:lumOff val="25000"/>
                  </a:prstClr>
                </a:solidFill>
              </a:rPr>
              <a:t>hodnocení bych zrušila úplně, rozhodně známkování</a:t>
            </a:r>
          </a:p>
          <a:p>
            <a:pPr marL="0" lvl="0" indent="0">
              <a:buClr>
                <a:srgbClr val="002060"/>
              </a:buClr>
              <a:buFont typeface="Wingdings" pitchFamily="2" charset="2"/>
              <a:buChar char=""/>
            </a:pPr>
            <a:endParaRPr lang="cs-CZ" sz="2700" dirty="0" smtClean="0">
              <a:solidFill>
                <a:prstClr val="black">
                  <a:lumMod val="75000"/>
                  <a:lumOff val="25000"/>
                </a:prstClr>
              </a:solidFill>
            </a:endParaRPr>
          </a:p>
          <a:p>
            <a:pPr marL="0" lvl="0" indent="0">
              <a:buClr>
                <a:srgbClr val="002060"/>
              </a:buClr>
              <a:buFont typeface="Wingdings" pitchFamily="2" charset="2"/>
              <a:buChar char=""/>
            </a:pPr>
            <a:endParaRPr lang="cs-CZ" sz="2700" dirty="0" smtClean="0">
              <a:solidFill>
                <a:prstClr val="black">
                  <a:lumMod val="75000"/>
                  <a:lumOff val="25000"/>
                </a:prstClr>
              </a:solidFill>
            </a:endParaRPr>
          </a:p>
          <a:p>
            <a:pPr marL="0" lvl="0" indent="0">
              <a:buClr>
                <a:srgbClr val="002060"/>
              </a:buClr>
              <a:buFont typeface="Wingdings" pitchFamily="2" charset="2"/>
              <a:buChar char=""/>
            </a:pPr>
            <a:endParaRPr lang="cs-CZ" sz="2700" dirty="0" smtClean="0">
              <a:solidFill>
                <a:prstClr val="black">
                  <a:lumMod val="75000"/>
                  <a:lumOff val="25000"/>
                </a:prstClr>
              </a:solidFill>
            </a:endParaRPr>
          </a:p>
          <a:p>
            <a:pPr marL="0" indent="0">
              <a:buClr>
                <a:srgbClr val="002060"/>
              </a:buClr>
              <a:buNone/>
            </a:pPr>
            <a:endParaRPr lang="cs-CZ" sz="3200" dirty="0" smtClean="0">
              <a:solidFill>
                <a:prstClr val="black">
                  <a:lumMod val="75000"/>
                  <a:lumOff val="25000"/>
                </a:prstClr>
              </a:solidFill>
              <a:ea typeface="+mj-ea"/>
            </a:endParaRPr>
          </a:p>
          <a:p>
            <a:pPr marL="0" indent="0">
              <a:buClr>
                <a:srgbClr val="002060"/>
              </a:buClr>
              <a:buNone/>
            </a:pPr>
            <a:endParaRPr lang="cs-CZ" sz="3200" dirty="0" smtClean="0">
              <a:solidFill>
                <a:prstClr val="black">
                  <a:lumMod val="75000"/>
                  <a:lumOff val="25000"/>
                </a:prstClr>
              </a:solidFill>
              <a:ea typeface="+mj-ea"/>
            </a:endParaRPr>
          </a:p>
        </p:txBody>
      </p:sp>
      <p:sp>
        <p:nvSpPr>
          <p:cNvPr id="2" name="Nadpis 1"/>
          <p:cNvSpPr>
            <a:spLocks noGrp="1"/>
          </p:cNvSpPr>
          <p:nvPr>
            <p:ph type="title"/>
          </p:nvPr>
        </p:nvSpPr>
        <p:spPr>
          <a:xfrm>
            <a:off x="467544" y="404665"/>
            <a:ext cx="8352928" cy="648071"/>
          </a:xfrm>
        </p:spPr>
        <p:txBody>
          <a:bodyPr>
            <a:normAutofit fontScale="90000"/>
          </a:bodyPr>
          <a:lstStyle/>
          <a:p>
            <a:r>
              <a:rPr lang="cs-CZ" dirty="0" smtClean="0"/>
              <a:t>O hodnocení z vašich DÚ</a:t>
            </a:r>
            <a:endParaRPr lang="cs-CZ" dirty="0"/>
          </a:p>
        </p:txBody>
      </p:sp>
    </p:spTree>
    <p:extLst>
      <p:ext uri="{BB962C8B-B14F-4D97-AF65-F5344CB8AC3E}">
        <p14:creationId xmlns:p14="http://schemas.microsoft.com/office/powerpoint/2010/main" val="294045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124744"/>
            <a:ext cx="8136904" cy="5733256"/>
          </a:xfrm>
        </p:spPr>
        <p:txBody>
          <a:bodyPr>
            <a:normAutofit fontScale="92500" lnSpcReduction="20000"/>
          </a:bodyPr>
          <a:lstStyle/>
          <a:p>
            <a:pPr marL="0" indent="0">
              <a:buClr>
                <a:srgbClr val="002060"/>
              </a:buClr>
              <a:buNone/>
            </a:pPr>
            <a:r>
              <a:rPr lang="cs-CZ" sz="3200" dirty="0" smtClean="0">
                <a:solidFill>
                  <a:prstClr val="black">
                    <a:lumMod val="75000"/>
                    <a:lumOff val="25000"/>
                  </a:prstClr>
                </a:solidFill>
                <a:ea typeface="+mj-ea"/>
              </a:rPr>
              <a:t>CO ZPŮSOBUJE?</a:t>
            </a:r>
          </a:p>
          <a:p>
            <a:pPr marL="0" lvl="0" indent="0">
              <a:buClr>
                <a:srgbClr val="002060"/>
              </a:buClr>
              <a:buFont typeface="Wingdings" pitchFamily="2" charset="2"/>
              <a:buChar char=""/>
            </a:pPr>
            <a:r>
              <a:rPr lang="cs-CZ" sz="2700" dirty="0" smtClean="0">
                <a:solidFill>
                  <a:prstClr val="black">
                    <a:lumMod val="75000"/>
                    <a:lumOff val="25000"/>
                  </a:prstClr>
                </a:solidFill>
              </a:rPr>
              <a:t>známkování vyvolává soutěživost</a:t>
            </a:r>
          </a:p>
          <a:p>
            <a:pPr marL="0" lvl="0" indent="0">
              <a:buClr>
                <a:srgbClr val="002060"/>
              </a:buClr>
              <a:buFont typeface="Wingdings" pitchFamily="2" charset="2"/>
              <a:buChar char=""/>
            </a:pPr>
            <a:r>
              <a:rPr lang="cs-CZ" sz="2700" dirty="0" smtClean="0">
                <a:solidFill>
                  <a:prstClr val="black">
                    <a:lumMod val="75000"/>
                    <a:lumOff val="25000"/>
                  </a:prstClr>
                </a:solidFill>
              </a:rPr>
              <a:t>rodiče vnímají známku jako jediné hodnocení žákovy práce</a:t>
            </a:r>
          </a:p>
          <a:p>
            <a:pPr marL="0" lvl="0" indent="0">
              <a:buClr>
                <a:srgbClr val="002060"/>
              </a:buClr>
              <a:buFont typeface="Wingdings" pitchFamily="2" charset="2"/>
              <a:buChar char=""/>
            </a:pPr>
            <a:r>
              <a:rPr lang="cs-CZ" sz="2700" dirty="0" smtClean="0">
                <a:solidFill>
                  <a:prstClr val="black">
                    <a:lumMod val="75000"/>
                    <a:lumOff val="25000"/>
                  </a:prstClr>
                </a:solidFill>
              </a:rPr>
              <a:t>známka nic nesděluje</a:t>
            </a:r>
          </a:p>
          <a:p>
            <a:pPr marL="0" lvl="0" indent="0">
              <a:buClr>
                <a:srgbClr val="002060"/>
              </a:buClr>
              <a:buFont typeface="Wingdings" pitchFamily="2" charset="2"/>
              <a:buChar char=""/>
            </a:pPr>
            <a:r>
              <a:rPr lang="cs-CZ" sz="2700" dirty="0" smtClean="0">
                <a:solidFill>
                  <a:prstClr val="black">
                    <a:lumMod val="75000"/>
                    <a:lumOff val="25000"/>
                  </a:prstClr>
                </a:solidFill>
              </a:rPr>
              <a:t>slovní hodnocení pomáhá učiteli utřídit si myšlenky o jednotlivých žácích</a:t>
            </a:r>
          </a:p>
          <a:p>
            <a:pPr marL="0" lvl="0" indent="0">
              <a:buClr>
                <a:srgbClr val="002060"/>
              </a:buClr>
              <a:buFont typeface="Wingdings" pitchFamily="2" charset="2"/>
              <a:buChar char=""/>
            </a:pPr>
            <a:r>
              <a:rPr lang="cs-CZ" sz="2700" dirty="0" err="1" smtClean="0">
                <a:solidFill>
                  <a:prstClr val="black">
                    <a:lumMod val="75000"/>
                    <a:lumOff val="25000"/>
                  </a:prstClr>
                </a:solidFill>
              </a:rPr>
              <a:t>ž</a:t>
            </a:r>
            <a:r>
              <a:rPr lang="cs-CZ" sz="2700" dirty="0" smtClean="0">
                <a:solidFill>
                  <a:prstClr val="black">
                    <a:lumMod val="75000"/>
                    <a:lumOff val="25000"/>
                  </a:prstClr>
                </a:solidFill>
              </a:rPr>
              <a:t>. známky vnímají jako něco, co jim sděluje, jestli jsou „dobří“, nebo „špatní“</a:t>
            </a:r>
          </a:p>
          <a:p>
            <a:pPr marL="0" lvl="0" indent="0">
              <a:buClr>
                <a:srgbClr val="002060"/>
              </a:buClr>
              <a:buFont typeface="Wingdings" pitchFamily="2" charset="2"/>
              <a:buChar char=""/>
            </a:pPr>
            <a:r>
              <a:rPr lang="cs-CZ" sz="2700" dirty="0" smtClean="0">
                <a:solidFill>
                  <a:prstClr val="black">
                    <a:lumMod val="75000"/>
                    <a:lumOff val="25000"/>
                  </a:prstClr>
                </a:solidFill>
              </a:rPr>
              <a:t>pro učitele je snadné, ale omezující</a:t>
            </a:r>
          </a:p>
          <a:p>
            <a:pPr marL="0" lvl="0" indent="0">
              <a:buClr>
                <a:srgbClr val="002060"/>
              </a:buClr>
              <a:buFont typeface="Wingdings" pitchFamily="2" charset="2"/>
              <a:buChar char=""/>
            </a:pPr>
            <a:r>
              <a:rPr lang="cs-CZ" sz="2700" dirty="0" smtClean="0">
                <a:solidFill>
                  <a:prstClr val="black">
                    <a:lumMod val="75000"/>
                    <a:lumOff val="25000"/>
                  </a:prstClr>
                </a:solidFill>
              </a:rPr>
              <a:t>rodič často neví, zač a proč bylo dítě hodnoceno (test Měkkýši – 3)</a:t>
            </a:r>
          </a:p>
          <a:p>
            <a:pPr marL="0" lvl="0" indent="0">
              <a:buClr>
                <a:srgbClr val="002060"/>
              </a:buClr>
              <a:buFont typeface="Wingdings" pitchFamily="2" charset="2"/>
              <a:buChar char=""/>
            </a:pPr>
            <a:r>
              <a:rPr lang="cs-CZ" sz="2700" dirty="0" smtClean="0">
                <a:solidFill>
                  <a:prstClr val="black">
                    <a:lumMod val="75000"/>
                    <a:lumOff val="25000"/>
                  </a:prstClr>
                </a:solidFill>
              </a:rPr>
              <a:t>hodnocení na škále 1 – 5 není přínosné ani vypovídající</a:t>
            </a:r>
          </a:p>
          <a:p>
            <a:pPr marL="0" lvl="0" indent="0">
              <a:buClr>
                <a:srgbClr val="002060"/>
              </a:buClr>
              <a:buFont typeface="Wingdings" pitchFamily="2" charset="2"/>
              <a:buChar char=""/>
            </a:pPr>
            <a:r>
              <a:rPr lang="cs-CZ" sz="2700" dirty="0" smtClean="0">
                <a:solidFill>
                  <a:prstClr val="black">
                    <a:lumMod val="75000"/>
                    <a:lumOff val="25000"/>
                  </a:prstClr>
                </a:solidFill>
              </a:rPr>
              <a:t>nemá pro mne význam, sama nejlépe vím, co umím</a:t>
            </a:r>
          </a:p>
          <a:p>
            <a:pPr marL="0" lvl="0" indent="0">
              <a:buClr>
                <a:srgbClr val="002060"/>
              </a:buClr>
              <a:buFont typeface="Wingdings" pitchFamily="2" charset="2"/>
              <a:buChar char=""/>
            </a:pPr>
            <a:r>
              <a:rPr lang="cs-CZ" sz="2700" dirty="0" smtClean="0">
                <a:solidFill>
                  <a:prstClr val="black">
                    <a:lumMod val="75000"/>
                    <a:lumOff val="25000"/>
                  </a:prstClr>
                </a:solidFill>
              </a:rPr>
              <a:t>učí děti přijímat i špatné hodnocení</a:t>
            </a:r>
          </a:p>
        </p:txBody>
      </p:sp>
      <p:sp>
        <p:nvSpPr>
          <p:cNvPr id="2" name="Nadpis 1"/>
          <p:cNvSpPr>
            <a:spLocks noGrp="1"/>
          </p:cNvSpPr>
          <p:nvPr>
            <p:ph type="title"/>
          </p:nvPr>
        </p:nvSpPr>
        <p:spPr>
          <a:xfrm>
            <a:off x="467544" y="404665"/>
            <a:ext cx="8352928" cy="648071"/>
          </a:xfrm>
        </p:spPr>
        <p:txBody>
          <a:bodyPr>
            <a:normAutofit fontScale="90000"/>
          </a:bodyPr>
          <a:lstStyle/>
          <a:p>
            <a:r>
              <a:rPr lang="cs-CZ" dirty="0" smtClean="0"/>
              <a:t>O hodnocení z vašich DÚ</a:t>
            </a:r>
            <a:endParaRPr lang="cs-CZ" dirty="0"/>
          </a:p>
        </p:txBody>
      </p:sp>
    </p:spTree>
    <p:extLst>
      <p:ext uri="{BB962C8B-B14F-4D97-AF65-F5344CB8AC3E}">
        <p14:creationId xmlns:p14="http://schemas.microsoft.com/office/powerpoint/2010/main" val="294045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124744"/>
            <a:ext cx="8136904" cy="5733256"/>
          </a:xfrm>
        </p:spPr>
        <p:txBody>
          <a:bodyPr>
            <a:normAutofit lnSpcReduction="10000"/>
          </a:bodyPr>
          <a:lstStyle/>
          <a:p>
            <a:pPr marL="0" lvl="0" indent="0">
              <a:buClr>
                <a:srgbClr val="002060"/>
              </a:buClr>
              <a:buFont typeface="Wingdings" pitchFamily="2" charset="2"/>
              <a:buChar char=""/>
            </a:pPr>
            <a:r>
              <a:rPr lang="cs-CZ" sz="2700" dirty="0" smtClean="0">
                <a:solidFill>
                  <a:prstClr val="black">
                    <a:lumMod val="75000"/>
                    <a:lumOff val="25000"/>
                  </a:prstClr>
                </a:solidFill>
              </a:rPr>
              <a:t>děti jsou trestány za chybu, pak se bojí cokoli říct</a:t>
            </a:r>
          </a:p>
          <a:p>
            <a:pPr marL="0" lvl="0" indent="0">
              <a:buClr>
                <a:srgbClr val="002060"/>
              </a:buClr>
              <a:buFont typeface="Wingdings" pitchFamily="2" charset="2"/>
              <a:buChar char=""/>
            </a:pPr>
            <a:r>
              <a:rPr lang="cs-CZ" sz="2700" dirty="0" smtClean="0">
                <a:solidFill>
                  <a:prstClr val="black">
                    <a:lumMod val="75000"/>
                    <a:lumOff val="25000"/>
                  </a:prstClr>
                </a:solidFill>
              </a:rPr>
              <a:t>má-li dítě jedničky, rodiče nevědí, že by mohlo dosáhnout i lepších výsledků</a:t>
            </a:r>
          </a:p>
          <a:p>
            <a:pPr marL="0" lvl="0" indent="0">
              <a:buClr>
                <a:srgbClr val="002060"/>
              </a:buClr>
              <a:buFont typeface="Wingdings" pitchFamily="2" charset="2"/>
              <a:buChar char=""/>
            </a:pPr>
            <a:r>
              <a:rPr lang="cs-CZ" sz="2700" dirty="0" smtClean="0">
                <a:solidFill>
                  <a:prstClr val="black">
                    <a:lumMod val="75000"/>
                    <a:lumOff val="25000"/>
                  </a:prstClr>
                </a:solidFill>
              </a:rPr>
              <a:t>známky mne urážely, říkaly, jsi jenom malá a hloupá, čekej, až přijde někdo velký a chytrý a řekne ti, jak jsi to udělala</a:t>
            </a:r>
          </a:p>
          <a:p>
            <a:pPr marL="0" lvl="0" indent="0">
              <a:buClr>
                <a:srgbClr val="002060"/>
              </a:buClr>
              <a:buFont typeface="Wingdings" pitchFamily="2" charset="2"/>
              <a:buChar char=""/>
            </a:pPr>
            <a:r>
              <a:rPr lang="cs-CZ" sz="2700" dirty="0" smtClean="0">
                <a:solidFill>
                  <a:prstClr val="black">
                    <a:lumMod val="75000"/>
                    <a:lumOff val="25000"/>
                  </a:prstClr>
                </a:solidFill>
              </a:rPr>
              <a:t>známky nestojí za to, aby měl kvůli nim žák zdravotní či psychické problémy</a:t>
            </a:r>
          </a:p>
          <a:p>
            <a:pPr marL="0" lvl="0" indent="0">
              <a:buClr>
                <a:srgbClr val="002060"/>
              </a:buClr>
              <a:buFont typeface="Wingdings" pitchFamily="2" charset="2"/>
              <a:buChar char=""/>
            </a:pPr>
            <a:r>
              <a:rPr lang="cs-CZ" sz="2700" dirty="0" smtClean="0">
                <a:solidFill>
                  <a:prstClr val="black">
                    <a:lumMod val="75000"/>
                    <a:lumOff val="25000"/>
                  </a:prstClr>
                </a:solidFill>
              </a:rPr>
              <a:t>číselné hodnocení pro mne nemělo význam, sama vím, co umím</a:t>
            </a:r>
          </a:p>
          <a:p>
            <a:pPr marL="0" lvl="0" indent="0">
              <a:buClr>
                <a:srgbClr val="002060"/>
              </a:buClr>
              <a:buFont typeface="Wingdings" pitchFamily="2" charset="2"/>
              <a:buChar char=""/>
            </a:pPr>
            <a:r>
              <a:rPr lang="cs-CZ" sz="2700" dirty="0" smtClean="0">
                <a:solidFill>
                  <a:prstClr val="black">
                    <a:lumMod val="75000"/>
                    <a:lumOff val="25000"/>
                  </a:prstClr>
                </a:solidFill>
              </a:rPr>
              <a:t>jak žák hodnocení přijímá závisí na postoji rodiny</a:t>
            </a:r>
          </a:p>
          <a:p>
            <a:pPr marL="0" lvl="0" indent="0">
              <a:buClr>
                <a:srgbClr val="002060"/>
              </a:buClr>
              <a:buFont typeface="Wingdings" pitchFamily="2" charset="2"/>
              <a:buChar char=""/>
            </a:pPr>
            <a:r>
              <a:rPr lang="cs-CZ" sz="2700" dirty="0" smtClean="0">
                <a:solidFill>
                  <a:prstClr val="black">
                    <a:lumMod val="75000"/>
                    <a:lumOff val="25000"/>
                  </a:prstClr>
                </a:solidFill>
              </a:rPr>
              <a:t>hodnocení byl pro mne vždycky bič, který mě hnal být nejlepší, čehož bych se dnes ráda zbavila</a:t>
            </a:r>
          </a:p>
          <a:p>
            <a:pPr marL="0" lvl="0" indent="0">
              <a:buClr>
                <a:srgbClr val="002060"/>
              </a:buClr>
              <a:buFont typeface="Wingdings" pitchFamily="2" charset="2"/>
              <a:buChar char=""/>
            </a:pPr>
            <a:endParaRPr lang="cs-CZ" sz="2700" dirty="0" smtClean="0">
              <a:solidFill>
                <a:prstClr val="black">
                  <a:lumMod val="75000"/>
                  <a:lumOff val="25000"/>
                </a:prstClr>
              </a:solidFill>
            </a:endParaRPr>
          </a:p>
          <a:p>
            <a:pPr marL="0" lvl="0" indent="0">
              <a:buClr>
                <a:srgbClr val="002060"/>
              </a:buClr>
              <a:buFont typeface="Wingdings" pitchFamily="2" charset="2"/>
              <a:buChar char=""/>
            </a:pPr>
            <a:endParaRPr lang="cs-CZ" sz="2700" dirty="0" smtClean="0">
              <a:solidFill>
                <a:prstClr val="black">
                  <a:lumMod val="75000"/>
                  <a:lumOff val="25000"/>
                </a:prstClr>
              </a:solidFill>
            </a:endParaRPr>
          </a:p>
          <a:p>
            <a:pPr marL="0" lvl="0" indent="0">
              <a:buClr>
                <a:srgbClr val="002060"/>
              </a:buClr>
              <a:buFont typeface="Wingdings" pitchFamily="2" charset="2"/>
              <a:buChar char=""/>
            </a:pPr>
            <a:endParaRPr lang="cs-CZ" sz="2700" dirty="0" smtClean="0">
              <a:solidFill>
                <a:prstClr val="black">
                  <a:lumMod val="75000"/>
                  <a:lumOff val="25000"/>
                </a:prstClr>
              </a:solidFill>
            </a:endParaRPr>
          </a:p>
          <a:p>
            <a:pPr marL="0" indent="0">
              <a:buClr>
                <a:srgbClr val="002060"/>
              </a:buClr>
              <a:buNone/>
            </a:pPr>
            <a:endParaRPr lang="cs-CZ" sz="3200" dirty="0" smtClean="0">
              <a:solidFill>
                <a:prstClr val="black">
                  <a:lumMod val="75000"/>
                  <a:lumOff val="25000"/>
                </a:prstClr>
              </a:solidFill>
              <a:ea typeface="+mj-ea"/>
            </a:endParaRPr>
          </a:p>
          <a:p>
            <a:pPr marL="0" indent="0">
              <a:buClr>
                <a:srgbClr val="002060"/>
              </a:buClr>
              <a:buNone/>
            </a:pPr>
            <a:endParaRPr lang="cs-CZ" sz="3200" dirty="0" smtClean="0">
              <a:solidFill>
                <a:prstClr val="black">
                  <a:lumMod val="75000"/>
                  <a:lumOff val="25000"/>
                </a:prstClr>
              </a:solidFill>
              <a:ea typeface="+mj-ea"/>
            </a:endParaRPr>
          </a:p>
        </p:txBody>
      </p:sp>
      <p:sp>
        <p:nvSpPr>
          <p:cNvPr id="2" name="Nadpis 1"/>
          <p:cNvSpPr>
            <a:spLocks noGrp="1"/>
          </p:cNvSpPr>
          <p:nvPr>
            <p:ph type="title"/>
          </p:nvPr>
        </p:nvSpPr>
        <p:spPr>
          <a:xfrm>
            <a:off x="467544" y="404665"/>
            <a:ext cx="8352928" cy="648071"/>
          </a:xfrm>
        </p:spPr>
        <p:txBody>
          <a:bodyPr>
            <a:normAutofit fontScale="90000"/>
          </a:bodyPr>
          <a:lstStyle/>
          <a:p>
            <a:r>
              <a:rPr lang="cs-CZ" dirty="0" smtClean="0"/>
              <a:t>O hodnocení z vašich DÚ</a:t>
            </a:r>
            <a:endParaRPr lang="cs-CZ" dirty="0"/>
          </a:p>
        </p:txBody>
      </p:sp>
    </p:spTree>
    <p:extLst>
      <p:ext uri="{BB962C8B-B14F-4D97-AF65-F5344CB8AC3E}">
        <p14:creationId xmlns:p14="http://schemas.microsoft.com/office/powerpoint/2010/main" val="294045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124744"/>
            <a:ext cx="8136904" cy="5733256"/>
          </a:xfrm>
        </p:spPr>
        <p:txBody>
          <a:bodyPr>
            <a:normAutofit/>
          </a:bodyPr>
          <a:lstStyle/>
          <a:p>
            <a:pPr marL="0" lvl="0" indent="0">
              <a:buClr>
                <a:srgbClr val="002060"/>
              </a:buClr>
              <a:buNone/>
            </a:pPr>
            <a:r>
              <a:rPr lang="cs-CZ" sz="2700" dirty="0" smtClean="0">
                <a:solidFill>
                  <a:prstClr val="black">
                    <a:lumMod val="75000"/>
                    <a:lumOff val="25000"/>
                  </a:prstClr>
                </a:solidFill>
              </a:rPr>
              <a:t>IDEÁLNÍ SYSTÉM HODNOCENÍ</a:t>
            </a:r>
          </a:p>
          <a:p>
            <a:pPr lvl="0">
              <a:buClr>
                <a:srgbClr val="002060"/>
              </a:buClr>
              <a:buFont typeface="Courier New" panose="02070309020205020404" pitchFamily="49" charset="0"/>
              <a:buChar char="o"/>
            </a:pPr>
            <a:r>
              <a:rPr lang="cs-CZ" sz="2700" dirty="0">
                <a:solidFill>
                  <a:prstClr val="black">
                    <a:lumMod val="75000"/>
                    <a:lumOff val="25000"/>
                  </a:prstClr>
                </a:solidFill>
              </a:rPr>
              <a:t>n</a:t>
            </a:r>
            <a:r>
              <a:rPr lang="cs-CZ" sz="2700" dirty="0" smtClean="0">
                <a:solidFill>
                  <a:prstClr val="black">
                    <a:lumMod val="75000"/>
                    <a:lumOff val="25000"/>
                  </a:prstClr>
                </a:solidFill>
              </a:rPr>
              <a:t>ěkteří z vás tvrdí, že neexistuje</a:t>
            </a:r>
          </a:p>
          <a:p>
            <a:pPr lvl="0">
              <a:buClr>
                <a:srgbClr val="002060"/>
              </a:buClr>
              <a:buFont typeface="Courier New" panose="02070309020205020404" pitchFamily="49" charset="0"/>
              <a:buChar char="o"/>
            </a:pPr>
            <a:r>
              <a:rPr lang="cs-CZ" sz="2700" dirty="0" smtClean="0">
                <a:solidFill>
                  <a:prstClr val="black">
                    <a:lumMod val="75000"/>
                    <a:lumOff val="25000"/>
                  </a:prstClr>
                </a:solidFill>
              </a:rPr>
              <a:t>někteří z vás tvrdí, že kdyby existoval, už by se používal</a:t>
            </a:r>
          </a:p>
          <a:p>
            <a:pPr marL="0" lvl="0" indent="0">
              <a:buClr>
                <a:srgbClr val="002060"/>
              </a:buClr>
              <a:buNone/>
            </a:pPr>
            <a:endParaRPr lang="cs-CZ" sz="2700">
              <a:solidFill>
                <a:prstClr val="black">
                  <a:lumMod val="75000"/>
                  <a:lumOff val="25000"/>
                </a:prstClr>
              </a:solidFill>
            </a:endParaRPr>
          </a:p>
          <a:p>
            <a:pPr marL="0" lvl="0" indent="0">
              <a:buClr>
                <a:srgbClr val="002060"/>
              </a:buClr>
              <a:buNone/>
            </a:pPr>
            <a:endParaRPr lang="cs-CZ" sz="2700" dirty="0" smtClean="0">
              <a:solidFill>
                <a:prstClr val="black">
                  <a:lumMod val="75000"/>
                  <a:lumOff val="25000"/>
                </a:prstClr>
              </a:solidFill>
            </a:endParaRPr>
          </a:p>
          <a:p>
            <a:pPr lvl="0">
              <a:buClr>
                <a:srgbClr val="002060"/>
              </a:buClr>
              <a:buFont typeface="Arial" panose="020B0604020202020204" pitchFamily="34" charset="0"/>
              <a:buChar char="•"/>
            </a:pPr>
            <a:endParaRPr lang="cs-CZ" sz="2700" dirty="0" smtClean="0">
              <a:solidFill>
                <a:prstClr val="black">
                  <a:lumMod val="75000"/>
                  <a:lumOff val="25000"/>
                </a:prstClr>
              </a:solidFill>
            </a:endParaRPr>
          </a:p>
          <a:p>
            <a:pPr lvl="0">
              <a:buClr>
                <a:srgbClr val="002060"/>
              </a:buClr>
              <a:buFont typeface="Arial" panose="020B0604020202020204" pitchFamily="34" charset="0"/>
              <a:buChar char="•"/>
            </a:pPr>
            <a:endParaRPr lang="cs-CZ" sz="2700" dirty="0" smtClean="0">
              <a:solidFill>
                <a:prstClr val="black">
                  <a:lumMod val="75000"/>
                  <a:lumOff val="25000"/>
                </a:prstClr>
              </a:solidFill>
            </a:endParaRPr>
          </a:p>
          <a:p>
            <a:pPr marL="0" lvl="0" indent="0">
              <a:buClr>
                <a:srgbClr val="002060"/>
              </a:buClr>
              <a:buFont typeface="Wingdings" pitchFamily="2" charset="2"/>
              <a:buChar char=""/>
            </a:pPr>
            <a:endParaRPr lang="cs-CZ" sz="2700" dirty="0" smtClean="0">
              <a:solidFill>
                <a:prstClr val="black">
                  <a:lumMod val="75000"/>
                  <a:lumOff val="25000"/>
                </a:prstClr>
              </a:solidFill>
            </a:endParaRPr>
          </a:p>
          <a:p>
            <a:pPr marL="0" lvl="0" indent="0">
              <a:buClr>
                <a:srgbClr val="002060"/>
              </a:buClr>
              <a:buFont typeface="Wingdings" pitchFamily="2" charset="2"/>
              <a:buChar char=""/>
            </a:pPr>
            <a:endParaRPr lang="cs-CZ" sz="2700" dirty="0" smtClean="0">
              <a:solidFill>
                <a:prstClr val="black">
                  <a:lumMod val="75000"/>
                  <a:lumOff val="25000"/>
                </a:prstClr>
              </a:solidFill>
            </a:endParaRPr>
          </a:p>
          <a:p>
            <a:pPr marL="0" indent="0">
              <a:buClr>
                <a:srgbClr val="002060"/>
              </a:buClr>
              <a:buNone/>
            </a:pPr>
            <a:endParaRPr lang="cs-CZ" sz="3200" dirty="0" smtClean="0">
              <a:solidFill>
                <a:prstClr val="black">
                  <a:lumMod val="75000"/>
                  <a:lumOff val="25000"/>
                </a:prstClr>
              </a:solidFill>
              <a:ea typeface="+mj-ea"/>
            </a:endParaRPr>
          </a:p>
          <a:p>
            <a:pPr marL="0" indent="0">
              <a:buClr>
                <a:srgbClr val="002060"/>
              </a:buClr>
              <a:buNone/>
            </a:pPr>
            <a:endParaRPr lang="cs-CZ" sz="3200" dirty="0" smtClean="0">
              <a:solidFill>
                <a:prstClr val="black">
                  <a:lumMod val="75000"/>
                  <a:lumOff val="25000"/>
                </a:prstClr>
              </a:solidFill>
              <a:ea typeface="+mj-ea"/>
            </a:endParaRPr>
          </a:p>
        </p:txBody>
      </p:sp>
      <p:sp>
        <p:nvSpPr>
          <p:cNvPr id="2" name="Nadpis 1"/>
          <p:cNvSpPr>
            <a:spLocks noGrp="1"/>
          </p:cNvSpPr>
          <p:nvPr>
            <p:ph type="title"/>
          </p:nvPr>
        </p:nvSpPr>
        <p:spPr>
          <a:xfrm>
            <a:off x="467544" y="404665"/>
            <a:ext cx="8352928" cy="648071"/>
          </a:xfrm>
        </p:spPr>
        <p:txBody>
          <a:bodyPr>
            <a:normAutofit fontScale="90000"/>
          </a:bodyPr>
          <a:lstStyle/>
          <a:p>
            <a:r>
              <a:rPr lang="cs-CZ" dirty="0" smtClean="0"/>
              <a:t>O hodnocení z vašich DÚ</a:t>
            </a:r>
            <a:endParaRPr lang="cs-CZ" dirty="0"/>
          </a:p>
        </p:txBody>
      </p:sp>
    </p:spTree>
    <p:extLst>
      <p:ext uri="{BB962C8B-B14F-4D97-AF65-F5344CB8AC3E}">
        <p14:creationId xmlns:p14="http://schemas.microsoft.com/office/powerpoint/2010/main" val="154922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492896"/>
            <a:ext cx="8229600" cy="1252728"/>
          </a:xfrm>
        </p:spPr>
        <p:txBody>
          <a:bodyPr/>
          <a:lstStyle/>
          <a:p>
            <a:r>
              <a:rPr lang="cs-CZ" dirty="0" smtClean="0">
                <a:solidFill>
                  <a:srgbClr val="002060"/>
                </a:solidFill>
              </a:rPr>
              <a:t>UDRŽOVÁNÍ KÁZNĚ</a:t>
            </a:r>
            <a:endParaRPr lang="cs-CZ" dirty="0">
              <a:solidFill>
                <a:srgbClr val="002060"/>
              </a:solidFill>
            </a:endParaRPr>
          </a:p>
        </p:txBody>
      </p:sp>
      <p:sp>
        <p:nvSpPr>
          <p:cNvPr id="3" name="Zástupný symbol pro číslo snímku 2"/>
          <p:cNvSpPr>
            <a:spLocks noGrp="1"/>
          </p:cNvSpPr>
          <p:nvPr>
            <p:ph type="sldNum" sz="quarter" idx="12"/>
          </p:nvPr>
        </p:nvSpPr>
        <p:spPr/>
        <p:txBody>
          <a:bodyPr/>
          <a:lstStyle/>
          <a:p>
            <a:fld id="{5A7A8740-6FBC-4FEA-A196-085A29ACE6ED}" type="slidenum">
              <a:rPr lang="cs-CZ" smtClean="0"/>
              <a:pPr/>
              <a:t>26</a:t>
            </a:fld>
            <a:endParaRPr lang="cs-CZ"/>
          </a:p>
        </p:txBody>
      </p:sp>
    </p:spTree>
    <p:extLst>
      <p:ext uri="{BB962C8B-B14F-4D97-AF65-F5344CB8AC3E}">
        <p14:creationId xmlns:p14="http://schemas.microsoft.com/office/powerpoint/2010/main" val="561978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4"/>
          <p:cNvGraphicFramePr>
            <a:graphicFrameLocks noGrp="1"/>
          </p:cNvGraphicFramePr>
          <p:nvPr>
            <p:ph idx="1"/>
            <p:extLst>
              <p:ext uri="{D42A27DB-BD31-4B8C-83A1-F6EECF244321}">
                <p14:modId xmlns:p14="http://schemas.microsoft.com/office/powerpoint/2010/main" val="285730778"/>
              </p:ext>
            </p:extLst>
          </p:nvPr>
        </p:nvGraphicFramePr>
        <p:xfrm>
          <a:off x="467544" y="1196752"/>
          <a:ext cx="835292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ástupný symbol pro číslo snímku 2"/>
          <p:cNvSpPr>
            <a:spLocks noGrp="1"/>
          </p:cNvSpPr>
          <p:nvPr>
            <p:ph type="sldNum" sz="quarter" idx="12"/>
          </p:nvPr>
        </p:nvSpPr>
        <p:spPr/>
        <p:txBody>
          <a:bodyPr/>
          <a:lstStyle/>
          <a:p>
            <a:fld id="{5A7A8740-6FBC-4FEA-A196-085A29ACE6ED}" type="slidenum">
              <a:rPr lang="cs-CZ" smtClean="0"/>
              <a:pPr/>
              <a:t>27</a:t>
            </a:fld>
            <a:endParaRPr lang="cs-CZ"/>
          </a:p>
        </p:txBody>
      </p:sp>
      <p:sp>
        <p:nvSpPr>
          <p:cNvPr id="4" name="Nadpis 3"/>
          <p:cNvSpPr>
            <a:spLocks noGrp="1"/>
          </p:cNvSpPr>
          <p:nvPr>
            <p:ph type="title"/>
          </p:nvPr>
        </p:nvSpPr>
        <p:spPr>
          <a:xfrm>
            <a:off x="457200" y="338328"/>
            <a:ext cx="8229600" cy="714408"/>
          </a:xfrm>
        </p:spPr>
        <p:txBody>
          <a:bodyPr>
            <a:normAutofit fontScale="90000"/>
          </a:bodyPr>
          <a:lstStyle/>
          <a:p>
            <a:r>
              <a:rPr lang="cs-CZ" dirty="0" smtClean="0">
                <a:solidFill>
                  <a:schemeClr val="accent2">
                    <a:lumMod val="50000"/>
                  </a:schemeClr>
                </a:solidFill>
              </a:rPr>
              <a:t>PŘÍČINY NEKÁZNĚ</a:t>
            </a:r>
            <a:endParaRPr lang="cs-CZ" dirty="0">
              <a:solidFill>
                <a:schemeClr val="accent2">
                  <a:lumMod val="50000"/>
                </a:schemeClr>
              </a:solidFill>
            </a:endParaRPr>
          </a:p>
        </p:txBody>
      </p:sp>
      <p:sp>
        <p:nvSpPr>
          <p:cNvPr id="6" name="TextovéPole 5"/>
          <p:cNvSpPr txBox="1"/>
          <p:nvPr/>
        </p:nvSpPr>
        <p:spPr>
          <a:xfrm>
            <a:off x="3635896" y="3573016"/>
            <a:ext cx="1440160" cy="369332"/>
          </a:xfrm>
          <a:prstGeom prst="rect">
            <a:avLst/>
          </a:prstGeom>
          <a:noFill/>
        </p:spPr>
        <p:txBody>
          <a:bodyPr wrap="square" rtlCol="0">
            <a:spAutoFit/>
          </a:bodyPr>
          <a:lstStyle/>
          <a:p>
            <a:r>
              <a:rPr lang="cs-CZ" b="1" dirty="0" smtClean="0">
                <a:solidFill>
                  <a:schemeClr val="accent2">
                    <a:lumMod val="50000"/>
                  </a:schemeClr>
                </a:solidFill>
              </a:rPr>
              <a:t>NEKÁZEŇ</a:t>
            </a:r>
            <a:endParaRPr lang="cs-CZ" b="1" dirty="0">
              <a:solidFill>
                <a:schemeClr val="accent2">
                  <a:lumMod val="50000"/>
                </a:schemeClr>
              </a:solidFill>
            </a:endParaRPr>
          </a:p>
        </p:txBody>
      </p:sp>
    </p:spTree>
    <p:extLst>
      <p:ext uri="{BB962C8B-B14F-4D97-AF65-F5344CB8AC3E}">
        <p14:creationId xmlns:p14="http://schemas.microsoft.com/office/powerpoint/2010/main" val="230186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39552" y="1196752"/>
            <a:ext cx="7920880" cy="5040560"/>
          </a:xfrm>
        </p:spPr>
        <p:txBody>
          <a:bodyPr/>
          <a:lstStyle/>
          <a:p>
            <a:pPr>
              <a:buNone/>
            </a:pPr>
            <a:r>
              <a:rPr lang="cs-CZ" dirty="0" smtClean="0"/>
              <a:t>ŽÁK</a:t>
            </a:r>
          </a:p>
          <a:p>
            <a:pPr marL="0" indent="0">
              <a:buNone/>
            </a:pPr>
            <a:r>
              <a:rPr lang="cs-CZ" b="1" dirty="0"/>
              <a:t>N</a:t>
            </a:r>
            <a:r>
              <a:rPr lang="cs-CZ" b="1" dirty="0" smtClean="0"/>
              <a:t>eví, co má dělat, nebo nechce, nebo nemůže.</a:t>
            </a:r>
          </a:p>
          <a:p>
            <a:pPr>
              <a:buNone/>
            </a:pPr>
            <a:r>
              <a:rPr lang="cs-CZ" dirty="0" smtClean="0"/>
              <a:t>	Žák nepracuje, když ho to nebaví, nedává mu to smysl, je unavený, přehlcený. </a:t>
            </a:r>
          </a:p>
          <a:p>
            <a:pPr>
              <a:buNone/>
            </a:pPr>
            <a:r>
              <a:rPr lang="cs-CZ" dirty="0" smtClean="0"/>
              <a:t>	Žák může nepracovat, protože ztratil orientaci v učivu či organizaci hodiny. </a:t>
            </a:r>
          </a:p>
          <a:p>
            <a:pPr>
              <a:buNone/>
            </a:pPr>
            <a:r>
              <a:rPr lang="cs-CZ" dirty="0" smtClean="0"/>
              <a:t>	Nepracuje, protože nemá pomůcky nebo jeho schopnosti nestačí na zadaný úkol.</a:t>
            </a:r>
          </a:p>
          <a:p>
            <a:pPr>
              <a:buNone/>
            </a:pPr>
            <a:r>
              <a:rPr lang="cs-CZ" dirty="0" smtClean="0"/>
              <a:t>Lék?</a:t>
            </a:r>
          </a:p>
          <a:p>
            <a:r>
              <a:rPr lang="cs-CZ" dirty="0" smtClean="0"/>
              <a:t>udržovat žáky orientované * učit zajímavě a zajímavé* vysvětlovat smysl * respektovat úroveň i únavu *vyžadovat pomůcky * … </a:t>
            </a:r>
            <a:endParaRPr lang="cs-CZ" dirty="0"/>
          </a:p>
        </p:txBody>
      </p:sp>
      <p:sp>
        <p:nvSpPr>
          <p:cNvPr id="3" name="Zástupný symbol pro číslo snímku 2"/>
          <p:cNvSpPr>
            <a:spLocks noGrp="1"/>
          </p:cNvSpPr>
          <p:nvPr>
            <p:ph type="sldNum" sz="quarter" idx="12"/>
          </p:nvPr>
        </p:nvSpPr>
        <p:spPr/>
        <p:txBody>
          <a:bodyPr/>
          <a:lstStyle/>
          <a:p>
            <a:fld id="{5A7A8740-6FBC-4FEA-A196-085A29ACE6ED}" type="slidenum">
              <a:rPr lang="cs-CZ" smtClean="0"/>
              <a:pPr/>
              <a:t>28</a:t>
            </a:fld>
            <a:endParaRPr lang="cs-CZ"/>
          </a:p>
        </p:txBody>
      </p:sp>
      <p:sp>
        <p:nvSpPr>
          <p:cNvPr id="4" name="Nadpis 3"/>
          <p:cNvSpPr>
            <a:spLocks noGrp="1"/>
          </p:cNvSpPr>
          <p:nvPr>
            <p:ph type="title"/>
          </p:nvPr>
        </p:nvSpPr>
        <p:spPr>
          <a:xfrm>
            <a:off x="457200" y="338328"/>
            <a:ext cx="8229600" cy="714408"/>
          </a:xfrm>
        </p:spPr>
        <p:txBody>
          <a:bodyPr>
            <a:normAutofit fontScale="90000"/>
          </a:bodyPr>
          <a:lstStyle/>
          <a:p>
            <a:r>
              <a:rPr lang="cs-CZ" dirty="0" smtClean="0">
                <a:solidFill>
                  <a:schemeClr val="accent2">
                    <a:lumMod val="50000"/>
                  </a:schemeClr>
                </a:solidFill>
              </a:rPr>
              <a:t> ad PŘÍČINY NEKÁZNĚ</a:t>
            </a:r>
            <a:endParaRPr lang="cs-CZ" dirty="0"/>
          </a:p>
        </p:txBody>
      </p:sp>
    </p:spTree>
    <p:extLst>
      <p:ext uri="{BB962C8B-B14F-4D97-AF65-F5344CB8AC3E}">
        <p14:creationId xmlns:p14="http://schemas.microsoft.com/office/powerpoint/2010/main" val="3804427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39552" y="1196752"/>
            <a:ext cx="7920880" cy="5040560"/>
          </a:xfrm>
        </p:spPr>
        <p:txBody>
          <a:bodyPr>
            <a:normAutofit/>
          </a:bodyPr>
          <a:lstStyle/>
          <a:p>
            <a:pPr>
              <a:buNone/>
            </a:pPr>
            <a:r>
              <a:rPr lang="cs-CZ" dirty="0" smtClean="0"/>
              <a:t>UČITEL</a:t>
            </a:r>
          </a:p>
          <a:p>
            <a:pPr marL="0" indent="0">
              <a:buNone/>
            </a:pPr>
            <a:r>
              <a:rPr lang="cs-CZ" b="1" dirty="0" smtClean="0"/>
              <a:t>Neřídí práci třídy nebo ji řídí špatně.</a:t>
            </a:r>
          </a:p>
          <a:p>
            <a:pPr>
              <a:buNone/>
            </a:pPr>
            <a:r>
              <a:rPr lang="cs-CZ" dirty="0" smtClean="0"/>
              <a:t>	Pokud učitel práci žáků, třídu neorganizuje, nerozhoduje, nenastaví  pravidla a není důsledný v jejich dodržování.</a:t>
            </a:r>
          </a:p>
          <a:p>
            <a:pPr>
              <a:buNone/>
            </a:pPr>
            <a:r>
              <a:rPr lang="cs-CZ" dirty="0" smtClean="0"/>
              <a:t>	Pokud učitel třídu sice řídí, ale nevhodnými prostředky, nerespektuje situaci či stav žáků. </a:t>
            </a:r>
          </a:p>
          <a:p>
            <a:pPr>
              <a:buNone/>
            </a:pPr>
            <a:r>
              <a:rPr lang="cs-CZ" dirty="0"/>
              <a:t>	</a:t>
            </a:r>
            <a:r>
              <a:rPr lang="cs-CZ" dirty="0" smtClean="0"/>
              <a:t>Pokud učitel výběrem učiva, jeho podáním, způsobem výuky nedokáže získat a udržet pozornost.</a:t>
            </a:r>
          </a:p>
          <a:p>
            <a:pPr>
              <a:buNone/>
            </a:pPr>
            <a:r>
              <a:rPr lang="cs-CZ" dirty="0" smtClean="0"/>
              <a:t>Lék?</a:t>
            </a:r>
          </a:p>
          <a:p>
            <a:r>
              <a:rPr lang="cs-CZ" dirty="0" smtClean="0"/>
              <a:t>mít dobře rozmyšlené nejen CO budu učit, ale hlavně JAK* reagovat na situaci * nastavit pravidla a důsledně je dodržovat *učit zajímavě a zajímavé * vysvětlovat smysl ... </a:t>
            </a:r>
            <a:endParaRPr lang="cs-CZ" dirty="0"/>
          </a:p>
        </p:txBody>
      </p:sp>
      <p:sp>
        <p:nvSpPr>
          <p:cNvPr id="3" name="Zástupný symbol pro číslo snímku 2"/>
          <p:cNvSpPr>
            <a:spLocks noGrp="1"/>
          </p:cNvSpPr>
          <p:nvPr>
            <p:ph type="sldNum" sz="quarter" idx="12"/>
          </p:nvPr>
        </p:nvSpPr>
        <p:spPr/>
        <p:txBody>
          <a:bodyPr/>
          <a:lstStyle/>
          <a:p>
            <a:fld id="{5A7A8740-6FBC-4FEA-A196-085A29ACE6ED}" type="slidenum">
              <a:rPr lang="cs-CZ" smtClean="0"/>
              <a:pPr/>
              <a:t>29</a:t>
            </a:fld>
            <a:endParaRPr lang="cs-CZ"/>
          </a:p>
        </p:txBody>
      </p:sp>
      <p:sp>
        <p:nvSpPr>
          <p:cNvPr id="4" name="Nadpis 3"/>
          <p:cNvSpPr>
            <a:spLocks noGrp="1"/>
          </p:cNvSpPr>
          <p:nvPr>
            <p:ph type="title"/>
          </p:nvPr>
        </p:nvSpPr>
        <p:spPr>
          <a:xfrm>
            <a:off x="457200" y="338328"/>
            <a:ext cx="8229600" cy="714408"/>
          </a:xfrm>
        </p:spPr>
        <p:txBody>
          <a:bodyPr>
            <a:normAutofit fontScale="90000"/>
          </a:bodyPr>
          <a:lstStyle/>
          <a:p>
            <a:r>
              <a:rPr lang="cs-CZ" dirty="0" smtClean="0">
                <a:solidFill>
                  <a:schemeClr val="accent2">
                    <a:lumMod val="50000"/>
                  </a:schemeClr>
                </a:solidFill>
              </a:rPr>
              <a:t> ad PŘÍČINY NEKÁZNĚ</a:t>
            </a:r>
            <a:endParaRPr lang="cs-CZ" dirty="0"/>
          </a:p>
        </p:txBody>
      </p:sp>
    </p:spTree>
    <p:extLst>
      <p:ext uri="{BB962C8B-B14F-4D97-AF65-F5344CB8AC3E}">
        <p14:creationId xmlns:p14="http://schemas.microsoft.com/office/powerpoint/2010/main" val="62508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484784"/>
            <a:ext cx="8136904" cy="5040560"/>
          </a:xfrm>
        </p:spPr>
        <p:txBody>
          <a:bodyPr>
            <a:normAutofit/>
          </a:bodyPr>
          <a:lstStyle/>
          <a:p>
            <a:pPr marL="0" lvl="0" indent="0">
              <a:buNone/>
            </a:pPr>
            <a:r>
              <a:rPr lang="cs-CZ" sz="2800" dirty="0">
                <a:solidFill>
                  <a:srgbClr val="002060"/>
                </a:solidFill>
              </a:rPr>
              <a:t>Aby byl seminář opravdu seminářem, </a:t>
            </a:r>
            <a:r>
              <a:rPr lang="cs-CZ" sz="2800" dirty="0" smtClean="0">
                <a:solidFill>
                  <a:srgbClr val="002060"/>
                </a:solidFill>
              </a:rPr>
              <a:t>přeju si</a:t>
            </a:r>
          </a:p>
          <a:p>
            <a:pPr lvl="0">
              <a:buClr>
                <a:srgbClr val="002060"/>
              </a:buClr>
              <a:buSzPct val="111000"/>
              <a:buFont typeface="Symbol" pitchFamily="18" charset="2"/>
              <a:buChar char=""/>
            </a:pPr>
            <a:r>
              <a:rPr lang="cs-CZ" sz="2800" dirty="0" smtClean="0">
                <a:solidFill>
                  <a:srgbClr val="002060"/>
                </a:solidFill>
              </a:rPr>
              <a:t>abyste byli přítomni pozorností i myšlenkami.</a:t>
            </a:r>
          </a:p>
          <a:p>
            <a:pPr>
              <a:buClr>
                <a:srgbClr val="002060"/>
              </a:buClr>
              <a:buSzPct val="111000"/>
              <a:buFont typeface="Symbol" pitchFamily="18" charset="2"/>
              <a:buChar char=""/>
            </a:pPr>
            <a:r>
              <a:rPr lang="cs-CZ" sz="2800" dirty="0">
                <a:solidFill>
                  <a:srgbClr val="002060"/>
                </a:solidFill>
              </a:rPr>
              <a:t>abyste </a:t>
            </a:r>
            <a:r>
              <a:rPr lang="cs-CZ" sz="2800" dirty="0" smtClean="0">
                <a:solidFill>
                  <a:srgbClr val="002060"/>
                </a:solidFill>
              </a:rPr>
              <a:t>přemýšleli, diskutovali</a:t>
            </a:r>
            <a:r>
              <a:rPr lang="cs-CZ" sz="2800" dirty="0">
                <a:solidFill>
                  <a:srgbClr val="002060"/>
                </a:solidFill>
              </a:rPr>
              <a:t>, ptali se a </a:t>
            </a:r>
            <a:r>
              <a:rPr lang="cs-CZ" sz="2800" dirty="0" smtClean="0">
                <a:solidFill>
                  <a:srgbClr val="002060"/>
                </a:solidFill>
              </a:rPr>
              <a:t>oponovali.</a:t>
            </a:r>
          </a:p>
          <a:p>
            <a:pPr>
              <a:buClr>
                <a:srgbClr val="002060"/>
              </a:buClr>
              <a:buSzPct val="111000"/>
              <a:buFont typeface="Symbol" pitchFamily="18" charset="2"/>
              <a:buChar char=""/>
            </a:pPr>
            <a:r>
              <a:rPr lang="cs-CZ" sz="2800" dirty="0" smtClean="0">
                <a:solidFill>
                  <a:srgbClr val="002060"/>
                </a:solidFill>
              </a:rPr>
              <a:t>abyste přinášeli svá témata, zkušenosti, názory, postřehy.</a:t>
            </a:r>
            <a:endParaRPr lang="cs-CZ" sz="2800" dirty="0">
              <a:solidFill>
                <a:srgbClr val="002060"/>
              </a:solidFill>
            </a:endParaRPr>
          </a:p>
          <a:p>
            <a:pPr lvl="0">
              <a:buClr>
                <a:srgbClr val="002060"/>
              </a:buClr>
              <a:buSzPct val="111000"/>
              <a:buFont typeface="Symbol" pitchFamily="18" charset="2"/>
              <a:buChar char=""/>
            </a:pPr>
            <a:r>
              <a:rPr lang="cs-CZ" sz="2800" dirty="0" smtClean="0">
                <a:solidFill>
                  <a:srgbClr val="002060"/>
                </a:solidFill>
              </a:rPr>
              <a:t>abyste byli otevření, vytvářeli si názory a přijímali nové úhly pohledu na známé věci.</a:t>
            </a:r>
            <a:endParaRPr lang="cs-CZ" sz="2800" dirty="0">
              <a:solidFill>
                <a:srgbClr val="002060"/>
              </a:solidFill>
            </a:endParaRPr>
          </a:p>
          <a:p>
            <a:pPr>
              <a:buClr>
                <a:srgbClr val="002060"/>
              </a:buClr>
              <a:buSzPct val="111000"/>
              <a:buFont typeface="Symbol" pitchFamily="18" charset="2"/>
              <a:buChar char=""/>
            </a:pPr>
            <a:r>
              <a:rPr lang="cs-CZ" sz="2800" dirty="0">
                <a:solidFill>
                  <a:srgbClr val="002060"/>
                </a:solidFill>
              </a:rPr>
              <a:t>abyste </a:t>
            </a:r>
            <a:r>
              <a:rPr lang="cs-CZ" sz="2800" dirty="0" smtClean="0">
                <a:solidFill>
                  <a:srgbClr val="002060"/>
                </a:solidFill>
              </a:rPr>
              <a:t>si chtěli něco odnést, </a:t>
            </a:r>
            <a:r>
              <a:rPr lang="cs-CZ" sz="2800" dirty="0">
                <a:solidFill>
                  <a:srgbClr val="002060"/>
                </a:solidFill>
              </a:rPr>
              <a:t>ne jen </a:t>
            </a:r>
            <a:r>
              <a:rPr lang="cs-CZ" sz="2800" dirty="0" smtClean="0">
                <a:solidFill>
                  <a:srgbClr val="002060"/>
                </a:solidFill>
              </a:rPr>
              <a:t>sedět.</a:t>
            </a:r>
            <a:endParaRPr lang="cs-CZ" sz="2800" dirty="0">
              <a:solidFill>
                <a:srgbClr val="002060"/>
              </a:solidFill>
            </a:endParaRPr>
          </a:p>
          <a:p>
            <a:pPr marL="0" lvl="0" indent="0">
              <a:buClr>
                <a:schemeClr val="tx2">
                  <a:lumMod val="50000"/>
                </a:schemeClr>
              </a:buClr>
              <a:buSzPct val="120000"/>
              <a:buNone/>
            </a:pPr>
            <a:endParaRPr lang="cs-CZ" sz="2800" dirty="0" smtClean="0">
              <a:solidFill>
                <a:srgbClr val="002060"/>
              </a:solidFill>
            </a:endParaRPr>
          </a:p>
          <a:p>
            <a:pPr marL="0" lvl="0" indent="0">
              <a:buClr>
                <a:schemeClr val="tx2">
                  <a:lumMod val="50000"/>
                </a:schemeClr>
              </a:buClr>
              <a:buSzPct val="120000"/>
              <a:buNone/>
            </a:pPr>
            <a:r>
              <a:rPr lang="cs-CZ" sz="2800" dirty="0" smtClean="0">
                <a:solidFill>
                  <a:srgbClr val="002060"/>
                </a:solidFill>
              </a:rPr>
              <a:t>To </a:t>
            </a:r>
            <a:r>
              <a:rPr lang="cs-CZ" sz="2800" dirty="0">
                <a:solidFill>
                  <a:srgbClr val="002060"/>
                </a:solidFill>
              </a:rPr>
              <a:t>by byla krása.</a:t>
            </a:r>
          </a:p>
          <a:p>
            <a:endParaRPr lang="cs-CZ" dirty="0"/>
          </a:p>
        </p:txBody>
      </p:sp>
      <p:sp>
        <p:nvSpPr>
          <p:cNvPr id="2" name="Nadpis 1"/>
          <p:cNvSpPr>
            <a:spLocks noGrp="1"/>
          </p:cNvSpPr>
          <p:nvPr>
            <p:ph type="title"/>
          </p:nvPr>
        </p:nvSpPr>
        <p:spPr>
          <a:xfrm>
            <a:off x="467544" y="404665"/>
            <a:ext cx="8352928" cy="936104"/>
          </a:xfrm>
        </p:spPr>
        <p:txBody>
          <a:bodyPr>
            <a:normAutofit fontScale="90000"/>
          </a:bodyPr>
          <a:lstStyle/>
          <a:p>
            <a:pPr algn="ctr"/>
            <a:r>
              <a:rPr lang="cs-CZ" sz="2800" b="1" dirty="0"/>
              <a:t>P</a:t>
            </a:r>
            <a:r>
              <a:rPr lang="cs-CZ" sz="2800" b="1" dirty="0" smtClean="0"/>
              <a:t>odmínky </a:t>
            </a:r>
            <a:r>
              <a:rPr lang="cs-CZ" sz="2800" b="1" dirty="0"/>
              <a:t>udělení zápočtu </a:t>
            </a:r>
            <a:r>
              <a:rPr lang="cs-CZ" sz="2800" b="1" dirty="0" smtClean="0"/>
              <a:t>a </a:t>
            </a:r>
            <a:r>
              <a:rPr lang="cs-CZ" sz="2800" b="1" dirty="0"/>
              <a:t>jiné </a:t>
            </a:r>
            <a:r>
              <a:rPr lang="cs-CZ" sz="2800" b="1" dirty="0" smtClean="0"/>
              <a:t>dohody </a:t>
            </a:r>
            <a:br>
              <a:rPr lang="cs-CZ" sz="2800" b="1" dirty="0" smtClean="0"/>
            </a:br>
            <a:r>
              <a:rPr lang="cs-CZ" sz="2800" b="1" dirty="0" smtClean="0"/>
              <a:t>2</a:t>
            </a:r>
            <a:r>
              <a:rPr lang="cs-CZ" sz="2800" b="1" dirty="0"/>
              <a:t>. PRÁCE V SEMINÁŘI</a:t>
            </a:r>
          </a:p>
        </p:txBody>
      </p:sp>
      <p:sp>
        <p:nvSpPr>
          <p:cNvPr id="4" name="Zástupný symbol pro číslo snímku 3"/>
          <p:cNvSpPr>
            <a:spLocks noGrp="1"/>
          </p:cNvSpPr>
          <p:nvPr>
            <p:ph type="sldNum" sz="quarter" idx="12"/>
          </p:nvPr>
        </p:nvSpPr>
        <p:spPr/>
        <p:txBody>
          <a:bodyPr/>
          <a:lstStyle/>
          <a:p>
            <a:fld id="{5A7A8740-6FBC-4FEA-A196-085A29ACE6ED}" type="slidenum">
              <a:rPr lang="cs-CZ" smtClean="0"/>
              <a:pPr/>
              <a:t>3</a:t>
            </a:fld>
            <a:endParaRPr lang="cs-CZ"/>
          </a:p>
        </p:txBody>
      </p:sp>
    </p:spTree>
    <p:extLst>
      <p:ext uri="{BB962C8B-B14F-4D97-AF65-F5344CB8AC3E}">
        <p14:creationId xmlns:p14="http://schemas.microsoft.com/office/powerpoint/2010/main" val="2343676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39552" y="1196752"/>
            <a:ext cx="7920880" cy="5184576"/>
          </a:xfrm>
        </p:spPr>
        <p:txBody>
          <a:bodyPr>
            <a:normAutofit lnSpcReduction="10000"/>
          </a:bodyPr>
          <a:lstStyle/>
          <a:p>
            <a:pPr>
              <a:buNone/>
            </a:pPr>
            <a:r>
              <a:rPr lang="cs-CZ" dirty="0" smtClean="0"/>
              <a:t>OKOLNOSTI</a:t>
            </a:r>
          </a:p>
          <a:p>
            <a:pPr marL="0" indent="0">
              <a:buNone/>
            </a:pPr>
            <a:r>
              <a:rPr lang="cs-CZ" b="1" dirty="0" smtClean="0"/>
              <a:t>Rušení</a:t>
            </a:r>
          </a:p>
          <a:p>
            <a:r>
              <a:rPr lang="cs-CZ" dirty="0" smtClean="0"/>
              <a:t>hluk, spolužáci, učitel, zrakové podněty...</a:t>
            </a:r>
          </a:p>
          <a:p>
            <a:r>
              <a:rPr lang="cs-CZ" dirty="0" smtClean="0"/>
              <a:t>události v rodině, ve třídě, ve škole, ve světě...</a:t>
            </a:r>
          </a:p>
          <a:p>
            <a:r>
              <a:rPr lang="cs-CZ" dirty="0" smtClean="0"/>
              <a:t>počasí...</a:t>
            </a:r>
          </a:p>
          <a:p>
            <a:pPr marL="0" indent="0">
              <a:buNone/>
            </a:pPr>
            <a:r>
              <a:rPr lang="cs-CZ" b="1" dirty="0" smtClean="0"/>
              <a:t>Čas</a:t>
            </a:r>
          </a:p>
          <a:p>
            <a:r>
              <a:rPr lang="cs-CZ" dirty="0" smtClean="0"/>
              <a:t>biorytmy, únava či excitace, přesycení, jídlo...</a:t>
            </a:r>
          </a:p>
          <a:p>
            <a:r>
              <a:rPr lang="cs-CZ" dirty="0" smtClean="0"/>
              <a:t>vliv prázdnin, svátků, jiných vyučovacích hodin...</a:t>
            </a:r>
          </a:p>
          <a:p>
            <a:pPr marL="0" indent="0">
              <a:buNone/>
            </a:pPr>
            <a:r>
              <a:rPr lang="cs-CZ" dirty="0" smtClean="0"/>
              <a:t>Lék?</a:t>
            </a:r>
          </a:p>
          <a:p>
            <a:r>
              <a:rPr lang="cs-CZ" dirty="0" smtClean="0"/>
              <a:t>„</a:t>
            </a:r>
            <a:r>
              <a:rPr lang="cs-CZ" dirty="0"/>
              <a:t>bojovat</a:t>
            </a:r>
            <a:r>
              <a:rPr lang="cs-CZ" dirty="0" smtClean="0"/>
              <a:t>“ s </a:t>
            </a:r>
            <a:r>
              <a:rPr lang="cs-CZ" dirty="0"/>
              <a:t>tím , </a:t>
            </a:r>
            <a:r>
              <a:rPr lang="cs-CZ" dirty="0" smtClean="0"/>
              <a:t>což vyžaduje učitelovu energii a dobrou strategii</a:t>
            </a:r>
          </a:p>
          <a:p>
            <a:r>
              <a:rPr lang="cs-CZ" dirty="0" smtClean="0"/>
              <a:t>přizpůsobit se, respektovat a vybírat takové činnosti a témata, která žáci v daném stavu zvládnou</a:t>
            </a:r>
            <a:endParaRPr lang="cs-CZ" dirty="0"/>
          </a:p>
        </p:txBody>
      </p:sp>
      <p:sp>
        <p:nvSpPr>
          <p:cNvPr id="3" name="Zástupný symbol pro číslo snímku 2"/>
          <p:cNvSpPr>
            <a:spLocks noGrp="1"/>
          </p:cNvSpPr>
          <p:nvPr>
            <p:ph type="sldNum" sz="quarter" idx="12"/>
          </p:nvPr>
        </p:nvSpPr>
        <p:spPr/>
        <p:txBody>
          <a:bodyPr/>
          <a:lstStyle/>
          <a:p>
            <a:fld id="{5A7A8740-6FBC-4FEA-A196-085A29ACE6ED}" type="slidenum">
              <a:rPr lang="cs-CZ" smtClean="0"/>
              <a:pPr/>
              <a:t>30</a:t>
            </a:fld>
            <a:endParaRPr lang="cs-CZ"/>
          </a:p>
        </p:txBody>
      </p:sp>
      <p:sp>
        <p:nvSpPr>
          <p:cNvPr id="4" name="Nadpis 3"/>
          <p:cNvSpPr>
            <a:spLocks noGrp="1"/>
          </p:cNvSpPr>
          <p:nvPr>
            <p:ph type="title"/>
          </p:nvPr>
        </p:nvSpPr>
        <p:spPr>
          <a:xfrm>
            <a:off x="457200" y="338328"/>
            <a:ext cx="8229600" cy="714408"/>
          </a:xfrm>
        </p:spPr>
        <p:txBody>
          <a:bodyPr>
            <a:normAutofit fontScale="90000"/>
          </a:bodyPr>
          <a:lstStyle/>
          <a:p>
            <a:r>
              <a:rPr lang="cs-CZ" dirty="0" smtClean="0">
                <a:solidFill>
                  <a:schemeClr val="accent2">
                    <a:lumMod val="50000"/>
                  </a:schemeClr>
                </a:solidFill>
              </a:rPr>
              <a:t> ad PŘÍČINY NEKÁZNĚ</a:t>
            </a:r>
            <a:endParaRPr lang="cs-CZ" dirty="0"/>
          </a:p>
        </p:txBody>
      </p:sp>
    </p:spTree>
    <p:extLst>
      <p:ext uri="{BB962C8B-B14F-4D97-AF65-F5344CB8AC3E}">
        <p14:creationId xmlns:p14="http://schemas.microsoft.com/office/powerpoint/2010/main" val="2863866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39552" y="1196752"/>
            <a:ext cx="7920880" cy="5184576"/>
          </a:xfrm>
        </p:spPr>
        <p:txBody>
          <a:bodyPr>
            <a:normAutofit fontScale="92500" lnSpcReduction="10000"/>
          </a:bodyPr>
          <a:lstStyle/>
          <a:p>
            <a:pPr>
              <a:buNone/>
            </a:pPr>
            <a:r>
              <a:rPr lang="cs-CZ" dirty="0" smtClean="0"/>
              <a:t>RODINA, SPOLEČNOST</a:t>
            </a:r>
          </a:p>
          <a:p>
            <a:pPr marL="0" indent="0">
              <a:buNone/>
            </a:pPr>
            <a:r>
              <a:rPr lang="cs-CZ" dirty="0" smtClean="0"/>
              <a:t>Žák přichází ovlivněn výchovným stylem či hodnotami, které nejsou v souladu s tím, jak je to ve škole.</a:t>
            </a:r>
          </a:p>
          <a:p>
            <a:pPr marL="0" indent="0">
              <a:buNone/>
            </a:pPr>
            <a:r>
              <a:rPr lang="cs-CZ" dirty="0" smtClean="0"/>
              <a:t>Může se pak řídit podle nevhodných vzorů či vzorců chování.</a:t>
            </a:r>
          </a:p>
          <a:p>
            <a:pPr marL="0" indent="0">
              <a:buNone/>
            </a:pPr>
            <a:endParaRPr lang="cs-CZ" dirty="0" smtClean="0"/>
          </a:p>
          <a:p>
            <a:pPr marL="0" indent="0">
              <a:buNone/>
            </a:pPr>
            <a:r>
              <a:rPr lang="cs-CZ" dirty="0" smtClean="0"/>
              <a:t>Lék?</a:t>
            </a:r>
          </a:p>
          <a:p>
            <a:r>
              <a:rPr lang="cs-CZ" dirty="0" smtClean="0"/>
              <a:t>„nebojovat“ s </a:t>
            </a:r>
            <a:r>
              <a:rPr lang="cs-CZ" dirty="0"/>
              <a:t>tím , </a:t>
            </a:r>
            <a:r>
              <a:rPr lang="cs-CZ" dirty="0" smtClean="0"/>
              <a:t>nepřistupovat k tomu, že je to a priori špatně doma a dobře ve škole</a:t>
            </a:r>
          </a:p>
          <a:p>
            <a:r>
              <a:rPr lang="cs-CZ" dirty="0" smtClean="0"/>
              <a:t>vysvětlovat, zdůvodňovat</a:t>
            </a:r>
          </a:p>
          <a:p>
            <a:pPr marL="0" indent="0">
              <a:buNone/>
            </a:pPr>
            <a:r>
              <a:rPr lang="cs-CZ" dirty="0" smtClean="0"/>
              <a:t>Děti dokážou bez problémů chápat, že jiná pravidla fungují doma a jiná jinde (ve škole, na táboře, u babičky...), ale musejí je znát, chápat jejich smysl, musí být důsledně vyžadována. </a:t>
            </a:r>
          </a:p>
          <a:p>
            <a:pPr marL="0" indent="0">
              <a:buNone/>
            </a:pPr>
            <a:r>
              <a:rPr lang="cs-CZ" dirty="0" smtClean="0"/>
              <a:t>Podobné je to s hodnotami. Pokud napadnete hodnoty, v nichž dítě vyrůstalo, spíše se zatvrdí. Je potřeba respektovat, vysvětlovat, zdůvodňovat, a to všem zúčastněným.</a:t>
            </a:r>
            <a:endParaRPr lang="cs-CZ" dirty="0"/>
          </a:p>
        </p:txBody>
      </p:sp>
      <p:sp>
        <p:nvSpPr>
          <p:cNvPr id="3" name="Zástupný symbol pro číslo snímku 2"/>
          <p:cNvSpPr>
            <a:spLocks noGrp="1"/>
          </p:cNvSpPr>
          <p:nvPr>
            <p:ph type="sldNum" sz="quarter" idx="12"/>
          </p:nvPr>
        </p:nvSpPr>
        <p:spPr/>
        <p:txBody>
          <a:bodyPr/>
          <a:lstStyle/>
          <a:p>
            <a:fld id="{5A7A8740-6FBC-4FEA-A196-085A29ACE6ED}" type="slidenum">
              <a:rPr lang="cs-CZ" smtClean="0"/>
              <a:pPr/>
              <a:t>31</a:t>
            </a:fld>
            <a:endParaRPr lang="cs-CZ"/>
          </a:p>
        </p:txBody>
      </p:sp>
      <p:sp>
        <p:nvSpPr>
          <p:cNvPr id="4" name="Nadpis 3"/>
          <p:cNvSpPr>
            <a:spLocks noGrp="1"/>
          </p:cNvSpPr>
          <p:nvPr>
            <p:ph type="title"/>
          </p:nvPr>
        </p:nvSpPr>
        <p:spPr>
          <a:xfrm>
            <a:off x="457200" y="338328"/>
            <a:ext cx="8229600" cy="714408"/>
          </a:xfrm>
        </p:spPr>
        <p:txBody>
          <a:bodyPr>
            <a:normAutofit fontScale="90000"/>
          </a:bodyPr>
          <a:lstStyle/>
          <a:p>
            <a:r>
              <a:rPr lang="cs-CZ" dirty="0" smtClean="0">
                <a:solidFill>
                  <a:schemeClr val="accent2">
                    <a:lumMod val="50000"/>
                  </a:schemeClr>
                </a:solidFill>
              </a:rPr>
              <a:t> ad PŘÍČINY NEKÁZNĚ</a:t>
            </a:r>
            <a:endParaRPr lang="cs-CZ" dirty="0"/>
          </a:p>
        </p:txBody>
      </p:sp>
    </p:spTree>
    <p:extLst>
      <p:ext uri="{BB962C8B-B14F-4D97-AF65-F5344CB8AC3E}">
        <p14:creationId xmlns:p14="http://schemas.microsoft.com/office/powerpoint/2010/main" val="2774577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08920"/>
            <a:ext cx="8229600" cy="1252728"/>
          </a:xfrm>
        </p:spPr>
        <p:txBody>
          <a:bodyPr/>
          <a:lstStyle/>
          <a:p>
            <a:r>
              <a:rPr lang="cs-CZ" dirty="0" smtClean="0">
                <a:solidFill>
                  <a:srgbClr val="002060"/>
                </a:solidFill>
              </a:rPr>
              <a:t>DOMÁCÍ ÚKOLY</a:t>
            </a:r>
            <a:endParaRPr lang="cs-CZ" dirty="0">
              <a:solidFill>
                <a:srgbClr val="002060"/>
              </a:solidFill>
            </a:endParaRPr>
          </a:p>
        </p:txBody>
      </p:sp>
      <p:sp>
        <p:nvSpPr>
          <p:cNvPr id="3" name="Zástupný symbol pro číslo snímku 2"/>
          <p:cNvSpPr>
            <a:spLocks noGrp="1"/>
          </p:cNvSpPr>
          <p:nvPr>
            <p:ph type="sldNum" sz="quarter" idx="12"/>
          </p:nvPr>
        </p:nvSpPr>
        <p:spPr/>
        <p:txBody>
          <a:bodyPr/>
          <a:lstStyle/>
          <a:p>
            <a:fld id="{5A7A8740-6FBC-4FEA-A196-085A29ACE6ED}" type="slidenum">
              <a:rPr lang="cs-CZ" smtClean="0"/>
              <a:pPr/>
              <a:t>32</a:t>
            </a:fld>
            <a:endParaRPr lang="cs-CZ"/>
          </a:p>
        </p:txBody>
      </p:sp>
    </p:spTree>
    <p:extLst>
      <p:ext uri="{BB962C8B-B14F-4D97-AF65-F5344CB8AC3E}">
        <p14:creationId xmlns:p14="http://schemas.microsoft.com/office/powerpoint/2010/main" val="3138652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5"/>
            <a:ext cx="8352928" cy="792087"/>
          </a:xfrm>
        </p:spPr>
        <p:txBody>
          <a:bodyPr/>
          <a:lstStyle/>
          <a:p>
            <a:pPr algn="ctr"/>
            <a:r>
              <a:rPr lang="cs-CZ" sz="2400" b="1" dirty="0" smtClean="0">
                <a:solidFill>
                  <a:srgbClr val="0070C0"/>
                </a:solidFill>
              </a:rPr>
              <a:t>8. </a:t>
            </a:r>
            <a:r>
              <a:rPr lang="cs-CZ" sz="2400" b="1" dirty="0">
                <a:solidFill>
                  <a:srgbClr val="0070C0"/>
                </a:solidFill>
              </a:rPr>
              <a:t>domácí úkol </a:t>
            </a:r>
            <a:r>
              <a:rPr lang="cs-CZ" sz="2400" dirty="0">
                <a:solidFill>
                  <a:srgbClr val="0070C0"/>
                </a:solidFill>
              </a:rPr>
              <a:t>z </a:t>
            </a:r>
            <a:r>
              <a:rPr lang="cs-CZ" sz="2400" dirty="0" smtClean="0">
                <a:solidFill>
                  <a:srgbClr val="0070C0"/>
                </a:solidFill>
              </a:rPr>
              <a:t>18. a 19. a 20. dubna</a:t>
            </a:r>
            <a:endParaRPr lang="cs-CZ" sz="2400" dirty="0">
              <a:solidFill>
                <a:srgbClr val="0070C0"/>
              </a:solidFill>
            </a:endParaRPr>
          </a:p>
        </p:txBody>
      </p:sp>
      <p:sp>
        <p:nvSpPr>
          <p:cNvPr id="3" name="Zástupný symbol pro obsah 2"/>
          <p:cNvSpPr>
            <a:spLocks noGrp="1"/>
          </p:cNvSpPr>
          <p:nvPr>
            <p:ph idx="1"/>
          </p:nvPr>
        </p:nvSpPr>
        <p:spPr>
          <a:xfrm>
            <a:off x="395536" y="1124744"/>
            <a:ext cx="8136904" cy="5544616"/>
          </a:xfrm>
        </p:spPr>
        <p:txBody>
          <a:bodyPr>
            <a:noAutofit/>
          </a:bodyPr>
          <a:lstStyle/>
          <a:p>
            <a:pPr marL="0" indent="0">
              <a:buNone/>
            </a:pPr>
            <a:r>
              <a:rPr lang="cs-CZ" sz="1800" dirty="0" smtClean="0">
                <a:solidFill>
                  <a:srgbClr val="0070C0"/>
                </a:solidFill>
              </a:rPr>
              <a:t>Mezi vašimi „objednávkami“ se několikrát objevila otázka, co s puberťáky. Možná vám tenhle úkol nepomůže profesně, ale uvažovat o tom, jak se chovat k lidem v pubertě se hodí i v mimopracovním životě.</a:t>
            </a:r>
          </a:p>
          <a:p>
            <a:pPr marL="0" indent="0">
              <a:buNone/>
            </a:pPr>
            <a:r>
              <a:rPr lang="cs-CZ" sz="1800" dirty="0" smtClean="0">
                <a:solidFill>
                  <a:srgbClr val="0070C0"/>
                </a:solidFill>
              </a:rPr>
              <a:t>Úkol má tři kroky: </a:t>
            </a:r>
          </a:p>
          <a:p>
            <a:pPr marL="342900" indent="-342900">
              <a:buAutoNum type="arabicPeriod"/>
            </a:pPr>
            <a:r>
              <a:rPr lang="cs-CZ" sz="1800" dirty="0" smtClean="0">
                <a:solidFill>
                  <a:srgbClr val="0070C0"/>
                </a:solidFill>
              </a:rPr>
              <a:t>Zauvažujte, k čemu je vlastně puberta (kromě pohlavního dospění)? Krátce napište, nač jste přišli.</a:t>
            </a:r>
          </a:p>
          <a:p>
            <a:pPr marL="342900" indent="-342900">
              <a:buAutoNum type="arabicPeriod"/>
            </a:pPr>
            <a:r>
              <a:rPr lang="cs-CZ" sz="1800" dirty="0" smtClean="0">
                <a:solidFill>
                  <a:srgbClr val="0070C0"/>
                </a:solidFill>
              </a:rPr>
              <a:t>Přečtěte </a:t>
            </a:r>
            <a:r>
              <a:rPr lang="cs-CZ" sz="1800" dirty="0">
                <a:solidFill>
                  <a:srgbClr val="0070C0"/>
                </a:solidFill>
              </a:rPr>
              <a:t>si článek: </a:t>
            </a:r>
            <a:r>
              <a:rPr lang="cs-CZ" sz="1800" dirty="0">
                <a:solidFill>
                  <a:srgbClr val="0070C0"/>
                </a:solidFill>
                <a:hlinkClick r:id="rId3"/>
              </a:rPr>
              <a:t>http://www.eduin.cz/co-delame/edu-uceni/diagnoza-puberta</a:t>
            </a:r>
            <a:r>
              <a:rPr lang="cs-CZ" sz="1800" dirty="0" smtClean="0">
                <a:solidFill>
                  <a:srgbClr val="0070C0"/>
                </a:solidFill>
                <a:hlinkClick r:id="rId3"/>
              </a:rPr>
              <a:t>/</a:t>
            </a:r>
            <a:r>
              <a:rPr lang="cs-CZ" sz="1800" dirty="0" smtClean="0">
                <a:solidFill>
                  <a:srgbClr val="0070C0"/>
                </a:solidFill>
              </a:rPr>
              <a:t>    </a:t>
            </a:r>
            <a:r>
              <a:rPr lang="cs-CZ" sz="1800" dirty="0">
                <a:solidFill>
                  <a:srgbClr val="0070C0"/>
                </a:solidFill>
              </a:rPr>
              <a:t>N</a:t>
            </a:r>
            <a:r>
              <a:rPr lang="cs-CZ" sz="1800" dirty="0" smtClean="0">
                <a:solidFill>
                  <a:srgbClr val="0070C0"/>
                </a:solidFill>
              </a:rPr>
              <a:t>apište mi, zdali jste v něm našli nějakou pro vás novou či užitečnou informaci, a co vám z ní vyplynulo</a:t>
            </a:r>
            <a:r>
              <a:rPr lang="cs-CZ" sz="1800" dirty="0" smtClean="0">
                <a:solidFill>
                  <a:srgbClr val="0070C0"/>
                </a:solidFill>
              </a:rPr>
              <a:t>. </a:t>
            </a:r>
            <a:r>
              <a:rPr lang="cs-CZ" sz="1800" dirty="0">
                <a:solidFill>
                  <a:srgbClr val="0070C0"/>
                </a:solidFill>
              </a:rPr>
              <a:t>*</a:t>
            </a:r>
            <a:endParaRPr lang="cs-CZ" sz="1800" dirty="0" smtClean="0">
              <a:solidFill>
                <a:srgbClr val="0070C0"/>
              </a:solidFill>
            </a:endParaRPr>
          </a:p>
          <a:p>
            <a:pPr marL="342900" indent="-342900">
              <a:buAutoNum type="arabicPeriod"/>
            </a:pPr>
            <a:r>
              <a:rPr lang="cs-CZ" sz="1800" dirty="0" smtClean="0">
                <a:solidFill>
                  <a:srgbClr val="0070C0"/>
                </a:solidFill>
              </a:rPr>
              <a:t>Seznamte se s webem </a:t>
            </a:r>
            <a:r>
              <a:rPr lang="cs-CZ" sz="1800" dirty="0" err="1" smtClean="0">
                <a:solidFill>
                  <a:srgbClr val="0070C0"/>
                </a:solidFill>
              </a:rPr>
              <a:t>EDUin</a:t>
            </a:r>
            <a:r>
              <a:rPr lang="cs-CZ" sz="1800" dirty="0" smtClean="0">
                <a:solidFill>
                  <a:srgbClr val="0070C0"/>
                </a:solidFill>
              </a:rPr>
              <a:t> , najděte si na něm něco, co vás zaujme, a okomentujte to.</a:t>
            </a:r>
          </a:p>
          <a:p>
            <a:pPr marL="0" indent="0">
              <a:buNone/>
            </a:pPr>
            <a:endParaRPr lang="cs-CZ" sz="2000" dirty="0" smtClean="0">
              <a:solidFill>
                <a:srgbClr val="0070C0"/>
              </a:solidFill>
            </a:endParaRPr>
          </a:p>
          <a:p>
            <a:pPr marL="0" indent="0">
              <a:buNone/>
            </a:pPr>
            <a:endParaRPr lang="cs-CZ" sz="2000" dirty="0">
              <a:solidFill>
                <a:srgbClr val="0070C0"/>
              </a:solidFill>
            </a:endParaRPr>
          </a:p>
          <a:p>
            <a:pPr marL="0" indent="0">
              <a:buNone/>
            </a:pPr>
            <a:endParaRPr lang="cs-CZ" sz="2000" smtClean="0">
              <a:solidFill>
                <a:srgbClr val="0070C0"/>
              </a:solidFill>
            </a:endParaRPr>
          </a:p>
          <a:p>
            <a:pPr marL="0" indent="0">
              <a:buNone/>
            </a:pPr>
            <a:endParaRPr lang="cs-CZ" sz="2000" dirty="0" smtClean="0">
              <a:solidFill>
                <a:srgbClr val="0070C0"/>
              </a:solidFill>
            </a:endParaRPr>
          </a:p>
          <a:p>
            <a:pPr marL="0" indent="0">
              <a:buNone/>
            </a:pPr>
            <a:endParaRPr lang="cs-CZ" sz="2000" dirty="0">
              <a:solidFill>
                <a:srgbClr val="0070C0"/>
              </a:solidFill>
            </a:endParaRPr>
          </a:p>
          <a:p>
            <a:pPr marL="0" indent="0">
              <a:buNone/>
            </a:pPr>
            <a:r>
              <a:rPr lang="cs-CZ" sz="1600" dirty="0" smtClean="0">
                <a:solidFill>
                  <a:srgbClr val="0070C0"/>
                </a:solidFill>
              </a:rPr>
              <a:t>* Pokud by stránky eduin.cz byl nedostupné, najdete text uložený na IS.</a:t>
            </a:r>
            <a:endParaRPr lang="cs-CZ" sz="1600" dirty="0">
              <a:solidFill>
                <a:srgbClr val="0070C0"/>
              </a:solidFill>
            </a:endParaRPr>
          </a:p>
        </p:txBody>
      </p:sp>
    </p:spTree>
    <p:extLst>
      <p:ext uri="{BB962C8B-B14F-4D97-AF65-F5344CB8AC3E}">
        <p14:creationId xmlns:p14="http://schemas.microsoft.com/office/powerpoint/2010/main" val="1022012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5"/>
            <a:ext cx="8352928" cy="792087"/>
          </a:xfrm>
        </p:spPr>
        <p:txBody>
          <a:bodyPr/>
          <a:lstStyle/>
          <a:p>
            <a:pPr algn="ctr"/>
            <a:r>
              <a:rPr lang="cs-CZ" b="1" dirty="0" smtClean="0">
                <a:solidFill>
                  <a:srgbClr val="0070C0"/>
                </a:solidFill>
              </a:rPr>
              <a:t>*</a:t>
            </a:r>
            <a:r>
              <a:rPr lang="cs-CZ" sz="2400" b="1" dirty="0" smtClean="0">
                <a:solidFill>
                  <a:srgbClr val="0070C0"/>
                </a:solidFill>
              </a:rPr>
              <a:t>  k 6. domácímu úkolu</a:t>
            </a:r>
            <a:endParaRPr lang="cs-CZ" sz="2400" dirty="0">
              <a:solidFill>
                <a:srgbClr val="0070C0"/>
              </a:solidFill>
            </a:endParaRPr>
          </a:p>
        </p:txBody>
      </p:sp>
      <p:sp>
        <p:nvSpPr>
          <p:cNvPr id="3" name="Zástupný symbol pro obsah 2"/>
          <p:cNvSpPr>
            <a:spLocks noGrp="1"/>
          </p:cNvSpPr>
          <p:nvPr>
            <p:ph idx="1"/>
          </p:nvPr>
        </p:nvSpPr>
        <p:spPr>
          <a:xfrm>
            <a:off x="395536" y="1124744"/>
            <a:ext cx="8136904" cy="5544616"/>
          </a:xfrm>
        </p:spPr>
        <p:txBody>
          <a:bodyPr>
            <a:noAutofit/>
          </a:bodyPr>
          <a:lstStyle/>
          <a:p>
            <a:pPr marL="0" indent="0">
              <a:buNone/>
            </a:pPr>
            <a:r>
              <a:rPr lang="cs-CZ" sz="2000" dirty="0" smtClean="0">
                <a:solidFill>
                  <a:srgbClr val="0070C0"/>
                </a:solidFill>
              </a:rPr>
              <a:t>Pokud jste našli na 6. DÚ hvězdičku </a:t>
            </a:r>
            <a:r>
              <a:rPr lang="cs-CZ" sz="1600" dirty="0" smtClean="0">
                <a:solidFill>
                  <a:srgbClr val="0070C0"/>
                </a:solidFill>
              </a:rPr>
              <a:t>(nebo tam máte napsané, že máte úkol doplnit), </a:t>
            </a:r>
          </a:p>
          <a:p>
            <a:pPr marL="0" indent="0">
              <a:buNone/>
            </a:pPr>
            <a:r>
              <a:rPr lang="cs-CZ" sz="2000" dirty="0" smtClean="0">
                <a:solidFill>
                  <a:srgbClr val="0070C0"/>
                </a:solidFill>
              </a:rPr>
              <a:t>týká se vás následující:</a:t>
            </a:r>
          </a:p>
          <a:p>
            <a:pPr marL="0" indent="0">
              <a:buNone/>
            </a:pPr>
            <a:r>
              <a:rPr lang="cs-CZ" sz="2000" dirty="0" smtClean="0">
                <a:solidFill>
                  <a:srgbClr val="0070C0"/>
                </a:solidFill>
              </a:rPr>
              <a:t>Jakákoli vize (nejen ta pedagogická) by se měla týkat i smyslu našeho počínání. Jakého posunu, změny, zlepšení se svou prací snažím dosáhnout pro jiné či pro svět?</a:t>
            </a:r>
          </a:p>
          <a:p>
            <a:pPr marL="0" indent="0">
              <a:buNone/>
            </a:pPr>
            <a:r>
              <a:rPr lang="cs-CZ" sz="1800" i="1" dirty="0" smtClean="0">
                <a:solidFill>
                  <a:srgbClr val="0070C0"/>
                </a:solidFill>
              </a:rPr>
              <a:t>Vaše pedagogická vize, kterou jste mi odevzdali, se převážně zabývala tím, jaké to chcete mít pro sebe a svoje žáky ve škole, ale málo už šla za její hranice. Jaký přesah by měla vaše práce mít do života žáků, lidí, které budete vychovávat, případně do širší společnosti za hranicemi školy? Jaký má </a:t>
            </a:r>
            <a:r>
              <a:rPr lang="cs-CZ" sz="1800" i="1" smtClean="0">
                <a:solidFill>
                  <a:srgbClr val="0070C0"/>
                </a:solidFill>
              </a:rPr>
              <a:t>mít smysl?</a:t>
            </a:r>
            <a:endParaRPr lang="cs-CZ" sz="1800" i="1" dirty="0" smtClean="0">
              <a:solidFill>
                <a:srgbClr val="0070C0"/>
              </a:solidFill>
            </a:endParaRPr>
          </a:p>
          <a:p>
            <a:pPr marL="0" indent="0">
              <a:buNone/>
            </a:pPr>
            <a:r>
              <a:rPr lang="cs-CZ" sz="2000" dirty="0" smtClean="0">
                <a:solidFill>
                  <a:srgbClr val="0070C0"/>
                </a:solidFill>
              </a:rPr>
              <a:t>Vizi chápu jako jakýsi obzor, za kterým směrujete a který vám pomáhá udržovat směr, stojíte-li na křižovatce. Pokud se rozhodujete, můžete se ptát, přispívá-li to k naplnění vaší vize.</a:t>
            </a:r>
          </a:p>
          <a:p>
            <a:pPr marL="0" indent="0">
              <a:buNone/>
            </a:pPr>
            <a:r>
              <a:rPr lang="cs-CZ" sz="2000" dirty="0" smtClean="0">
                <a:solidFill>
                  <a:srgbClr val="0070C0"/>
                </a:solidFill>
              </a:rPr>
              <a:t>Zároveň je vize nezbytnou součástí jakékoli práce, protože jí dodává smysl. Z vize také vyplývají jednotlivé dosažitelné cíle.</a:t>
            </a:r>
          </a:p>
          <a:p>
            <a:pPr marL="0" indent="0">
              <a:buNone/>
            </a:pPr>
            <a:r>
              <a:rPr lang="cs-CZ" sz="2000" dirty="0" smtClean="0">
                <a:solidFill>
                  <a:srgbClr val="0070C0"/>
                </a:solidFill>
              </a:rPr>
              <a:t>Proto usiluju o to, abyste úkol v tomto smyslu doplnili. Aby vám mohl být do budoucna užitečný.</a:t>
            </a:r>
          </a:p>
          <a:p>
            <a:pPr marL="0" indent="0">
              <a:buNone/>
            </a:pPr>
            <a:r>
              <a:rPr lang="cs-CZ" sz="1600" dirty="0" smtClean="0">
                <a:solidFill>
                  <a:srgbClr val="0070C0"/>
                </a:solidFill>
              </a:rPr>
              <a:t>Pokud to uděláte, budu vám jej počítat za dva úkoly, pokud ne, bude platit za jeden.</a:t>
            </a:r>
            <a:endParaRPr lang="cs-CZ" sz="2000" dirty="0">
              <a:solidFill>
                <a:srgbClr val="0070C0"/>
              </a:solidFill>
            </a:endParaRPr>
          </a:p>
        </p:txBody>
      </p:sp>
    </p:spTree>
    <p:extLst>
      <p:ext uri="{BB962C8B-B14F-4D97-AF65-F5344CB8AC3E}">
        <p14:creationId xmlns:p14="http://schemas.microsoft.com/office/powerpoint/2010/main" val="715902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836712"/>
            <a:ext cx="8136904" cy="5760640"/>
          </a:xfrm>
        </p:spPr>
        <p:txBody>
          <a:bodyPr>
            <a:normAutofit/>
          </a:bodyPr>
          <a:lstStyle/>
          <a:p>
            <a:pPr marL="0" indent="0">
              <a:buNone/>
            </a:pPr>
            <a:r>
              <a:rPr lang="cs-CZ" sz="1400" dirty="0" smtClean="0">
                <a:solidFill>
                  <a:srgbClr val="0070C0"/>
                </a:solidFill>
              </a:rPr>
              <a:t>Vzhledem k tomu, že čtu každý týden téměř 200 domácích úkolů, poprosím vás, abyste je v některých ohledech psali lépe, aby se mi  lépe četly.</a:t>
            </a:r>
          </a:p>
          <a:p>
            <a:pPr marL="342900" indent="-342900">
              <a:buAutoNum type="arabicPeriod"/>
            </a:pPr>
            <a:r>
              <a:rPr lang="cs-CZ" sz="1700" dirty="0" smtClean="0">
                <a:solidFill>
                  <a:srgbClr val="0070C0"/>
                </a:solidFill>
              </a:rPr>
              <a:t>Vyhněte se tvrzením typu </a:t>
            </a:r>
            <a:r>
              <a:rPr lang="cs-CZ" sz="1700" i="1" dirty="0" smtClean="0">
                <a:solidFill>
                  <a:srgbClr val="0070C0"/>
                </a:solidFill>
              </a:rPr>
              <a:t> </a:t>
            </a:r>
            <a:r>
              <a:rPr lang="cs-CZ" sz="1700" dirty="0" smtClean="0">
                <a:solidFill>
                  <a:srgbClr val="0070C0"/>
                </a:solidFill>
              </a:rPr>
              <a:t>tráva je zelená. Věty jako </a:t>
            </a:r>
            <a:r>
              <a:rPr lang="cs-CZ" sz="1700" i="1" dirty="0" smtClean="0">
                <a:solidFill>
                  <a:srgbClr val="00B0F0"/>
                </a:solidFill>
              </a:rPr>
              <a:t>Hodnocení by mělo sloužit k ohodnocení žáka.</a:t>
            </a:r>
            <a:r>
              <a:rPr lang="cs-CZ" sz="1700" i="1" dirty="0" smtClean="0">
                <a:solidFill>
                  <a:srgbClr val="0070C0"/>
                </a:solidFill>
              </a:rPr>
              <a:t> </a:t>
            </a:r>
            <a:r>
              <a:rPr lang="cs-CZ" sz="1700" dirty="0" smtClean="0">
                <a:solidFill>
                  <a:srgbClr val="0070C0"/>
                </a:solidFill>
              </a:rPr>
              <a:t>nebo </a:t>
            </a:r>
            <a:r>
              <a:rPr lang="cs-CZ" sz="1700" i="1" dirty="0" smtClean="0">
                <a:solidFill>
                  <a:srgbClr val="00B0F0"/>
                </a:solidFill>
              </a:rPr>
              <a:t>Každému vyhovuje něco jiného.</a:t>
            </a:r>
            <a:r>
              <a:rPr lang="cs-CZ" sz="1700" i="1" dirty="0" smtClean="0">
                <a:solidFill>
                  <a:srgbClr val="0070C0"/>
                </a:solidFill>
              </a:rPr>
              <a:t> </a:t>
            </a:r>
            <a:r>
              <a:rPr lang="cs-CZ" sz="1700" dirty="0" smtClean="0">
                <a:solidFill>
                  <a:srgbClr val="0070C0"/>
                </a:solidFill>
              </a:rPr>
              <a:t>vytvářejí pouze slovní balast a nepřinášejí žádnou myšlenku.</a:t>
            </a:r>
          </a:p>
          <a:p>
            <a:pPr marL="342900" indent="-342900">
              <a:buAutoNum type="arabicPeriod"/>
            </a:pPr>
            <a:r>
              <a:rPr lang="cs-CZ" sz="1700" dirty="0" smtClean="0">
                <a:solidFill>
                  <a:srgbClr val="0070C0"/>
                </a:solidFill>
              </a:rPr>
              <a:t>Respektujete, že existují vyjmenovaná slova (např. slovo </a:t>
            </a:r>
            <a:r>
              <a:rPr lang="cs-CZ" sz="1700" i="1" dirty="0" smtClean="0">
                <a:solidFill>
                  <a:srgbClr val="00B0F0"/>
                </a:solidFill>
              </a:rPr>
              <a:t>vyplývá</a:t>
            </a:r>
            <a:r>
              <a:rPr lang="cs-CZ" sz="1700" dirty="0" smtClean="0">
                <a:solidFill>
                  <a:srgbClr val="0070C0"/>
                </a:solidFill>
              </a:rPr>
              <a:t> se jeví jako velmi záludné), shoda přísudku s podmětem (obzvláště jsou-li jím </a:t>
            </a:r>
            <a:r>
              <a:rPr lang="cs-CZ" sz="1700" i="1" dirty="0" smtClean="0">
                <a:solidFill>
                  <a:srgbClr val="00B0F0"/>
                </a:solidFill>
              </a:rPr>
              <a:t>děti</a:t>
            </a:r>
            <a:r>
              <a:rPr lang="cs-CZ" sz="1700" dirty="0" smtClean="0">
                <a:solidFill>
                  <a:srgbClr val="0070C0"/>
                </a:solidFill>
              </a:rPr>
              <a:t>), větná interpunkce jakož i další pravidla pravopisu. </a:t>
            </a:r>
          </a:p>
          <a:p>
            <a:pPr marL="342900" indent="-342900">
              <a:buAutoNum type="arabicPeriod"/>
            </a:pPr>
            <a:r>
              <a:rPr lang="cs-CZ" sz="1700" dirty="0" smtClean="0">
                <a:solidFill>
                  <a:srgbClr val="0070C0"/>
                </a:solidFill>
              </a:rPr>
              <a:t>Pokuste se, prosím, pojmenovávat věci přesně a srozumitelně. Ve vyjádřeních </a:t>
            </a:r>
            <a:r>
              <a:rPr lang="cs-CZ" sz="1700" i="1" dirty="0" err="1" smtClean="0">
                <a:solidFill>
                  <a:srgbClr val="00B0F0"/>
                </a:solidFill>
              </a:rPr>
              <a:t>Unschooling</a:t>
            </a:r>
            <a:r>
              <a:rPr lang="cs-CZ" sz="1700" i="1" dirty="0" smtClean="0">
                <a:solidFill>
                  <a:srgbClr val="00B0F0"/>
                </a:solidFill>
              </a:rPr>
              <a:t> mi připadá extrémní. Pokud žák nosí špatné známky, pak už je to horší. </a:t>
            </a:r>
            <a:r>
              <a:rPr lang="cs-CZ" sz="1700" dirty="0" smtClean="0">
                <a:solidFill>
                  <a:srgbClr val="00B0F0"/>
                </a:solidFill>
              </a:rPr>
              <a:t> </a:t>
            </a:r>
            <a:r>
              <a:rPr lang="cs-CZ" sz="1700" dirty="0" smtClean="0">
                <a:solidFill>
                  <a:srgbClr val="0070C0"/>
                </a:solidFill>
              </a:rPr>
              <a:t>nevím, co ta přídavná jména pro vás znamenají (co je horší? horší než co?), jak mám myšlence rozumět.</a:t>
            </a:r>
          </a:p>
          <a:p>
            <a:pPr marL="342900" indent="-342900">
              <a:buFont typeface="Symbol" pitchFamily="18" charset="2"/>
              <a:buAutoNum type="arabicPeriod"/>
            </a:pPr>
            <a:r>
              <a:rPr lang="cs-CZ" sz="1700" dirty="0">
                <a:solidFill>
                  <a:srgbClr val="0070C0"/>
                </a:solidFill>
              </a:rPr>
              <a:t>Pokud už píšete soudy o nějaké skupině lidí, zvažte, jestli to platí opravdu o celé této skupině, a také uvažujte, o co takové tvrzení opíráte. </a:t>
            </a:r>
            <a:r>
              <a:rPr lang="cs-CZ" sz="1700" i="1" dirty="0">
                <a:solidFill>
                  <a:srgbClr val="00B0F0"/>
                </a:solidFill>
              </a:rPr>
              <a:t>Rodiče nechtějí slovní hodnocení, protože mu nerozumějí</a:t>
            </a:r>
            <a:r>
              <a:rPr lang="cs-CZ" sz="1700" i="1" dirty="0">
                <a:solidFill>
                  <a:srgbClr val="0070C0"/>
                </a:solidFill>
              </a:rPr>
              <a:t>. </a:t>
            </a:r>
            <a:r>
              <a:rPr lang="cs-CZ" sz="1700" dirty="0">
                <a:solidFill>
                  <a:srgbClr val="0070C0"/>
                </a:solidFill>
              </a:rPr>
              <a:t>Tvrzení typu </a:t>
            </a:r>
            <a:r>
              <a:rPr lang="cs-CZ" sz="1700" i="1" dirty="0">
                <a:solidFill>
                  <a:srgbClr val="00B0F0"/>
                </a:solidFill>
              </a:rPr>
              <a:t>Každý chce být hodnocen, někdo více, někdo méně. </a:t>
            </a:r>
            <a:r>
              <a:rPr lang="cs-CZ" sz="1700" dirty="0">
                <a:solidFill>
                  <a:srgbClr val="0070C0"/>
                </a:solidFill>
              </a:rPr>
              <a:t>bez další argumentace ztrácejí jakoukoli informační hodnotu.</a:t>
            </a:r>
          </a:p>
          <a:p>
            <a:pPr marL="342900" indent="-342900">
              <a:buAutoNum type="arabicPeriod"/>
            </a:pPr>
            <a:r>
              <a:rPr lang="cs-CZ" sz="1700" dirty="0" smtClean="0">
                <a:solidFill>
                  <a:srgbClr val="0070C0"/>
                </a:solidFill>
              </a:rPr>
              <a:t>Nepopisujte, o co v článku či videu jde. Pokud jsem vám ho zadala, můžete předpokládat, že jsem ho četla či viděla.</a:t>
            </a:r>
          </a:p>
          <a:p>
            <a:pPr marL="342900" indent="-342900">
              <a:buAutoNum type="arabicPeriod"/>
            </a:pPr>
            <a:r>
              <a:rPr lang="cs-CZ" sz="1700" dirty="0" smtClean="0">
                <a:solidFill>
                  <a:srgbClr val="0070C0"/>
                </a:solidFill>
              </a:rPr>
              <a:t>U článků, webových stránek apod. po vás nechci recenze. Zadání nesměřuje k tomu, abyste hodnotili, jestli jsou záložky hezky barevné a dobře uspořádané, jestli v textu nejsou stylistické chyby. Je mi o obsah, jak vás zaujaly myšlenky a názory.</a:t>
            </a:r>
          </a:p>
        </p:txBody>
      </p:sp>
      <p:sp>
        <p:nvSpPr>
          <p:cNvPr id="2" name="Nadpis 1"/>
          <p:cNvSpPr>
            <a:spLocks noGrp="1"/>
          </p:cNvSpPr>
          <p:nvPr>
            <p:ph type="title"/>
          </p:nvPr>
        </p:nvSpPr>
        <p:spPr>
          <a:xfrm>
            <a:off x="467544" y="260648"/>
            <a:ext cx="8352928" cy="576063"/>
          </a:xfrm>
        </p:spPr>
        <p:txBody>
          <a:bodyPr/>
          <a:lstStyle/>
          <a:p>
            <a:pPr algn="ctr"/>
            <a:r>
              <a:rPr lang="cs-CZ" sz="2400" b="1" dirty="0" smtClean="0">
                <a:solidFill>
                  <a:srgbClr val="C00000"/>
                </a:solidFill>
              </a:rPr>
              <a:t>Nová doporučení k úkolům</a:t>
            </a:r>
            <a:endParaRPr lang="cs-CZ" sz="2400" dirty="0">
              <a:solidFill>
                <a:srgbClr val="C00000"/>
              </a:solidFill>
            </a:endParaRPr>
          </a:p>
        </p:txBody>
      </p:sp>
      <p:sp>
        <p:nvSpPr>
          <p:cNvPr id="4" name="Zástupný symbol pro číslo snímku 3"/>
          <p:cNvSpPr>
            <a:spLocks noGrp="1"/>
          </p:cNvSpPr>
          <p:nvPr>
            <p:ph type="sldNum" sz="quarter" idx="12"/>
          </p:nvPr>
        </p:nvSpPr>
        <p:spPr/>
        <p:txBody>
          <a:bodyPr/>
          <a:lstStyle/>
          <a:p>
            <a:fld id="{5A7A8740-6FBC-4FEA-A196-085A29ACE6ED}" type="slidenum">
              <a:rPr lang="cs-CZ" smtClean="0"/>
              <a:pPr/>
              <a:t>35</a:t>
            </a:fld>
            <a:endParaRPr lang="cs-CZ" dirty="0"/>
          </a:p>
        </p:txBody>
      </p:sp>
    </p:spTree>
    <p:extLst>
      <p:ext uri="{BB962C8B-B14F-4D97-AF65-F5344CB8AC3E}">
        <p14:creationId xmlns:p14="http://schemas.microsoft.com/office/powerpoint/2010/main" val="2571449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980728"/>
            <a:ext cx="8136904" cy="5544616"/>
          </a:xfrm>
        </p:spPr>
        <p:txBody>
          <a:bodyPr>
            <a:normAutofit fontScale="92500"/>
          </a:bodyPr>
          <a:lstStyle/>
          <a:p>
            <a:r>
              <a:rPr lang="cs-CZ" dirty="0">
                <a:solidFill>
                  <a:srgbClr val="0070C0"/>
                </a:solidFill>
              </a:rPr>
              <a:t>Ú</a:t>
            </a:r>
            <a:r>
              <a:rPr lang="cs-CZ" dirty="0" smtClean="0">
                <a:solidFill>
                  <a:srgbClr val="0070C0"/>
                </a:solidFill>
              </a:rPr>
              <a:t>kol by měl mít převážně odborný charakter, takže pokud v něm něco tvrdíte, mělo by to být podepřené argumenty, zkušeností, názorem autority či výzkumem </a:t>
            </a:r>
            <a:r>
              <a:rPr lang="cs-CZ" sz="1400" dirty="0" smtClean="0">
                <a:solidFill>
                  <a:srgbClr val="0070C0"/>
                </a:solidFill>
              </a:rPr>
              <a:t>(jinak se blíží hospodskému tlachání)</a:t>
            </a:r>
            <a:endParaRPr lang="cs-CZ" sz="1600" dirty="0" smtClean="0">
              <a:solidFill>
                <a:srgbClr val="0070C0"/>
              </a:solidFill>
            </a:endParaRPr>
          </a:p>
          <a:p>
            <a:r>
              <a:rPr lang="cs-CZ" dirty="0" smtClean="0">
                <a:solidFill>
                  <a:srgbClr val="0070C0"/>
                </a:solidFill>
              </a:rPr>
              <a:t>Vždycky, i když to tam nebude explicitně napsáno, by úkol měl sloužit k hlubšímu uvažování nad tématem či problémem. Měli byste se pokusit nahlédnout i pod to, co je na povrchu, mělo by být vidět, že jste u úkolu přemýšleli a nenapsali tam první, co vás napadlo. Pak to bude mít smysl pro vás i pro mne.</a:t>
            </a:r>
          </a:p>
          <a:p>
            <a:r>
              <a:rPr lang="cs-CZ" dirty="0">
                <a:solidFill>
                  <a:srgbClr val="0070C0"/>
                </a:solidFill>
              </a:rPr>
              <a:t>P</a:t>
            </a:r>
            <a:r>
              <a:rPr lang="cs-CZ" dirty="0" smtClean="0">
                <a:solidFill>
                  <a:srgbClr val="0070C0"/>
                </a:solidFill>
              </a:rPr>
              <a:t>řečtěte si zadání, celé, a pak ho následujte, celé. Nevypouštějte ani začátek ani konec, prosím, a odpovídejte na položené otázky. Budu ráda, když mi odpovíte i na něco, na co jsem se neptala, ale až po zodpovězení zadání.</a:t>
            </a:r>
          </a:p>
          <a:p>
            <a:r>
              <a:rPr lang="cs-CZ" dirty="0">
                <a:solidFill>
                  <a:srgbClr val="0070C0"/>
                </a:solidFill>
              </a:rPr>
              <a:t>N</a:t>
            </a:r>
            <a:r>
              <a:rPr lang="cs-CZ" dirty="0" smtClean="0">
                <a:solidFill>
                  <a:srgbClr val="0070C0"/>
                </a:solidFill>
              </a:rPr>
              <a:t>epište emocemi. Pokud vás text či zadání popudí, rozhořčí, nadzvedne atp., nepište. Vychladněte a pak argumentujte</a:t>
            </a:r>
            <a:r>
              <a:rPr lang="cs-CZ" sz="1700" dirty="0" smtClean="0">
                <a:solidFill>
                  <a:srgbClr val="0070C0"/>
                </a:solidFill>
              </a:rPr>
              <a:t>.</a:t>
            </a:r>
          </a:p>
          <a:p>
            <a:r>
              <a:rPr lang="cs-CZ" sz="1700" dirty="0" smtClean="0">
                <a:solidFill>
                  <a:srgbClr val="0070C0"/>
                </a:solidFill>
              </a:rPr>
              <a:t>Úkoly, které se výrazně minou se zadáním, budou povrchní, odbyté, šité horkou jehlou, nemusejí být akceptovány, tj. započítány</a:t>
            </a:r>
          </a:p>
        </p:txBody>
      </p:sp>
      <p:sp>
        <p:nvSpPr>
          <p:cNvPr id="2" name="Nadpis 1"/>
          <p:cNvSpPr>
            <a:spLocks noGrp="1"/>
          </p:cNvSpPr>
          <p:nvPr>
            <p:ph type="title"/>
          </p:nvPr>
        </p:nvSpPr>
        <p:spPr>
          <a:xfrm>
            <a:off x="467544" y="404665"/>
            <a:ext cx="8352928" cy="576063"/>
          </a:xfrm>
        </p:spPr>
        <p:txBody>
          <a:bodyPr/>
          <a:lstStyle/>
          <a:p>
            <a:pPr algn="ctr"/>
            <a:r>
              <a:rPr lang="cs-CZ" sz="2400" b="1" dirty="0" smtClean="0">
                <a:solidFill>
                  <a:srgbClr val="002060"/>
                </a:solidFill>
              </a:rPr>
              <a:t>Důležitá poznámka k úkolům</a:t>
            </a:r>
            <a:endParaRPr lang="cs-CZ" sz="2400" dirty="0">
              <a:solidFill>
                <a:srgbClr val="002060"/>
              </a:solidFill>
            </a:endParaRPr>
          </a:p>
        </p:txBody>
      </p:sp>
      <p:sp>
        <p:nvSpPr>
          <p:cNvPr id="4" name="Zástupný symbol pro číslo snímku 3"/>
          <p:cNvSpPr>
            <a:spLocks noGrp="1"/>
          </p:cNvSpPr>
          <p:nvPr>
            <p:ph type="sldNum" sz="quarter" idx="12"/>
          </p:nvPr>
        </p:nvSpPr>
        <p:spPr/>
        <p:txBody>
          <a:bodyPr/>
          <a:lstStyle/>
          <a:p>
            <a:fld id="{5A7A8740-6FBC-4FEA-A196-085A29ACE6ED}" type="slidenum">
              <a:rPr lang="cs-CZ" smtClean="0"/>
              <a:pPr/>
              <a:t>36</a:t>
            </a:fld>
            <a:endParaRPr lang="cs-CZ"/>
          </a:p>
        </p:txBody>
      </p:sp>
    </p:spTree>
    <p:extLst>
      <p:ext uri="{BB962C8B-B14F-4D97-AF65-F5344CB8AC3E}">
        <p14:creationId xmlns:p14="http://schemas.microsoft.com/office/powerpoint/2010/main" val="2040515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980728"/>
            <a:ext cx="8136904" cy="5544616"/>
          </a:xfrm>
        </p:spPr>
        <p:txBody>
          <a:bodyPr>
            <a:normAutofit/>
          </a:bodyPr>
          <a:lstStyle/>
          <a:p>
            <a:pPr marL="457200" indent="-457200">
              <a:buClr>
                <a:srgbClr val="002060"/>
              </a:buClr>
              <a:buFont typeface="+mj-lt"/>
              <a:buAutoNum type="arabicPeriod"/>
            </a:pPr>
            <a:r>
              <a:rPr lang="cs-CZ" dirty="0" smtClean="0">
                <a:solidFill>
                  <a:srgbClr val="002060"/>
                </a:solidFill>
              </a:rPr>
              <a:t>Ústní zkoušení a hodnocení</a:t>
            </a:r>
          </a:p>
          <a:p>
            <a:pPr marL="301943" lvl="1" indent="0">
              <a:buClr>
                <a:srgbClr val="002060"/>
              </a:buClr>
              <a:buNone/>
            </a:pPr>
            <a:r>
              <a:rPr lang="cs-CZ" dirty="0" smtClean="0"/>
              <a:t>V rámci praxe vyzkoušejte alespoň dva studenty ústně a pak je ohodnoťte. Konzultujte své hodnocení s vedoucím učitelem. </a:t>
            </a:r>
          </a:p>
          <a:p>
            <a:pPr marL="457200" indent="-457200">
              <a:buClr>
                <a:srgbClr val="002060"/>
              </a:buClr>
              <a:buFont typeface="+mj-lt"/>
              <a:buAutoNum type="arabicPeriod"/>
            </a:pPr>
            <a:r>
              <a:rPr lang="cs-CZ" dirty="0" smtClean="0">
                <a:solidFill>
                  <a:srgbClr val="002060"/>
                </a:solidFill>
              </a:rPr>
              <a:t>Reflexe </a:t>
            </a:r>
            <a:r>
              <a:rPr lang="cs-CZ" dirty="0">
                <a:solidFill>
                  <a:srgbClr val="002060"/>
                </a:solidFill>
              </a:rPr>
              <a:t>vlastní </a:t>
            </a:r>
            <a:r>
              <a:rPr lang="cs-CZ" b="1" dirty="0">
                <a:solidFill>
                  <a:srgbClr val="002060"/>
                </a:solidFill>
              </a:rPr>
              <a:t>strategie řízení třídy</a:t>
            </a:r>
            <a:r>
              <a:rPr lang="cs-CZ" dirty="0">
                <a:solidFill>
                  <a:srgbClr val="002060"/>
                </a:solidFill>
              </a:rPr>
              <a:t> a reflexe strategie řízení třídy</a:t>
            </a:r>
          </a:p>
          <a:p>
            <a:pPr marL="301943" lvl="1" indent="0">
              <a:buClr>
                <a:srgbClr val="002060"/>
              </a:buClr>
              <a:buNone/>
            </a:pPr>
            <a:r>
              <a:rPr lang="cs-CZ" dirty="0" smtClean="0"/>
              <a:t>Po </a:t>
            </a:r>
            <a:r>
              <a:rPr lang="cs-CZ" dirty="0"/>
              <a:t>vlastní výuce na praxi </a:t>
            </a:r>
            <a:r>
              <a:rPr lang="cs-CZ" dirty="0" smtClean="0"/>
              <a:t>vyplňte on-line </a:t>
            </a:r>
            <a:r>
              <a:rPr lang="cs-CZ" dirty="0"/>
              <a:t>dotazník (40 otázek) a </a:t>
            </a:r>
            <a:r>
              <a:rPr lang="cs-CZ" dirty="0" smtClean="0"/>
              <a:t>nechte </a:t>
            </a:r>
            <a:r>
              <a:rPr lang="cs-CZ" dirty="0"/>
              <a:t>jej vyplnit </a:t>
            </a:r>
            <a:r>
              <a:rPr lang="cs-CZ" dirty="0" smtClean="0"/>
              <a:t>(anonymně) </a:t>
            </a:r>
            <a:r>
              <a:rPr lang="cs-CZ" dirty="0"/>
              <a:t>v papírové verzi </a:t>
            </a:r>
            <a:r>
              <a:rPr lang="cs-CZ" dirty="0" smtClean="0"/>
              <a:t>i </a:t>
            </a:r>
            <a:r>
              <a:rPr lang="cs-CZ" dirty="0"/>
              <a:t>cvičného </a:t>
            </a:r>
            <a:r>
              <a:rPr lang="cs-CZ" dirty="0" smtClean="0"/>
              <a:t>učitele. Jeho/její </a:t>
            </a:r>
            <a:r>
              <a:rPr lang="cs-CZ" dirty="0"/>
              <a:t>odpovědi </a:t>
            </a:r>
            <a:r>
              <a:rPr lang="cs-CZ" dirty="0" smtClean="0"/>
              <a:t>pak přepište </a:t>
            </a:r>
            <a:r>
              <a:rPr lang="cs-CZ" dirty="0"/>
              <a:t>do online </a:t>
            </a:r>
            <a:r>
              <a:rPr lang="cs-CZ" dirty="0" smtClean="0"/>
              <a:t>systému.</a:t>
            </a:r>
            <a:endParaRPr lang="cs-CZ" dirty="0"/>
          </a:p>
          <a:p>
            <a:endParaRPr lang="cs-CZ" sz="1700" dirty="0" smtClean="0">
              <a:solidFill>
                <a:srgbClr val="0070C0"/>
              </a:solidFill>
            </a:endParaRPr>
          </a:p>
        </p:txBody>
      </p:sp>
      <p:sp>
        <p:nvSpPr>
          <p:cNvPr id="2" name="Nadpis 1"/>
          <p:cNvSpPr>
            <a:spLocks noGrp="1"/>
          </p:cNvSpPr>
          <p:nvPr>
            <p:ph type="title"/>
          </p:nvPr>
        </p:nvSpPr>
        <p:spPr>
          <a:xfrm>
            <a:off x="467544" y="404665"/>
            <a:ext cx="8352928" cy="576063"/>
          </a:xfrm>
        </p:spPr>
        <p:txBody>
          <a:bodyPr/>
          <a:lstStyle/>
          <a:p>
            <a:pPr algn="ctr"/>
            <a:r>
              <a:rPr lang="cs-CZ" sz="2400" b="1" dirty="0" smtClean="0">
                <a:solidFill>
                  <a:srgbClr val="002060"/>
                </a:solidFill>
              </a:rPr>
              <a:t>Úkoly na praxi</a:t>
            </a:r>
            <a:endParaRPr lang="cs-CZ" sz="2400" dirty="0">
              <a:solidFill>
                <a:srgbClr val="002060"/>
              </a:solidFill>
            </a:endParaRPr>
          </a:p>
        </p:txBody>
      </p:sp>
      <p:sp>
        <p:nvSpPr>
          <p:cNvPr id="4" name="Zástupný symbol pro číslo snímku 3"/>
          <p:cNvSpPr>
            <a:spLocks noGrp="1"/>
          </p:cNvSpPr>
          <p:nvPr>
            <p:ph type="sldNum" sz="quarter" idx="12"/>
          </p:nvPr>
        </p:nvSpPr>
        <p:spPr/>
        <p:txBody>
          <a:bodyPr/>
          <a:lstStyle/>
          <a:p>
            <a:fld id="{5A7A8740-6FBC-4FEA-A196-085A29ACE6ED}" type="slidenum">
              <a:rPr lang="cs-CZ" smtClean="0"/>
              <a:pPr/>
              <a:t>37</a:t>
            </a:fld>
            <a:endParaRPr lang="cs-CZ"/>
          </a:p>
        </p:txBody>
      </p:sp>
    </p:spTree>
    <p:extLst>
      <p:ext uri="{BB962C8B-B14F-4D97-AF65-F5344CB8AC3E}">
        <p14:creationId xmlns:p14="http://schemas.microsoft.com/office/powerpoint/2010/main" val="2726061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90032" y="2463560"/>
            <a:ext cx="7772400" cy="1973552"/>
          </a:xfrm>
        </p:spPr>
        <p:txBody>
          <a:bodyPr>
            <a:normAutofit fontScale="90000"/>
          </a:bodyPr>
          <a:lstStyle/>
          <a:p>
            <a:r>
              <a:rPr lang="cs-CZ" sz="3200" dirty="0" smtClean="0">
                <a:solidFill>
                  <a:srgbClr val="002060"/>
                </a:solidFill>
              </a:rPr>
              <a:t>Z vašich domácích úkolů vybírám ty nejčastěji zmiňované, zajímavé, neotřelé, vtipné či jinak pozoruhodné odpovědi, názory, postřehy.</a:t>
            </a:r>
            <a:br>
              <a:rPr lang="cs-CZ" sz="3200" dirty="0" smtClean="0">
                <a:solidFill>
                  <a:srgbClr val="002060"/>
                </a:solidFill>
              </a:rPr>
            </a:br>
            <a:r>
              <a:rPr lang="cs-CZ" sz="3200" dirty="0" smtClean="0">
                <a:solidFill>
                  <a:srgbClr val="002060"/>
                </a:solidFill>
              </a:rPr>
              <a:t/>
            </a:r>
            <a:br>
              <a:rPr lang="cs-CZ" sz="3200" dirty="0" smtClean="0">
                <a:solidFill>
                  <a:srgbClr val="002060"/>
                </a:solidFill>
              </a:rPr>
            </a:br>
            <a:r>
              <a:rPr lang="cs-CZ" sz="2000" dirty="0" smtClean="0">
                <a:solidFill>
                  <a:srgbClr val="002060"/>
                </a:solidFill>
              </a:rPr>
              <a:t>Výběr je subjektivní (jak jinak), ale budu se snažit, aby nebyl tendenční.</a:t>
            </a:r>
            <a:br>
              <a:rPr lang="cs-CZ" sz="2000" dirty="0" smtClean="0">
                <a:solidFill>
                  <a:srgbClr val="002060"/>
                </a:solidFill>
              </a:rPr>
            </a:br>
            <a:r>
              <a:rPr lang="cs-CZ" sz="2000" dirty="0" smtClean="0">
                <a:solidFill>
                  <a:srgbClr val="002060"/>
                </a:solidFill>
              </a:rPr>
              <a:t>Vybrané </a:t>
            </a:r>
            <a:r>
              <a:rPr lang="cs-CZ" sz="2700" b="1" dirty="0" smtClean="0">
                <a:solidFill>
                  <a:srgbClr val="002060"/>
                </a:solidFill>
              </a:rPr>
              <a:t>≠</a:t>
            </a:r>
            <a:r>
              <a:rPr lang="cs-CZ" sz="2000" dirty="0" smtClean="0">
                <a:solidFill>
                  <a:srgbClr val="002060"/>
                </a:solidFill>
              </a:rPr>
              <a:t> správně či souhlas.</a:t>
            </a:r>
            <a:endParaRPr lang="cs-CZ" sz="2000" dirty="0">
              <a:solidFill>
                <a:srgbClr val="002060"/>
              </a:solidFill>
            </a:endParaRPr>
          </a:p>
        </p:txBody>
      </p:sp>
      <p:sp>
        <p:nvSpPr>
          <p:cNvPr id="3" name="Zástupný symbol pro text 2"/>
          <p:cNvSpPr>
            <a:spLocks noGrp="1"/>
          </p:cNvSpPr>
          <p:nvPr>
            <p:ph type="body" idx="1"/>
          </p:nvPr>
        </p:nvSpPr>
        <p:spPr/>
        <p:txBody>
          <a:bodyPr>
            <a:noAutofit/>
          </a:bodyPr>
          <a:lstStyle/>
          <a:p>
            <a:r>
              <a:rPr lang="cs-CZ" sz="4400" dirty="0" smtClean="0">
                <a:solidFill>
                  <a:srgbClr val="002060"/>
                </a:solidFill>
              </a:rPr>
              <a:t>VÝBĚR Z HROZNŮ</a:t>
            </a:r>
            <a:endParaRPr lang="cs-CZ" sz="4400" dirty="0">
              <a:solidFill>
                <a:srgbClr val="002060"/>
              </a:solidFill>
            </a:endParaRPr>
          </a:p>
        </p:txBody>
      </p:sp>
      <p:sp>
        <p:nvSpPr>
          <p:cNvPr id="4" name="Zástupný symbol pro číslo snímku 3"/>
          <p:cNvSpPr>
            <a:spLocks noGrp="1"/>
          </p:cNvSpPr>
          <p:nvPr>
            <p:ph type="sldNum" sz="quarter" idx="12"/>
          </p:nvPr>
        </p:nvSpPr>
        <p:spPr/>
        <p:txBody>
          <a:bodyPr/>
          <a:lstStyle/>
          <a:p>
            <a:fld id="{5A7A8740-6FBC-4FEA-A196-085A29ACE6ED}" type="slidenum">
              <a:rPr lang="cs-CZ" smtClean="0"/>
              <a:pPr/>
              <a:t>38</a:t>
            </a:fld>
            <a:endParaRPr lang="cs-CZ"/>
          </a:p>
        </p:txBody>
      </p:sp>
    </p:spTree>
    <p:extLst>
      <p:ext uri="{BB962C8B-B14F-4D97-AF65-F5344CB8AC3E}">
        <p14:creationId xmlns:p14="http://schemas.microsoft.com/office/powerpoint/2010/main" val="2962806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124745"/>
            <a:ext cx="8352928" cy="5328592"/>
          </a:xfrm>
        </p:spPr>
        <p:txBody>
          <a:bodyPr>
            <a:normAutofit lnSpcReduction="10000"/>
          </a:bodyPr>
          <a:lstStyle/>
          <a:p>
            <a:pPr marL="0" indent="0">
              <a:buNone/>
            </a:pPr>
            <a:r>
              <a:rPr lang="cs-CZ" sz="2400" i="1" dirty="0" smtClean="0">
                <a:solidFill>
                  <a:srgbClr val="002060"/>
                </a:solidFill>
              </a:rPr>
              <a:t>Představte si, že svět je takový, jaký dnes je, ale školní docházka není povinná. Školy jsou, můžete do nich chodit, ale nemusíte.</a:t>
            </a:r>
          </a:p>
          <a:p>
            <a:pPr marL="0" indent="0" algn="ctr">
              <a:buNone/>
            </a:pPr>
            <a:r>
              <a:rPr lang="cs-CZ" sz="2400" b="1" dirty="0" smtClean="0">
                <a:solidFill>
                  <a:srgbClr val="002060"/>
                </a:solidFill>
              </a:rPr>
              <a:t>JAK BY VYPADALA ŠKOLA, DO KTERÉ BYSTE CHODILI, </a:t>
            </a:r>
          </a:p>
          <a:p>
            <a:pPr marL="0" indent="0" algn="ctr">
              <a:buNone/>
            </a:pPr>
            <a:r>
              <a:rPr lang="cs-CZ" sz="2400" b="1" dirty="0" smtClean="0">
                <a:solidFill>
                  <a:srgbClr val="002060"/>
                </a:solidFill>
              </a:rPr>
              <a:t>I KDYBYSTE NEMUSELI?</a:t>
            </a:r>
          </a:p>
          <a:p>
            <a:pPr marL="0" indent="0">
              <a:buNone/>
            </a:pPr>
            <a:r>
              <a:rPr lang="cs-CZ" dirty="0" smtClean="0"/>
              <a:t>Uvažujte o tom, </a:t>
            </a:r>
          </a:p>
          <a:p>
            <a:pPr>
              <a:buNone/>
            </a:pPr>
            <a:r>
              <a:rPr lang="cs-CZ" sz="2000" dirty="0" smtClean="0"/>
              <a:t>	- co se rádi učíte?</a:t>
            </a:r>
          </a:p>
          <a:p>
            <a:pPr>
              <a:buNone/>
            </a:pPr>
            <a:r>
              <a:rPr lang="cs-CZ" sz="2000" dirty="0" smtClean="0"/>
              <a:t>	- co ve škole potřebujete?</a:t>
            </a:r>
          </a:p>
          <a:p>
            <a:pPr>
              <a:buNone/>
            </a:pPr>
            <a:r>
              <a:rPr lang="cs-CZ" sz="2000" dirty="0" smtClean="0"/>
              <a:t>	- za jakými učiteli byste rádi chodili?</a:t>
            </a:r>
          </a:p>
          <a:p>
            <a:pPr>
              <a:buNone/>
            </a:pPr>
            <a:r>
              <a:rPr lang="cs-CZ" sz="2000" dirty="0" smtClean="0"/>
              <a:t>	- za jakých podmínek se vám dobře učí?</a:t>
            </a:r>
          </a:p>
          <a:p>
            <a:pPr>
              <a:buNone/>
            </a:pPr>
            <a:r>
              <a:rPr lang="cs-CZ" sz="2000" dirty="0" smtClean="0"/>
              <a:t>	- co vás motivuje při učení?</a:t>
            </a:r>
          </a:p>
          <a:p>
            <a:pPr>
              <a:buNone/>
            </a:pPr>
            <a:r>
              <a:rPr lang="cs-CZ" sz="2000" dirty="0" smtClean="0"/>
              <a:t>	- jaké vzdělání by měla škola poskytnout?</a:t>
            </a:r>
          </a:p>
          <a:p>
            <a:pPr>
              <a:buNone/>
            </a:pPr>
            <a:r>
              <a:rPr lang="cs-CZ" sz="2000" dirty="0" smtClean="0"/>
              <a:t>	- co je v ní nenahraditelné, co se nemůžete naučit jinde?</a:t>
            </a:r>
          </a:p>
          <a:p>
            <a:pPr>
              <a:buNone/>
            </a:pPr>
            <a:endParaRPr lang="cs-CZ" sz="2000" b="1" dirty="0" smtClean="0">
              <a:solidFill>
                <a:srgbClr val="002060"/>
              </a:solidFill>
            </a:endParaRPr>
          </a:p>
          <a:p>
            <a:pPr>
              <a:buNone/>
            </a:pPr>
            <a:r>
              <a:rPr lang="cs-CZ" sz="2000" b="1" dirty="0" smtClean="0">
                <a:solidFill>
                  <a:srgbClr val="002060"/>
                </a:solidFill>
              </a:rPr>
              <a:t>Na </a:t>
            </a:r>
            <a:r>
              <a:rPr lang="cs-CZ" sz="2000" b="1" dirty="0">
                <a:solidFill>
                  <a:srgbClr val="002060"/>
                </a:solidFill>
              </a:rPr>
              <a:t>konec připojte svá očekávání od </a:t>
            </a:r>
            <a:r>
              <a:rPr lang="cs-CZ" sz="2000" b="1" dirty="0" smtClean="0">
                <a:solidFill>
                  <a:srgbClr val="002060"/>
                </a:solidFill>
              </a:rPr>
              <a:t>semináře. Co </a:t>
            </a:r>
            <a:r>
              <a:rPr lang="cs-CZ" sz="2000" b="1" dirty="0">
                <a:solidFill>
                  <a:srgbClr val="002060"/>
                </a:solidFill>
              </a:rPr>
              <a:t>se chcete naučit, co </a:t>
            </a:r>
            <a:r>
              <a:rPr lang="cs-CZ" sz="2000" b="1" dirty="0" smtClean="0">
                <a:solidFill>
                  <a:srgbClr val="002060"/>
                </a:solidFill>
              </a:rPr>
              <a:t>vás zajímá</a:t>
            </a:r>
            <a:r>
              <a:rPr lang="cs-CZ" sz="2000" b="1" dirty="0">
                <a:solidFill>
                  <a:srgbClr val="002060"/>
                </a:solidFill>
              </a:rPr>
              <a:t>, co potřebujete, abyste seminář považovali za </a:t>
            </a:r>
            <a:r>
              <a:rPr lang="cs-CZ" sz="2000" b="1" dirty="0" smtClean="0">
                <a:solidFill>
                  <a:srgbClr val="002060"/>
                </a:solidFill>
              </a:rPr>
              <a:t>užitečný?</a:t>
            </a:r>
            <a:endParaRPr lang="cs-CZ" sz="2000" b="1" dirty="0">
              <a:solidFill>
                <a:srgbClr val="002060"/>
              </a:solidFill>
            </a:endParaRPr>
          </a:p>
          <a:p>
            <a:pPr>
              <a:buNone/>
            </a:pPr>
            <a:endParaRPr lang="cs-CZ" sz="2000" dirty="0"/>
          </a:p>
        </p:txBody>
      </p:sp>
      <p:sp>
        <p:nvSpPr>
          <p:cNvPr id="2" name="Nadpis 1"/>
          <p:cNvSpPr>
            <a:spLocks noGrp="1"/>
          </p:cNvSpPr>
          <p:nvPr>
            <p:ph type="title"/>
          </p:nvPr>
        </p:nvSpPr>
        <p:spPr>
          <a:xfrm>
            <a:off x="683568" y="332656"/>
            <a:ext cx="7522997" cy="665043"/>
          </a:xfrm>
        </p:spPr>
        <p:txBody>
          <a:bodyPr/>
          <a:lstStyle/>
          <a:p>
            <a:r>
              <a:rPr lang="cs-CZ" sz="2800" b="1" dirty="0"/>
              <a:t>1. domácí úkol </a:t>
            </a:r>
            <a:r>
              <a:rPr lang="cs-CZ" sz="2800" dirty="0"/>
              <a:t>z 22., 23. a 24. </a:t>
            </a:r>
            <a:r>
              <a:rPr lang="cs-CZ" sz="2800" dirty="0" smtClean="0"/>
              <a:t>února</a:t>
            </a:r>
            <a:endParaRPr lang="cs-CZ" sz="2800" b="1" dirty="0"/>
          </a:p>
        </p:txBody>
      </p:sp>
      <p:sp>
        <p:nvSpPr>
          <p:cNvPr id="4" name="Zástupný symbol pro číslo snímku 3"/>
          <p:cNvSpPr>
            <a:spLocks noGrp="1"/>
          </p:cNvSpPr>
          <p:nvPr>
            <p:ph type="sldNum" sz="quarter" idx="12"/>
          </p:nvPr>
        </p:nvSpPr>
        <p:spPr/>
        <p:txBody>
          <a:bodyPr/>
          <a:lstStyle/>
          <a:p>
            <a:fld id="{5A7A8740-6FBC-4FEA-A196-085A29ACE6ED}" type="slidenum">
              <a:rPr lang="cs-CZ" smtClean="0"/>
              <a:pPr/>
              <a:t>39</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124744"/>
            <a:ext cx="8136904" cy="5472608"/>
          </a:xfrm>
        </p:spPr>
        <p:txBody>
          <a:bodyPr>
            <a:normAutofit lnSpcReduction="10000"/>
          </a:bodyPr>
          <a:lstStyle/>
          <a:p>
            <a:pPr>
              <a:buClr>
                <a:srgbClr val="002060"/>
              </a:buClr>
            </a:pPr>
            <a:r>
              <a:rPr lang="cs-CZ" dirty="0" smtClean="0">
                <a:solidFill>
                  <a:srgbClr val="002060"/>
                </a:solidFill>
              </a:rPr>
              <a:t>Namísto obvyklé </a:t>
            </a:r>
            <a:r>
              <a:rPr lang="cs-CZ" dirty="0">
                <a:solidFill>
                  <a:srgbClr val="002060"/>
                </a:solidFill>
              </a:rPr>
              <a:t>seminární práce </a:t>
            </a:r>
            <a:r>
              <a:rPr lang="cs-CZ" dirty="0" smtClean="0">
                <a:solidFill>
                  <a:srgbClr val="002060"/>
                </a:solidFill>
              </a:rPr>
              <a:t>můžete </a:t>
            </a:r>
            <a:r>
              <a:rPr lang="cs-CZ" dirty="0">
                <a:solidFill>
                  <a:srgbClr val="002060"/>
                </a:solidFill>
              </a:rPr>
              <a:t>vypracovávat krátké domácí </a:t>
            </a:r>
            <a:r>
              <a:rPr lang="cs-CZ" dirty="0" smtClean="0">
                <a:solidFill>
                  <a:srgbClr val="002060"/>
                </a:solidFill>
              </a:rPr>
              <a:t>úkoly, které doplňují témata seminářů.</a:t>
            </a:r>
          </a:p>
          <a:p>
            <a:pPr>
              <a:buClr>
                <a:srgbClr val="002060"/>
              </a:buClr>
            </a:pPr>
            <a:r>
              <a:rPr lang="cs-CZ" dirty="0" smtClean="0">
                <a:solidFill>
                  <a:srgbClr val="002060"/>
                </a:solidFill>
              </a:rPr>
              <a:t>Úkoly budou spočívat v odpovědi na otázku či myšlenkové a názorové reakci na text či video. Výsledkem bude souvislý text </a:t>
            </a:r>
            <a:r>
              <a:rPr lang="cs-CZ" u="sng" dirty="0" smtClean="0">
                <a:solidFill>
                  <a:srgbClr val="002060"/>
                </a:solidFill>
              </a:rPr>
              <a:t>odborného charakteru</a:t>
            </a:r>
            <a:r>
              <a:rPr lang="cs-CZ" dirty="0" smtClean="0">
                <a:solidFill>
                  <a:srgbClr val="002060"/>
                </a:solidFill>
              </a:rPr>
              <a:t>. </a:t>
            </a:r>
          </a:p>
          <a:p>
            <a:pPr>
              <a:buClr>
                <a:srgbClr val="002060"/>
              </a:buClr>
            </a:pPr>
            <a:r>
              <a:rPr lang="cs-CZ" dirty="0" smtClean="0">
                <a:solidFill>
                  <a:srgbClr val="002060"/>
                </a:solidFill>
              </a:rPr>
              <a:t>Podrobné zadání každého úkolu bude přidáváno do této prezentace.</a:t>
            </a:r>
            <a:endParaRPr lang="cs-CZ" dirty="0">
              <a:solidFill>
                <a:srgbClr val="002060"/>
              </a:solidFill>
            </a:endParaRPr>
          </a:p>
          <a:p>
            <a:pPr>
              <a:buClr>
                <a:srgbClr val="002060"/>
              </a:buClr>
            </a:pPr>
            <a:r>
              <a:rPr lang="cs-CZ" dirty="0" smtClean="0">
                <a:solidFill>
                  <a:srgbClr val="002060"/>
                </a:solidFill>
              </a:rPr>
              <a:t>Úkoly odevzdáte </a:t>
            </a:r>
            <a:r>
              <a:rPr lang="cs-CZ" dirty="0">
                <a:solidFill>
                  <a:srgbClr val="002060"/>
                </a:solidFill>
              </a:rPr>
              <a:t>v </a:t>
            </a:r>
            <a:r>
              <a:rPr lang="cs-CZ" dirty="0" smtClean="0">
                <a:solidFill>
                  <a:srgbClr val="002060"/>
                </a:solidFill>
              </a:rPr>
              <a:t>papírové </a:t>
            </a:r>
            <a:r>
              <a:rPr lang="cs-CZ" dirty="0">
                <a:solidFill>
                  <a:srgbClr val="002060"/>
                </a:solidFill>
              </a:rPr>
              <a:t>(nikoli elektronické) podobě na nejbližším semináři. </a:t>
            </a:r>
            <a:r>
              <a:rPr lang="cs-CZ" dirty="0" smtClean="0">
                <a:solidFill>
                  <a:srgbClr val="002060"/>
                </a:solidFill>
              </a:rPr>
              <a:t>(Úkoly nelze odevzdávat zpětně, max.  o týden později.)</a:t>
            </a:r>
          </a:p>
          <a:p>
            <a:pPr>
              <a:buClr>
                <a:srgbClr val="002060"/>
              </a:buClr>
            </a:pPr>
            <a:r>
              <a:rPr lang="cs-CZ" dirty="0" smtClean="0">
                <a:solidFill>
                  <a:srgbClr val="002060"/>
                </a:solidFill>
              </a:rPr>
              <a:t>Jde </a:t>
            </a:r>
            <a:r>
              <a:rPr lang="cs-CZ" dirty="0">
                <a:solidFill>
                  <a:srgbClr val="002060"/>
                </a:solidFill>
              </a:rPr>
              <a:t>mi o obsah, takže stačí, budou-li psané rukou na důstojném kusu papíru </a:t>
            </a:r>
            <a:r>
              <a:rPr lang="cs-CZ" dirty="0" smtClean="0">
                <a:solidFill>
                  <a:srgbClr val="002060"/>
                </a:solidFill>
              </a:rPr>
              <a:t>(</a:t>
            </a:r>
            <a:r>
              <a:rPr lang="cs-CZ" dirty="0">
                <a:solidFill>
                  <a:srgbClr val="002060"/>
                </a:solidFill>
              </a:rPr>
              <a:t>žádné hlavičky, logo univerzity, titulní strana, abstrakt v angličtině a poděkování rodičům</a:t>
            </a:r>
            <a:r>
              <a:rPr lang="cs-CZ" dirty="0" smtClean="0">
                <a:solidFill>
                  <a:srgbClr val="002060"/>
                </a:solidFill>
              </a:rPr>
              <a:t>). </a:t>
            </a:r>
          </a:p>
          <a:p>
            <a:pPr>
              <a:buClr>
                <a:srgbClr val="002060"/>
              </a:buClr>
            </a:pPr>
            <a:r>
              <a:rPr lang="cs-CZ" dirty="0" smtClean="0">
                <a:solidFill>
                  <a:srgbClr val="002060"/>
                </a:solidFill>
              </a:rPr>
              <a:t>Na každém úkolu bude vaše jméno, číslo úkolu + označení skupiny, do níž patříte (např. út 9.20).</a:t>
            </a:r>
            <a:endParaRPr lang="cs-CZ" dirty="0">
              <a:solidFill>
                <a:srgbClr val="002060"/>
              </a:solidFill>
            </a:endParaRPr>
          </a:p>
          <a:p>
            <a:endParaRPr lang="cs-CZ" dirty="0"/>
          </a:p>
        </p:txBody>
      </p:sp>
      <p:sp>
        <p:nvSpPr>
          <p:cNvPr id="2" name="Nadpis 1"/>
          <p:cNvSpPr>
            <a:spLocks noGrp="1"/>
          </p:cNvSpPr>
          <p:nvPr>
            <p:ph type="title"/>
          </p:nvPr>
        </p:nvSpPr>
        <p:spPr>
          <a:xfrm>
            <a:off x="467544" y="188641"/>
            <a:ext cx="8352928" cy="864095"/>
          </a:xfrm>
        </p:spPr>
        <p:txBody>
          <a:bodyPr/>
          <a:lstStyle/>
          <a:p>
            <a:r>
              <a:rPr lang="cs-CZ" sz="2400" b="1" dirty="0" smtClean="0"/>
              <a:t>Podmínky </a:t>
            </a:r>
            <a:r>
              <a:rPr lang="cs-CZ" sz="2400" b="1" dirty="0"/>
              <a:t>udělení zápočtu </a:t>
            </a:r>
            <a:r>
              <a:rPr lang="cs-CZ" sz="2400" b="1" dirty="0" smtClean="0"/>
              <a:t>a </a:t>
            </a:r>
            <a:r>
              <a:rPr lang="cs-CZ" sz="2400" b="1" dirty="0"/>
              <a:t>jiné </a:t>
            </a:r>
            <a:r>
              <a:rPr lang="cs-CZ" sz="2400" b="1" dirty="0" smtClean="0"/>
              <a:t>dohody</a:t>
            </a:r>
            <a:br>
              <a:rPr lang="cs-CZ" sz="2400" b="1" dirty="0" smtClean="0"/>
            </a:br>
            <a:r>
              <a:rPr lang="cs-CZ" sz="2400" b="1" dirty="0" smtClean="0"/>
              <a:t> </a:t>
            </a:r>
            <a:r>
              <a:rPr lang="cs-CZ" sz="2400" b="1" dirty="0"/>
              <a:t>3. DOMÁCÍ ÚKOLY</a:t>
            </a:r>
          </a:p>
        </p:txBody>
      </p:sp>
      <p:sp>
        <p:nvSpPr>
          <p:cNvPr id="4" name="Zástupný symbol pro číslo snímku 3"/>
          <p:cNvSpPr>
            <a:spLocks noGrp="1"/>
          </p:cNvSpPr>
          <p:nvPr>
            <p:ph type="sldNum" sz="quarter" idx="12"/>
          </p:nvPr>
        </p:nvSpPr>
        <p:spPr/>
        <p:txBody>
          <a:bodyPr/>
          <a:lstStyle/>
          <a:p>
            <a:fld id="{5A7A8740-6FBC-4FEA-A196-085A29ACE6ED}" type="slidenum">
              <a:rPr lang="cs-CZ" smtClean="0"/>
              <a:pPr/>
              <a:t>4</a:t>
            </a:fld>
            <a:endParaRPr lang="cs-CZ"/>
          </a:p>
        </p:txBody>
      </p:sp>
    </p:spTree>
    <p:extLst>
      <p:ext uri="{BB962C8B-B14F-4D97-AF65-F5344CB8AC3E}">
        <p14:creationId xmlns:p14="http://schemas.microsoft.com/office/powerpoint/2010/main" val="2427843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95537" y="764704"/>
            <a:ext cx="7884864" cy="5832648"/>
          </a:xfrm>
        </p:spPr>
        <p:txBody>
          <a:bodyPr numCol="2">
            <a:normAutofit fontScale="92500" lnSpcReduction="20000"/>
          </a:bodyPr>
          <a:lstStyle/>
          <a:p>
            <a:r>
              <a:rPr lang="cs-CZ" dirty="0" smtClean="0"/>
              <a:t>místo, kde se necítím být nucený</a:t>
            </a:r>
          </a:p>
          <a:p>
            <a:r>
              <a:rPr lang="cs-CZ" dirty="0" smtClean="0"/>
              <a:t>je tu pohyb, sportovní aktivity</a:t>
            </a:r>
          </a:p>
          <a:p>
            <a:r>
              <a:rPr lang="cs-CZ" dirty="0" smtClean="0"/>
              <a:t>no stress</a:t>
            </a:r>
          </a:p>
          <a:p>
            <a:r>
              <a:rPr lang="cs-CZ" dirty="0" smtClean="0"/>
              <a:t>učil by se, co bych chtěl a potřeboval</a:t>
            </a:r>
          </a:p>
          <a:p>
            <a:r>
              <a:rPr lang="cs-CZ" dirty="0" smtClean="0"/>
              <a:t>přizpůsobená žákům a jejich potřebám i handicapům</a:t>
            </a:r>
          </a:p>
          <a:p>
            <a:r>
              <a:rPr lang="cs-CZ" dirty="0" smtClean="0"/>
              <a:t>zabývá se aktuálními problémy</a:t>
            </a:r>
          </a:p>
          <a:p>
            <a:r>
              <a:rPr lang="cs-CZ" dirty="0" smtClean="0"/>
              <a:t>spolupráce, ne soutěž</a:t>
            </a:r>
          </a:p>
          <a:p>
            <a:r>
              <a:rPr lang="cs-CZ" dirty="0" smtClean="0"/>
              <a:t>spolupracuje s rodinou</a:t>
            </a:r>
          </a:p>
          <a:p>
            <a:r>
              <a:rPr lang="cs-CZ" dirty="0" smtClean="0"/>
              <a:t>ne povinná, protože povinný = nepříjemný</a:t>
            </a:r>
          </a:p>
          <a:p>
            <a:r>
              <a:rPr lang="cs-CZ" dirty="0" smtClean="0"/>
              <a:t>nemusí trvat dlouho, čas ≠ vědomosti</a:t>
            </a:r>
          </a:p>
          <a:p>
            <a:r>
              <a:rPr lang="cs-CZ" dirty="0" smtClean="0"/>
              <a:t>nedává písemné DÚ</a:t>
            </a:r>
          </a:p>
          <a:p>
            <a:r>
              <a:rPr lang="cs-CZ" dirty="0" smtClean="0"/>
              <a:t>hodnotí pomocí zpětné vazby</a:t>
            </a:r>
          </a:p>
          <a:p>
            <a:r>
              <a:rPr lang="cs-CZ" dirty="0" smtClean="0"/>
              <a:t>atmosféra </a:t>
            </a:r>
            <a:r>
              <a:rPr lang="cs-CZ" dirty="0"/>
              <a:t>v níž nevadí, že neuspěji</a:t>
            </a:r>
          </a:p>
          <a:p>
            <a:r>
              <a:rPr lang="cs-CZ" dirty="0"/>
              <a:t>rozvíjí osobní potřebu vzdělání, </a:t>
            </a:r>
            <a:r>
              <a:rPr lang="cs-CZ" dirty="0" smtClean="0"/>
              <a:t>vědění</a:t>
            </a:r>
          </a:p>
          <a:p>
            <a:r>
              <a:rPr lang="cs-CZ" dirty="0" smtClean="0"/>
              <a:t>má venkovní prostor</a:t>
            </a:r>
          </a:p>
          <a:p>
            <a:r>
              <a:rPr lang="cs-CZ" dirty="0"/>
              <a:t>názornost, reálný </a:t>
            </a:r>
            <a:r>
              <a:rPr lang="cs-CZ" dirty="0" smtClean="0"/>
              <a:t>svět</a:t>
            </a:r>
          </a:p>
          <a:p>
            <a:r>
              <a:rPr lang="cs-CZ" dirty="0"/>
              <a:t>malé učící se skupinky, věkově smíšené</a:t>
            </a:r>
          </a:p>
          <a:p>
            <a:r>
              <a:rPr lang="cs-CZ" dirty="0"/>
              <a:t>názory studentů jsou respektovány</a:t>
            </a:r>
          </a:p>
          <a:p>
            <a:r>
              <a:rPr lang="cs-CZ" dirty="0" smtClean="0"/>
              <a:t>je </a:t>
            </a:r>
            <a:r>
              <a:rPr lang="cs-CZ" dirty="0"/>
              <a:t>dobře zorganizovaná a vytváří jasná očekávání</a:t>
            </a:r>
          </a:p>
          <a:p>
            <a:r>
              <a:rPr lang="cs-CZ" dirty="0"/>
              <a:t>naučí mne, jak se efektivně učit</a:t>
            </a:r>
          </a:p>
          <a:p>
            <a:r>
              <a:rPr lang="cs-CZ" dirty="0"/>
              <a:t>namísto hodin interaktivní workshopy</a:t>
            </a:r>
          </a:p>
          <a:p>
            <a:r>
              <a:rPr lang="cs-CZ" dirty="0"/>
              <a:t>všichni jsou zde spokojení a nikdo </a:t>
            </a:r>
            <a:r>
              <a:rPr lang="cs-CZ" dirty="0" smtClean="0"/>
              <a:t>nenadává</a:t>
            </a:r>
            <a:endParaRPr lang="cs-CZ" dirty="0"/>
          </a:p>
        </p:txBody>
      </p:sp>
      <p:sp>
        <p:nvSpPr>
          <p:cNvPr id="3" name="Zástupný symbol pro číslo snímku 2"/>
          <p:cNvSpPr>
            <a:spLocks noGrp="1"/>
          </p:cNvSpPr>
          <p:nvPr>
            <p:ph type="sldNum" sz="quarter" idx="12"/>
          </p:nvPr>
        </p:nvSpPr>
        <p:spPr/>
        <p:txBody>
          <a:bodyPr/>
          <a:lstStyle/>
          <a:p>
            <a:fld id="{5A7A8740-6FBC-4FEA-A196-085A29ACE6ED}" type="slidenum">
              <a:rPr lang="cs-CZ" smtClean="0"/>
              <a:pPr/>
              <a:t>40</a:t>
            </a:fld>
            <a:endParaRPr lang="cs-CZ" dirty="0"/>
          </a:p>
        </p:txBody>
      </p:sp>
      <p:sp>
        <p:nvSpPr>
          <p:cNvPr id="4" name="Nadpis 3"/>
          <p:cNvSpPr>
            <a:spLocks noGrp="1"/>
          </p:cNvSpPr>
          <p:nvPr>
            <p:ph type="title"/>
          </p:nvPr>
        </p:nvSpPr>
        <p:spPr>
          <a:xfrm>
            <a:off x="467544" y="116632"/>
            <a:ext cx="8229600" cy="504056"/>
          </a:xfrm>
        </p:spPr>
        <p:txBody>
          <a:bodyPr>
            <a:normAutofit fontScale="90000"/>
          </a:bodyPr>
          <a:lstStyle/>
          <a:p>
            <a:r>
              <a:rPr lang="cs-CZ" sz="2700" dirty="0" smtClean="0">
                <a:solidFill>
                  <a:schemeClr val="accent2">
                    <a:lumMod val="50000"/>
                  </a:schemeClr>
                </a:solidFill>
              </a:rPr>
              <a:t>Výběr z 1. DÚ </a:t>
            </a:r>
            <a:r>
              <a:rPr lang="cs-CZ" dirty="0" smtClean="0">
                <a:solidFill>
                  <a:schemeClr val="accent2">
                    <a:lumMod val="50000"/>
                  </a:schemeClr>
                </a:solidFill>
              </a:rPr>
              <a:t>ŠKOLA</a:t>
            </a:r>
            <a:endParaRPr lang="cs-CZ" dirty="0">
              <a:solidFill>
                <a:schemeClr val="accent2">
                  <a:lumMod val="50000"/>
                </a:schemeClr>
              </a:solidFill>
            </a:endParaRPr>
          </a:p>
        </p:txBody>
      </p:sp>
    </p:spTree>
    <p:extLst>
      <p:ext uri="{BB962C8B-B14F-4D97-AF65-F5344CB8AC3E}">
        <p14:creationId xmlns:p14="http://schemas.microsoft.com/office/powerpoint/2010/main" val="2275802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79512" y="692696"/>
            <a:ext cx="8856984" cy="5976664"/>
          </a:xfrm>
        </p:spPr>
        <p:txBody>
          <a:bodyPr numCol="2">
            <a:normAutofit fontScale="92500"/>
          </a:bodyPr>
          <a:lstStyle/>
          <a:p>
            <a:r>
              <a:rPr lang="cs-CZ" dirty="0" smtClean="0"/>
              <a:t>musela by nabízet něco, co internet nebo jiná vzdělávací media ne</a:t>
            </a:r>
          </a:p>
          <a:p>
            <a:r>
              <a:rPr lang="cs-CZ" dirty="0" smtClean="0"/>
              <a:t>můžu si vybrat, co se budu učit</a:t>
            </a:r>
          </a:p>
          <a:p>
            <a:r>
              <a:rPr lang="cs-CZ" dirty="0" smtClean="0"/>
              <a:t>přátelské prostředí, rodinná atmosféra</a:t>
            </a:r>
          </a:p>
          <a:p>
            <a:r>
              <a:rPr lang="cs-CZ" dirty="0" smtClean="0"/>
              <a:t>studijní atmosféra</a:t>
            </a:r>
          </a:p>
          <a:p>
            <a:r>
              <a:rPr lang="cs-CZ" dirty="0" smtClean="0"/>
              <a:t>klidové, odpočinkové místnosti</a:t>
            </a:r>
          </a:p>
          <a:p>
            <a:r>
              <a:rPr lang="cs-CZ" dirty="0" smtClean="0"/>
              <a:t>automat na kávu, knihovna, výtah, učebny jako obývák</a:t>
            </a:r>
          </a:p>
          <a:p>
            <a:r>
              <a:rPr lang="cs-CZ" dirty="0"/>
              <a:t>nejen sezení v lavici</a:t>
            </a:r>
          </a:p>
          <a:p>
            <a:r>
              <a:rPr lang="cs-CZ" dirty="0" smtClean="0"/>
              <a:t>místo i tempo učení si můžu přizpůsobit</a:t>
            </a:r>
          </a:p>
          <a:p>
            <a:r>
              <a:rPr lang="cs-CZ" dirty="0" smtClean="0"/>
              <a:t>je to místo </a:t>
            </a:r>
            <a:r>
              <a:rPr lang="cs-CZ" dirty="0" err="1" smtClean="0"/>
              <a:t>seberozvoje</a:t>
            </a:r>
            <a:r>
              <a:rPr lang="cs-CZ" dirty="0" smtClean="0"/>
              <a:t>, sebepoznání</a:t>
            </a:r>
          </a:p>
          <a:p>
            <a:r>
              <a:rPr lang="cs-CZ" dirty="0" smtClean="0"/>
              <a:t>připravuje pro praktický život</a:t>
            </a:r>
          </a:p>
          <a:p>
            <a:r>
              <a:rPr lang="cs-CZ" dirty="0" smtClean="0"/>
              <a:t>pomůže mi k získání titulu</a:t>
            </a:r>
          </a:p>
          <a:p>
            <a:r>
              <a:rPr lang="cs-CZ" dirty="0" smtClean="0"/>
              <a:t>rozvíjí kreativitu</a:t>
            </a:r>
          </a:p>
          <a:p>
            <a:r>
              <a:rPr lang="cs-CZ" sz="2300" dirty="0" smtClean="0"/>
              <a:t>poskytne vědomosti, které nám pomohou dosáhnout cílů, komplexního vzdělání</a:t>
            </a:r>
          </a:p>
          <a:p>
            <a:r>
              <a:rPr lang="cs-CZ" dirty="0" smtClean="0"/>
              <a:t>rozvíjí kritické myšlení, hledání souvislostí, důvěryhodných zdrojů</a:t>
            </a:r>
          </a:p>
          <a:p>
            <a:r>
              <a:rPr lang="cs-CZ" dirty="0" smtClean="0"/>
              <a:t>studenti zažívají úspěch</a:t>
            </a:r>
          </a:p>
          <a:p>
            <a:r>
              <a:rPr lang="cs-CZ" dirty="0"/>
              <a:t>studenti jsou odměňováni hodnocením</a:t>
            </a:r>
          </a:p>
          <a:p>
            <a:r>
              <a:rPr lang="cs-CZ" dirty="0"/>
              <a:t>jsou tu pravidla a kázeň jako cesta k </a:t>
            </a:r>
            <a:r>
              <a:rPr lang="cs-CZ" dirty="0" smtClean="0"/>
              <a:t>úspěchu</a:t>
            </a:r>
          </a:p>
          <a:p>
            <a:r>
              <a:rPr lang="cs-CZ" sz="2000" dirty="0" smtClean="0"/>
              <a:t>věci se dozvídáme tak, že se s učitelem bavíme, povídáme si, probíráme věci ve všech souvislostech</a:t>
            </a:r>
            <a:endParaRPr lang="cs-CZ" sz="2000" dirty="0"/>
          </a:p>
        </p:txBody>
      </p:sp>
      <p:sp>
        <p:nvSpPr>
          <p:cNvPr id="3" name="Zástupný symbol pro číslo snímku 2"/>
          <p:cNvSpPr>
            <a:spLocks noGrp="1"/>
          </p:cNvSpPr>
          <p:nvPr>
            <p:ph type="sldNum" sz="quarter" idx="12"/>
          </p:nvPr>
        </p:nvSpPr>
        <p:spPr/>
        <p:txBody>
          <a:bodyPr/>
          <a:lstStyle/>
          <a:p>
            <a:fld id="{5A7A8740-6FBC-4FEA-A196-085A29ACE6ED}" type="slidenum">
              <a:rPr lang="cs-CZ" smtClean="0"/>
              <a:pPr/>
              <a:t>41</a:t>
            </a:fld>
            <a:endParaRPr lang="cs-CZ"/>
          </a:p>
        </p:txBody>
      </p:sp>
      <p:sp>
        <p:nvSpPr>
          <p:cNvPr id="4" name="Nadpis 3"/>
          <p:cNvSpPr>
            <a:spLocks noGrp="1"/>
          </p:cNvSpPr>
          <p:nvPr>
            <p:ph type="title"/>
          </p:nvPr>
        </p:nvSpPr>
        <p:spPr>
          <a:xfrm>
            <a:off x="467544" y="116632"/>
            <a:ext cx="8229600" cy="504056"/>
          </a:xfrm>
        </p:spPr>
        <p:txBody>
          <a:bodyPr>
            <a:normAutofit fontScale="90000"/>
          </a:bodyPr>
          <a:lstStyle/>
          <a:p>
            <a:r>
              <a:rPr lang="cs-CZ" sz="2700" dirty="0" smtClean="0">
                <a:solidFill>
                  <a:schemeClr val="accent2">
                    <a:lumMod val="50000"/>
                  </a:schemeClr>
                </a:solidFill>
              </a:rPr>
              <a:t>Výběr z 1. DÚ </a:t>
            </a:r>
            <a:r>
              <a:rPr lang="cs-CZ" dirty="0" smtClean="0">
                <a:solidFill>
                  <a:schemeClr val="accent2">
                    <a:lumMod val="50000"/>
                  </a:schemeClr>
                </a:solidFill>
              </a:rPr>
              <a:t>ŠKOLA</a:t>
            </a:r>
            <a:endParaRPr lang="cs-CZ" dirty="0">
              <a:solidFill>
                <a:schemeClr val="accent2">
                  <a:lumMod val="50000"/>
                </a:schemeClr>
              </a:solidFill>
            </a:endParaRPr>
          </a:p>
        </p:txBody>
      </p:sp>
    </p:spTree>
    <p:extLst>
      <p:ext uri="{BB962C8B-B14F-4D97-AF65-F5344CB8AC3E}">
        <p14:creationId xmlns:p14="http://schemas.microsoft.com/office/powerpoint/2010/main" val="960683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95536" y="764704"/>
            <a:ext cx="8352927" cy="5832648"/>
          </a:xfrm>
        </p:spPr>
        <p:txBody>
          <a:bodyPr numCol="2">
            <a:normAutofit fontScale="92500"/>
          </a:bodyPr>
          <a:lstStyle/>
          <a:p>
            <a:r>
              <a:rPr lang="cs-CZ" sz="2200" dirty="0"/>
              <a:t>hodnocení je nastavené tak, aby každý dosáhl úspěchu, jasná kritéria</a:t>
            </a:r>
          </a:p>
          <a:p>
            <a:r>
              <a:rPr lang="cs-CZ" dirty="0" smtClean="0"/>
              <a:t>chci se cítit bezpečně</a:t>
            </a:r>
          </a:p>
          <a:p>
            <a:r>
              <a:rPr lang="cs-CZ" dirty="0" smtClean="0"/>
              <a:t>chci každý den vidět, co jsem se naučila</a:t>
            </a:r>
          </a:p>
          <a:p>
            <a:r>
              <a:rPr lang="cs-CZ" dirty="0" smtClean="0"/>
              <a:t>dá mi vzdělání, které společnost uznává</a:t>
            </a:r>
          </a:p>
          <a:p>
            <a:r>
              <a:rPr lang="cs-CZ" dirty="0" smtClean="0"/>
              <a:t>vytváří možnost mluvit cizími jazyky</a:t>
            </a:r>
          </a:p>
          <a:p>
            <a:r>
              <a:rPr lang="cs-CZ" dirty="0" smtClean="0"/>
              <a:t>naučí mne písemně i ústně se adekvátně vyjadřovat</a:t>
            </a:r>
          </a:p>
          <a:p>
            <a:r>
              <a:rPr lang="cs-CZ" dirty="0" smtClean="0"/>
              <a:t>musí být žlutá</a:t>
            </a:r>
          </a:p>
          <a:p>
            <a:r>
              <a:rPr lang="cs-CZ" dirty="0" smtClean="0"/>
              <a:t>naučí, jak zůstat zdravá</a:t>
            </a:r>
          </a:p>
          <a:p>
            <a:r>
              <a:rPr lang="cs-CZ" dirty="0" smtClean="0"/>
              <a:t>učí hrou a příběhy</a:t>
            </a:r>
          </a:p>
          <a:p>
            <a:r>
              <a:rPr lang="cs-CZ" dirty="0" smtClean="0"/>
              <a:t>má jasná pravidla a hranice</a:t>
            </a:r>
          </a:p>
          <a:p>
            <a:r>
              <a:rPr lang="cs-CZ" dirty="0" smtClean="0"/>
              <a:t>dává přehled o světě, základní souvislosti</a:t>
            </a:r>
          </a:p>
          <a:p>
            <a:r>
              <a:rPr lang="cs-CZ" dirty="0"/>
              <a:t>začíná nejdřív 9, případně v 10h, nezvoní</a:t>
            </a:r>
          </a:p>
          <a:p>
            <a:r>
              <a:rPr lang="cs-CZ" dirty="0"/>
              <a:t>možnost učit ostatní, co jsem se naučila, a učit se od ostatních</a:t>
            </a:r>
          </a:p>
          <a:p>
            <a:r>
              <a:rPr lang="cs-CZ" dirty="0"/>
              <a:t>jsou tu centra výuky jednotlivých předmětů</a:t>
            </a:r>
          </a:p>
          <a:p>
            <a:r>
              <a:rPr lang="cs-CZ" dirty="0" smtClean="0"/>
              <a:t>ukáže, jaké jsou možnosti v jednotlivých oborech</a:t>
            </a:r>
          </a:p>
          <a:p>
            <a:r>
              <a:rPr lang="cs-CZ" dirty="0"/>
              <a:t>kombinuje žáky různých zájmů a prostředí</a:t>
            </a:r>
          </a:p>
          <a:p>
            <a:endParaRPr lang="cs-CZ" dirty="0" smtClean="0"/>
          </a:p>
          <a:p>
            <a:endParaRPr lang="cs-CZ" dirty="0"/>
          </a:p>
        </p:txBody>
      </p:sp>
      <p:sp>
        <p:nvSpPr>
          <p:cNvPr id="3" name="Zástupný symbol pro číslo snímku 2"/>
          <p:cNvSpPr>
            <a:spLocks noGrp="1"/>
          </p:cNvSpPr>
          <p:nvPr>
            <p:ph type="sldNum" sz="quarter" idx="12"/>
          </p:nvPr>
        </p:nvSpPr>
        <p:spPr/>
        <p:txBody>
          <a:bodyPr/>
          <a:lstStyle/>
          <a:p>
            <a:fld id="{5A7A8740-6FBC-4FEA-A196-085A29ACE6ED}" type="slidenum">
              <a:rPr lang="cs-CZ" smtClean="0"/>
              <a:pPr/>
              <a:t>42</a:t>
            </a:fld>
            <a:endParaRPr lang="cs-CZ" dirty="0"/>
          </a:p>
        </p:txBody>
      </p:sp>
      <p:sp>
        <p:nvSpPr>
          <p:cNvPr id="4" name="Nadpis 3"/>
          <p:cNvSpPr>
            <a:spLocks noGrp="1"/>
          </p:cNvSpPr>
          <p:nvPr>
            <p:ph type="title"/>
          </p:nvPr>
        </p:nvSpPr>
        <p:spPr>
          <a:xfrm>
            <a:off x="467544" y="116632"/>
            <a:ext cx="8229600" cy="504056"/>
          </a:xfrm>
        </p:spPr>
        <p:txBody>
          <a:bodyPr>
            <a:normAutofit fontScale="90000"/>
          </a:bodyPr>
          <a:lstStyle/>
          <a:p>
            <a:r>
              <a:rPr lang="cs-CZ" sz="2700" dirty="0" smtClean="0">
                <a:solidFill>
                  <a:schemeClr val="accent2">
                    <a:lumMod val="50000"/>
                  </a:schemeClr>
                </a:solidFill>
              </a:rPr>
              <a:t>Výběr z 1. DÚ </a:t>
            </a:r>
            <a:r>
              <a:rPr lang="cs-CZ" dirty="0" smtClean="0">
                <a:solidFill>
                  <a:schemeClr val="accent2">
                    <a:lumMod val="50000"/>
                  </a:schemeClr>
                </a:solidFill>
              </a:rPr>
              <a:t>ŠKOLA</a:t>
            </a:r>
            <a:endParaRPr lang="cs-CZ" dirty="0">
              <a:solidFill>
                <a:schemeClr val="accent2">
                  <a:lumMod val="50000"/>
                </a:schemeClr>
              </a:solidFill>
            </a:endParaRPr>
          </a:p>
        </p:txBody>
      </p:sp>
    </p:spTree>
    <p:extLst>
      <p:ext uri="{BB962C8B-B14F-4D97-AF65-F5344CB8AC3E}">
        <p14:creationId xmlns:p14="http://schemas.microsoft.com/office/powerpoint/2010/main" val="1842223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95537" y="764704"/>
            <a:ext cx="7884864" cy="5544616"/>
          </a:xfrm>
        </p:spPr>
        <p:txBody>
          <a:bodyPr>
            <a:normAutofit fontScale="85000" lnSpcReduction="10000"/>
          </a:bodyPr>
          <a:lstStyle/>
          <a:p>
            <a:r>
              <a:rPr lang="cs-CZ" dirty="0" smtClean="0"/>
              <a:t>vlídnost, důvěra</a:t>
            </a:r>
            <a:endParaRPr lang="cs-CZ" dirty="0"/>
          </a:p>
          <a:p>
            <a:r>
              <a:rPr lang="cs-CZ" dirty="0" smtClean="0"/>
              <a:t>baví je učení</a:t>
            </a:r>
          </a:p>
          <a:p>
            <a:r>
              <a:rPr lang="cs-CZ" dirty="0" smtClean="0"/>
              <a:t>mají ve věcech systém a vytvářejí ho studentům</a:t>
            </a:r>
          </a:p>
          <a:p>
            <a:r>
              <a:rPr lang="cs-CZ" dirty="0" smtClean="0"/>
              <a:t>rozumějí tomu, co učí</a:t>
            </a:r>
          </a:p>
          <a:p>
            <a:r>
              <a:rPr lang="cs-CZ" dirty="0" smtClean="0"/>
              <a:t>kombinují různé výukové metody</a:t>
            </a:r>
          </a:p>
          <a:p>
            <a:r>
              <a:rPr lang="cs-CZ" dirty="0" smtClean="0"/>
              <a:t>vytvářejí dobrou motivaci</a:t>
            </a:r>
          </a:p>
          <a:p>
            <a:r>
              <a:rPr lang="cs-CZ" dirty="0" smtClean="0"/>
              <a:t>dokáží obhájit smysl učiva</a:t>
            </a:r>
          </a:p>
          <a:p>
            <a:r>
              <a:rPr lang="cs-CZ" dirty="0" smtClean="0"/>
              <a:t>ovlivňují celou osobnost žáka, jeho hodnoty</a:t>
            </a:r>
          </a:p>
          <a:p>
            <a:r>
              <a:rPr lang="cs-CZ" dirty="0" smtClean="0"/>
              <a:t>je vidět, že jim na studentech záleží</a:t>
            </a:r>
          </a:p>
          <a:p>
            <a:r>
              <a:rPr lang="cs-CZ" dirty="0" smtClean="0"/>
              <a:t>mají názory i na věci mimo svůj obor</a:t>
            </a:r>
          </a:p>
          <a:p>
            <a:r>
              <a:rPr lang="cs-CZ" dirty="0" smtClean="0"/>
              <a:t>podporují při řešení problémů, abych na to nebyla sama</a:t>
            </a:r>
          </a:p>
          <a:p>
            <a:r>
              <a:rPr lang="cs-CZ" dirty="0" smtClean="0"/>
              <a:t>nepředkládá hotové myšlenky</a:t>
            </a:r>
          </a:p>
          <a:p>
            <a:r>
              <a:rPr lang="cs-CZ" dirty="0" smtClean="0"/>
              <a:t>kompetentní, protože není možné se dobrovolně vzdělávat u nekompetentních  učitelů</a:t>
            </a:r>
          </a:p>
          <a:p>
            <a:r>
              <a:rPr lang="cs-CZ" dirty="0" smtClean="0"/>
              <a:t>nemusí být kapacitou ve svém oboru, měl by být pomocnou rukou</a:t>
            </a:r>
          </a:p>
          <a:p>
            <a:r>
              <a:rPr lang="cs-CZ" dirty="0" smtClean="0"/>
              <a:t>chápající mentoři</a:t>
            </a:r>
          </a:p>
          <a:p>
            <a:endParaRPr lang="cs-CZ" dirty="0" smtClean="0"/>
          </a:p>
        </p:txBody>
      </p:sp>
      <p:sp>
        <p:nvSpPr>
          <p:cNvPr id="3" name="Zástupný symbol pro číslo snímku 2"/>
          <p:cNvSpPr>
            <a:spLocks noGrp="1"/>
          </p:cNvSpPr>
          <p:nvPr>
            <p:ph type="sldNum" sz="quarter" idx="12"/>
          </p:nvPr>
        </p:nvSpPr>
        <p:spPr/>
        <p:txBody>
          <a:bodyPr/>
          <a:lstStyle/>
          <a:p>
            <a:fld id="{5A7A8740-6FBC-4FEA-A196-085A29ACE6ED}" type="slidenum">
              <a:rPr lang="cs-CZ" smtClean="0"/>
              <a:pPr/>
              <a:t>43</a:t>
            </a:fld>
            <a:endParaRPr lang="cs-CZ"/>
          </a:p>
        </p:txBody>
      </p:sp>
      <p:sp>
        <p:nvSpPr>
          <p:cNvPr id="4" name="Nadpis 3"/>
          <p:cNvSpPr>
            <a:spLocks noGrp="1"/>
          </p:cNvSpPr>
          <p:nvPr>
            <p:ph type="title"/>
          </p:nvPr>
        </p:nvSpPr>
        <p:spPr>
          <a:xfrm>
            <a:off x="467544" y="116632"/>
            <a:ext cx="8229600" cy="504056"/>
          </a:xfrm>
        </p:spPr>
        <p:txBody>
          <a:bodyPr>
            <a:normAutofit fontScale="90000"/>
          </a:bodyPr>
          <a:lstStyle/>
          <a:p>
            <a:r>
              <a:rPr lang="cs-CZ" sz="2700" dirty="0" smtClean="0">
                <a:solidFill>
                  <a:schemeClr val="accent2">
                    <a:lumMod val="50000"/>
                  </a:schemeClr>
                </a:solidFill>
              </a:rPr>
              <a:t>Výběr z 1. DÚ </a:t>
            </a:r>
            <a:r>
              <a:rPr lang="cs-CZ" dirty="0" smtClean="0">
                <a:solidFill>
                  <a:schemeClr val="accent2">
                    <a:lumMod val="50000"/>
                  </a:schemeClr>
                </a:solidFill>
              </a:rPr>
              <a:t>UČITELÉ</a:t>
            </a:r>
            <a:endParaRPr lang="cs-CZ" dirty="0">
              <a:solidFill>
                <a:schemeClr val="accent2">
                  <a:lumMod val="50000"/>
                </a:schemeClr>
              </a:solidFill>
            </a:endParaRPr>
          </a:p>
        </p:txBody>
      </p:sp>
    </p:spTree>
    <p:extLst>
      <p:ext uri="{BB962C8B-B14F-4D97-AF65-F5344CB8AC3E}">
        <p14:creationId xmlns:p14="http://schemas.microsoft.com/office/powerpoint/2010/main" val="1784860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95537" y="764704"/>
            <a:ext cx="7884864" cy="5400600"/>
          </a:xfrm>
        </p:spPr>
        <p:txBody>
          <a:bodyPr>
            <a:normAutofit lnSpcReduction="10000"/>
          </a:bodyPr>
          <a:lstStyle/>
          <a:p>
            <a:r>
              <a:rPr lang="cs-CZ" dirty="0" smtClean="0"/>
              <a:t>spolužáci</a:t>
            </a:r>
          </a:p>
          <a:p>
            <a:r>
              <a:rPr lang="cs-CZ" dirty="0" smtClean="0"/>
              <a:t>přátelství</a:t>
            </a:r>
          </a:p>
          <a:p>
            <a:r>
              <a:rPr lang="cs-CZ" dirty="0" smtClean="0"/>
              <a:t>týmová spolupráce</a:t>
            </a:r>
          </a:p>
          <a:p>
            <a:r>
              <a:rPr lang="cs-CZ" dirty="0" smtClean="0"/>
              <a:t>autorita učitele je jiná než rodičovská</a:t>
            </a:r>
          </a:p>
          <a:p>
            <a:r>
              <a:rPr lang="cs-CZ" dirty="0" smtClean="0"/>
              <a:t>vzory</a:t>
            </a:r>
          </a:p>
          <a:p>
            <a:r>
              <a:rPr lang="cs-CZ" dirty="0" smtClean="0"/>
              <a:t>setkání s disciplínami, které jinde nepotkáte</a:t>
            </a:r>
          </a:p>
          <a:p>
            <a:r>
              <a:rPr lang="cs-CZ" dirty="0" smtClean="0"/>
              <a:t>pěstuje sebekázeň a cílevědomost</a:t>
            </a:r>
          </a:p>
          <a:p>
            <a:r>
              <a:rPr lang="cs-CZ" dirty="0" smtClean="0"/>
              <a:t>můžu vidět, jak to mají jiní – učí se, řeší problémy</a:t>
            </a:r>
          </a:p>
          <a:p>
            <a:r>
              <a:rPr lang="cs-CZ" dirty="0" smtClean="0"/>
              <a:t>naučím se dobře chovat k druhým, etiku</a:t>
            </a:r>
          </a:p>
          <a:p>
            <a:r>
              <a:rPr lang="cs-CZ" dirty="0" smtClean="0"/>
              <a:t>místo vytváření názorů</a:t>
            </a:r>
          </a:p>
          <a:p>
            <a:r>
              <a:rPr lang="cs-CZ" dirty="0" smtClean="0"/>
              <a:t>komplexnost jako cíl školy</a:t>
            </a:r>
          </a:p>
          <a:p>
            <a:r>
              <a:rPr lang="cs-CZ" dirty="0" smtClean="0"/>
              <a:t>vítězství a zklamání</a:t>
            </a:r>
          </a:p>
          <a:p>
            <a:r>
              <a:rPr lang="cs-CZ" dirty="0" smtClean="0"/>
              <a:t>výklad učitele, který vysvětlí, co se jinak těžko chápe</a:t>
            </a:r>
          </a:p>
          <a:p>
            <a:endParaRPr lang="cs-CZ" dirty="0"/>
          </a:p>
        </p:txBody>
      </p:sp>
      <p:sp>
        <p:nvSpPr>
          <p:cNvPr id="3" name="Zástupný symbol pro číslo snímku 2"/>
          <p:cNvSpPr>
            <a:spLocks noGrp="1"/>
          </p:cNvSpPr>
          <p:nvPr>
            <p:ph type="sldNum" sz="quarter" idx="12"/>
          </p:nvPr>
        </p:nvSpPr>
        <p:spPr/>
        <p:txBody>
          <a:bodyPr/>
          <a:lstStyle/>
          <a:p>
            <a:fld id="{5A7A8740-6FBC-4FEA-A196-085A29ACE6ED}" type="slidenum">
              <a:rPr lang="cs-CZ" smtClean="0"/>
              <a:pPr/>
              <a:t>44</a:t>
            </a:fld>
            <a:endParaRPr lang="cs-CZ"/>
          </a:p>
        </p:txBody>
      </p:sp>
      <p:sp>
        <p:nvSpPr>
          <p:cNvPr id="4" name="Nadpis 3"/>
          <p:cNvSpPr>
            <a:spLocks noGrp="1"/>
          </p:cNvSpPr>
          <p:nvPr>
            <p:ph type="title"/>
          </p:nvPr>
        </p:nvSpPr>
        <p:spPr>
          <a:xfrm>
            <a:off x="467544" y="260648"/>
            <a:ext cx="8229600" cy="504056"/>
          </a:xfrm>
        </p:spPr>
        <p:txBody>
          <a:bodyPr>
            <a:normAutofit fontScale="90000"/>
          </a:bodyPr>
          <a:lstStyle/>
          <a:p>
            <a:r>
              <a:rPr lang="cs-CZ" sz="2700" dirty="0" smtClean="0">
                <a:solidFill>
                  <a:schemeClr val="accent2">
                    <a:lumMod val="50000"/>
                  </a:schemeClr>
                </a:solidFill>
              </a:rPr>
              <a:t>Výběr z 1. DÚ </a:t>
            </a:r>
            <a:r>
              <a:rPr lang="cs-CZ" sz="3600" dirty="0" smtClean="0">
                <a:solidFill>
                  <a:schemeClr val="accent2">
                    <a:lumMod val="50000"/>
                  </a:schemeClr>
                </a:solidFill>
              </a:rPr>
              <a:t>CO JE NA ŠKOLE NENAHRADITELNÉ</a:t>
            </a:r>
            <a:endParaRPr lang="cs-CZ" sz="3600" dirty="0">
              <a:solidFill>
                <a:schemeClr val="accent2">
                  <a:lumMod val="50000"/>
                </a:schemeClr>
              </a:solidFill>
            </a:endParaRPr>
          </a:p>
        </p:txBody>
      </p:sp>
    </p:spTree>
    <p:extLst>
      <p:ext uri="{BB962C8B-B14F-4D97-AF65-F5344CB8AC3E}">
        <p14:creationId xmlns:p14="http://schemas.microsoft.com/office/powerpoint/2010/main" val="301418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124745"/>
            <a:ext cx="8352928" cy="5328592"/>
          </a:xfrm>
        </p:spPr>
        <p:txBody>
          <a:bodyPr>
            <a:normAutofit/>
          </a:bodyPr>
          <a:lstStyle/>
          <a:p>
            <a:endParaRPr lang="cs-CZ" sz="2000" dirty="0" smtClean="0">
              <a:solidFill>
                <a:srgbClr val="002060"/>
              </a:solidFill>
            </a:endParaRPr>
          </a:p>
          <a:p>
            <a:endParaRPr lang="cs-CZ" sz="2000" dirty="0">
              <a:solidFill>
                <a:srgbClr val="002060"/>
              </a:solidFill>
            </a:endParaRPr>
          </a:p>
          <a:p>
            <a:r>
              <a:rPr lang="cs-CZ" sz="2000" dirty="0" smtClean="0">
                <a:solidFill>
                  <a:srgbClr val="002060"/>
                </a:solidFill>
              </a:rPr>
              <a:t>Přečtěte </a:t>
            </a:r>
            <a:r>
              <a:rPr lang="cs-CZ" sz="2000" dirty="0">
                <a:solidFill>
                  <a:srgbClr val="002060"/>
                </a:solidFill>
              </a:rPr>
              <a:t>si článek na </a:t>
            </a:r>
            <a:r>
              <a:rPr lang="cs-CZ" sz="2000" dirty="0">
                <a:solidFill>
                  <a:srgbClr val="002060"/>
                </a:solidFill>
                <a:hlinkClick r:id="rId2"/>
              </a:rPr>
              <a:t>http://</a:t>
            </a:r>
            <a:r>
              <a:rPr lang="cs-CZ" sz="2000" dirty="0" smtClean="0">
                <a:solidFill>
                  <a:srgbClr val="002060"/>
                </a:solidFill>
                <a:hlinkClick r:id="rId2"/>
              </a:rPr>
              <a:t>www.svobodauceni.cz/clanek/odmeny-a-chvaleni</a:t>
            </a:r>
            <a:endParaRPr lang="cs-CZ" sz="2000" dirty="0" smtClean="0">
              <a:solidFill>
                <a:srgbClr val="002060"/>
              </a:solidFill>
            </a:endParaRPr>
          </a:p>
          <a:p>
            <a:pPr marL="0" indent="0">
              <a:buNone/>
            </a:pPr>
            <a:r>
              <a:rPr lang="cs-CZ" sz="2000" dirty="0">
                <a:solidFill>
                  <a:srgbClr val="002060"/>
                </a:solidFill>
              </a:rPr>
              <a:t>	</a:t>
            </a:r>
            <a:r>
              <a:rPr lang="cs-CZ" sz="2000" dirty="0" smtClean="0">
                <a:solidFill>
                  <a:srgbClr val="002060"/>
                </a:solidFill>
              </a:rPr>
              <a:t>a článek: </a:t>
            </a:r>
            <a:r>
              <a:rPr lang="cs-CZ" sz="2000" dirty="0">
                <a:solidFill>
                  <a:srgbClr val="0070C0"/>
                </a:solidFill>
                <a:hlinkClick r:id="rId3"/>
              </a:rPr>
              <a:t>http://www.rodicevitani.cz/pro-rodice/chvaleni-neni-vselek-prectete-si-jak-ho-davkovat-a-v-jakem-slozeni/</a:t>
            </a:r>
            <a:endParaRPr lang="cs-CZ" sz="2000" dirty="0">
              <a:solidFill>
                <a:srgbClr val="0070C0"/>
              </a:solidFill>
            </a:endParaRPr>
          </a:p>
          <a:p>
            <a:pPr marL="0" indent="0">
              <a:buNone/>
            </a:pPr>
            <a:endParaRPr lang="cs-CZ" sz="2000" dirty="0">
              <a:solidFill>
                <a:srgbClr val="002060"/>
              </a:solidFill>
            </a:endParaRPr>
          </a:p>
          <a:p>
            <a:r>
              <a:rPr lang="cs-CZ" dirty="0">
                <a:solidFill>
                  <a:srgbClr val="002060"/>
                </a:solidFill>
              </a:rPr>
              <a:t>…a napište mi, jak to vidíte jako pedagogové a jaké jsou vaše zkušenosti </a:t>
            </a:r>
            <a:r>
              <a:rPr lang="cs-CZ" dirty="0" smtClean="0">
                <a:solidFill>
                  <a:srgbClr val="002060"/>
                </a:solidFill>
              </a:rPr>
              <a:t>z dětství</a:t>
            </a:r>
            <a:r>
              <a:rPr lang="cs-CZ" dirty="0">
                <a:solidFill>
                  <a:srgbClr val="002060"/>
                </a:solidFill>
              </a:rPr>
              <a:t>.</a:t>
            </a:r>
          </a:p>
          <a:p>
            <a:r>
              <a:rPr lang="cs-CZ" dirty="0">
                <a:solidFill>
                  <a:srgbClr val="002060"/>
                </a:solidFill>
              </a:rPr>
              <a:t>Zároveň se prosím „projděte“ po stránkách </a:t>
            </a:r>
            <a:r>
              <a:rPr lang="cs-CZ" b="1" dirty="0">
                <a:solidFill>
                  <a:srgbClr val="002060"/>
                </a:solidFill>
              </a:rPr>
              <a:t>Svoboda učení </a:t>
            </a:r>
            <a:r>
              <a:rPr lang="cs-CZ" dirty="0">
                <a:solidFill>
                  <a:srgbClr val="002060"/>
                </a:solidFill>
              </a:rPr>
              <a:t>a napište mi o konkrétních věcech, které vás tam zaujaly.</a:t>
            </a:r>
          </a:p>
          <a:p>
            <a:pPr>
              <a:buNone/>
            </a:pPr>
            <a:endParaRPr lang="cs-CZ" sz="2000" b="1" dirty="0" smtClean="0">
              <a:solidFill>
                <a:srgbClr val="002060"/>
              </a:solidFill>
            </a:endParaRPr>
          </a:p>
          <a:p>
            <a:pPr>
              <a:buNone/>
            </a:pPr>
            <a:r>
              <a:rPr lang="cs-CZ" sz="2000" b="1" dirty="0" smtClean="0">
                <a:solidFill>
                  <a:srgbClr val="002060"/>
                </a:solidFill>
              </a:rPr>
              <a:t>Pěkně prosím, nechť jsou vaše úkoly podepsané nahoře,  na začátku, a jméno nechť doprovází den a čas vašeho semináře. </a:t>
            </a:r>
            <a:endParaRPr lang="cs-CZ" sz="2000" b="1" dirty="0">
              <a:solidFill>
                <a:srgbClr val="002060"/>
              </a:solidFill>
            </a:endParaRPr>
          </a:p>
          <a:p>
            <a:pPr>
              <a:buNone/>
            </a:pPr>
            <a:endParaRPr lang="cs-CZ" sz="2000" dirty="0"/>
          </a:p>
        </p:txBody>
      </p:sp>
      <p:sp>
        <p:nvSpPr>
          <p:cNvPr id="2" name="Nadpis 1"/>
          <p:cNvSpPr>
            <a:spLocks noGrp="1"/>
          </p:cNvSpPr>
          <p:nvPr>
            <p:ph type="title"/>
          </p:nvPr>
        </p:nvSpPr>
        <p:spPr>
          <a:xfrm>
            <a:off x="683568" y="332656"/>
            <a:ext cx="7522997" cy="665043"/>
          </a:xfrm>
        </p:spPr>
        <p:txBody>
          <a:bodyPr/>
          <a:lstStyle/>
          <a:p>
            <a:r>
              <a:rPr lang="cs-CZ" sz="2800" b="1" dirty="0" smtClean="0"/>
              <a:t>3. </a:t>
            </a:r>
            <a:r>
              <a:rPr lang="cs-CZ" sz="2800" b="1" dirty="0"/>
              <a:t>domácí úkol </a:t>
            </a:r>
            <a:r>
              <a:rPr lang="cs-CZ" sz="2800" dirty="0" smtClean="0"/>
              <a:t>ze 7., 8. a 9.února</a:t>
            </a:r>
            <a:endParaRPr lang="cs-CZ" sz="2800" b="1" dirty="0"/>
          </a:p>
        </p:txBody>
      </p:sp>
      <p:sp>
        <p:nvSpPr>
          <p:cNvPr id="4" name="Zástupný symbol pro číslo snímku 3"/>
          <p:cNvSpPr>
            <a:spLocks noGrp="1"/>
          </p:cNvSpPr>
          <p:nvPr>
            <p:ph type="sldNum" sz="quarter" idx="12"/>
          </p:nvPr>
        </p:nvSpPr>
        <p:spPr/>
        <p:txBody>
          <a:bodyPr/>
          <a:lstStyle/>
          <a:p>
            <a:fld id="{5A7A8740-6FBC-4FEA-A196-085A29ACE6ED}" type="slidenum">
              <a:rPr lang="cs-CZ" smtClean="0"/>
              <a:pPr/>
              <a:t>45</a:t>
            </a:fld>
            <a:endParaRPr lang="cs-CZ"/>
          </a:p>
        </p:txBody>
      </p:sp>
    </p:spTree>
    <p:extLst>
      <p:ext uri="{BB962C8B-B14F-4D97-AF65-F5344CB8AC3E}">
        <p14:creationId xmlns:p14="http://schemas.microsoft.com/office/powerpoint/2010/main" val="16409445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95537" y="908720"/>
            <a:ext cx="7884864" cy="5544616"/>
          </a:xfrm>
        </p:spPr>
        <p:txBody>
          <a:bodyPr>
            <a:normAutofit fontScale="92500" lnSpcReduction="20000"/>
          </a:bodyPr>
          <a:lstStyle/>
          <a:p>
            <a:r>
              <a:rPr lang="cs-CZ" dirty="0"/>
              <a:t>Pokud dítě chválíme, pomáháme mu ztotožnit se s jeho dobrými vlastnostmi.</a:t>
            </a:r>
          </a:p>
          <a:p>
            <a:r>
              <a:rPr lang="cs-CZ" dirty="0"/>
              <a:t>Odměna může fungovat, pokud není přislíbena předem, a nedělám-li to tedy s očekáváním odměny</a:t>
            </a:r>
            <a:r>
              <a:rPr lang="cs-CZ" dirty="0" smtClean="0"/>
              <a:t>.</a:t>
            </a:r>
          </a:p>
          <a:p>
            <a:r>
              <a:rPr lang="cs-CZ" dirty="0" smtClean="0"/>
              <a:t>Děti úkol často odbydou, jen aby měli svou hvězdičku, puntík, jedničku...</a:t>
            </a:r>
            <a:endParaRPr lang="cs-CZ" dirty="0"/>
          </a:p>
          <a:p>
            <a:r>
              <a:rPr lang="cs-CZ" dirty="0"/>
              <a:t>Odměňuji, pokud po dítěti chci něco, co chci jen já, nebo něco, s čím nemusí být srozuměno.</a:t>
            </a:r>
          </a:p>
          <a:p>
            <a:r>
              <a:rPr lang="cs-CZ" dirty="0"/>
              <a:t>Je těžké jinak pracovat s dětmi, které jsou na odměny zvyklé.</a:t>
            </a:r>
          </a:p>
          <a:p>
            <a:r>
              <a:rPr lang="cs-CZ" dirty="0"/>
              <a:t>Je potřeba přemýšlet nad pochvalou/odměnou i trestem, obojí ovlivní vztah</a:t>
            </a:r>
            <a:r>
              <a:rPr lang="cs-CZ" dirty="0" smtClean="0"/>
              <a:t>.</a:t>
            </a:r>
          </a:p>
          <a:p>
            <a:r>
              <a:rPr lang="cs-CZ" dirty="0" smtClean="0"/>
              <a:t>Stěžejním předpokladem „správné pochvaly“ je opravdovost od chválícího.</a:t>
            </a:r>
            <a:endParaRPr lang="cs-CZ" dirty="0"/>
          </a:p>
          <a:p>
            <a:r>
              <a:rPr lang="cs-CZ" dirty="0" smtClean="0"/>
              <a:t>Nemám radost, ze své práce, protože už úzkostlivě přemýšlím, jestli přijde pochvala zvenčí.</a:t>
            </a:r>
          </a:p>
          <a:p>
            <a:r>
              <a:rPr lang="cs-CZ" dirty="0" smtClean="0"/>
              <a:t>I tady na škole člověk pro všechna ta zelená políčka zapomene, proč vlastně začal studovat.</a:t>
            </a:r>
          </a:p>
        </p:txBody>
      </p:sp>
      <p:sp>
        <p:nvSpPr>
          <p:cNvPr id="3" name="Zástupný symbol pro číslo snímku 2"/>
          <p:cNvSpPr>
            <a:spLocks noGrp="1"/>
          </p:cNvSpPr>
          <p:nvPr>
            <p:ph type="sldNum" sz="quarter" idx="12"/>
          </p:nvPr>
        </p:nvSpPr>
        <p:spPr/>
        <p:txBody>
          <a:bodyPr/>
          <a:lstStyle/>
          <a:p>
            <a:fld id="{5A7A8740-6FBC-4FEA-A196-085A29ACE6ED}" type="slidenum">
              <a:rPr lang="cs-CZ" smtClean="0"/>
              <a:pPr/>
              <a:t>46</a:t>
            </a:fld>
            <a:endParaRPr lang="cs-CZ"/>
          </a:p>
        </p:txBody>
      </p:sp>
      <p:sp>
        <p:nvSpPr>
          <p:cNvPr id="4" name="Nadpis 3"/>
          <p:cNvSpPr>
            <a:spLocks noGrp="1"/>
          </p:cNvSpPr>
          <p:nvPr>
            <p:ph type="title"/>
          </p:nvPr>
        </p:nvSpPr>
        <p:spPr>
          <a:xfrm>
            <a:off x="467544" y="188640"/>
            <a:ext cx="8229600" cy="648072"/>
          </a:xfrm>
        </p:spPr>
        <p:txBody>
          <a:bodyPr>
            <a:normAutofit fontScale="90000"/>
          </a:bodyPr>
          <a:lstStyle/>
          <a:p>
            <a:r>
              <a:rPr lang="cs-CZ" sz="2700" dirty="0" smtClean="0">
                <a:solidFill>
                  <a:schemeClr val="accent2">
                    <a:lumMod val="50000"/>
                  </a:schemeClr>
                </a:solidFill>
              </a:rPr>
              <a:t>Výběr z </a:t>
            </a:r>
            <a:r>
              <a:rPr lang="cs-CZ" sz="2700" dirty="0">
                <a:solidFill>
                  <a:schemeClr val="accent2">
                    <a:lumMod val="50000"/>
                  </a:schemeClr>
                </a:solidFill>
              </a:rPr>
              <a:t>3</a:t>
            </a:r>
            <a:r>
              <a:rPr lang="cs-CZ" sz="2700" dirty="0" smtClean="0">
                <a:solidFill>
                  <a:schemeClr val="accent2">
                    <a:lumMod val="50000"/>
                  </a:schemeClr>
                </a:solidFill>
              </a:rPr>
              <a:t>. DÚ </a:t>
            </a:r>
            <a:r>
              <a:rPr lang="cs-CZ" dirty="0" smtClean="0">
                <a:solidFill>
                  <a:schemeClr val="accent2">
                    <a:lumMod val="50000"/>
                  </a:schemeClr>
                </a:solidFill>
              </a:rPr>
              <a:t>ODMĚNY A CHVÁLENÍ</a:t>
            </a:r>
            <a:endParaRPr lang="cs-CZ" dirty="0">
              <a:solidFill>
                <a:schemeClr val="accent2">
                  <a:lumMod val="50000"/>
                </a:schemeClr>
              </a:solidFill>
            </a:endParaRPr>
          </a:p>
        </p:txBody>
      </p:sp>
    </p:spTree>
    <p:extLst>
      <p:ext uri="{BB962C8B-B14F-4D97-AF65-F5344CB8AC3E}">
        <p14:creationId xmlns:p14="http://schemas.microsoft.com/office/powerpoint/2010/main" val="710944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124745"/>
            <a:ext cx="8352928" cy="5328592"/>
          </a:xfrm>
        </p:spPr>
        <p:txBody>
          <a:bodyPr>
            <a:normAutofit/>
          </a:bodyPr>
          <a:lstStyle/>
          <a:p>
            <a:endParaRPr lang="cs-CZ" sz="2000" dirty="0" smtClean="0">
              <a:solidFill>
                <a:srgbClr val="002060"/>
              </a:solidFill>
            </a:endParaRPr>
          </a:p>
          <a:p>
            <a:endParaRPr lang="cs-CZ" sz="2000" dirty="0">
              <a:solidFill>
                <a:srgbClr val="002060"/>
              </a:solidFill>
            </a:endParaRPr>
          </a:p>
          <a:p>
            <a:pPr marL="0" indent="0">
              <a:buNone/>
            </a:pPr>
            <a:r>
              <a:rPr lang="cs-CZ" dirty="0" smtClean="0">
                <a:solidFill>
                  <a:srgbClr val="002060"/>
                </a:solidFill>
              </a:rPr>
              <a:t>1. K ČEMU BY MĚLO (dle vás) SLOUŽIT HODNOCENÍ VE ŠKOLE, ABY BYLO UŽITEČNÉ? </a:t>
            </a:r>
          </a:p>
          <a:p>
            <a:pPr marL="0" indent="0">
              <a:buNone/>
            </a:pPr>
            <a:r>
              <a:rPr lang="cs-CZ" sz="2000" dirty="0" smtClean="0">
                <a:solidFill>
                  <a:srgbClr val="002060"/>
                </a:solidFill>
              </a:rPr>
              <a:t>Podotázky</a:t>
            </a:r>
            <a:endParaRPr lang="cs-CZ" sz="2000" dirty="0" smtClean="0">
              <a:solidFill>
                <a:srgbClr val="0070C0"/>
              </a:solidFill>
            </a:endParaRPr>
          </a:p>
          <a:p>
            <a:pPr lvl="1"/>
            <a:r>
              <a:rPr lang="cs-CZ" dirty="0" smtClean="0">
                <a:solidFill>
                  <a:srgbClr val="0070C0"/>
                </a:solidFill>
              </a:rPr>
              <a:t>Jaký </a:t>
            </a:r>
            <a:r>
              <a:rPr lang="cs-CZ" dirty="0">
                <a:solidFill>
                  <a:srgbClr val="0070C0"/>
                </a:solidFill>
              </a:rPr>
              <a:t>význam má pro žáky, co jim přináší?</a:t>
            </a:r>
          </a:p>
          <a:p>
            <a:pPr lvl="1"/>
            <a:r>
              <a:rPr lang="cs-CZ" dirty="0">
                <a:solidFill>
                  <a:srgbClr val="0070C0"/>
                </a:solidFill>
              </a:rPr>
              <a:t>Jaký význam má pro učitele, k čemu mu slouží?</a:t>
            </a:r>
          </a:p>
          <a:p>
            <a:pPr lvl="1"/>
            <a:r>
              <a:rPr lang="cs-CZ" dirty="0">
                <a:solidFill>
                  <a:srgbClr val="0070C0"/>
                </a:solidFill>
              </a:rPr>
              <a:t>Jaký význam má pro rodiče?</a:t>
            </a:r>
          </a:p>
          <a:p>
            <a:pPr marL="0" indent="0">
              <a:buNone/>
            </a:pPr>
            <a:r>
              <a:rPr lang="cs-CZ" dirty="0" smtClean="0">
                <a:solidFill>
                  <a:srgbClr val="002060"/>
                </a:solidFill>
              </a:rPr>
              <a:t>2. NAVRHNĚTE, JAK TO PRAKTICKY UDĚLAT, ABY HODNOCENÍ DOBŘE SLOUŽILO VŠEM STRANÁM?</a:t>
            </a:r>
          </a:p>
          <a:p>
            <a:pPr>
              <a:buNone/>
            </a:pPr>
            <a:endParaRPr lang="cs-CZ" sz="2000" b="1" dirty="0" smtClean="0">
              <a:solidFill>
                <a:srgbClr val="002060"/>
              </a:solidFill>
            </a:endParaRPr>
          </a:p>
          <a:p>
            <a:pPr>
              <a:buNone/>
            </a:pPr>
            <a:r>
              <a:rPr lang="cs-CZ" sz="2000" b="1" dirty="0" smtClean="0">
                <a:solidFill>
                  <a:srgbClr val="002060"/>
                </a:solidFill>
              </a:rPr>
              <a:t>Pěkně prosím, nechť jsou vaše úkoly podepsané nahoře,  na začátku, a jméno nechť doprovází den a čas vašeho semináře. </a:t>
            </a:r>
            <a:endParaRPr lang="cs-CZ" sz="2000" b="1" dirty="0">
              <a:solidFill>
                <a:srgbClr val="002060"/>
              </a:solidFill>
            </a:endParaRPr>
          </a:p>
          <a:p>
            <a:pPr>
              <a:buNone/>
            </a:pPr>
            <a:endParaRPr lang="cs-CZ" sz="2000" dirty="0"/>
          </a:p>
        </p:txBody>
      </p:sp>
      <p:sp>
        <p:nvSpPr>
          <p:cNvPr id="2" name="Nadpis 1"/>
          <p:cNvSpPr>
            <a:spLocks noGrp="1"/>
          </p:cNvSpPr>
          <p:nvPr>
            <p:ph type="title"/>
          </p:nvPr>
        </p:nvSpPr>
        <p:spPr>
          <a:xfrm>
            <a:off x="683568" y="332656"/>
            <a:ext cx="7522997" cy="665043"/>
          </a:xfrm>
        </p:spPr>
        <p:txBody>
          <a:bodyPr/>
          <a:lstStyle/>
          <a:p>
            <a:r>
              <a:rPr lang="cs-CZ" sz="2800" b="1" dirty="0" smtClean="0"/>
              <a:t>4. </a:t>
            </a:r>
            <a:r>
              <a:rPr lang="cs-CZ" sz="2800" b="1" dirty="0"/>
              <a:t>domácí úkol </a:t>
            </a:r>
            <a:r>
              <a:rPr lang="cs-CZ" sz="2800" dirty="0" smtClean="0"/>
              <a:t>z 14., 15. a 16. března</a:t>
            </a:r>
            <a:endParaRPr lang="cs-CZ" sz="2800" b="1" dirty="0"/>
          </a:p>
        </p:txBody>
      </p:sp>
      <p:sp>
        <p:nvSpPr>
          <p:cNvPr id="4" name="Zástupný symbol pro číslo snímku 3"/>
          <p:cNvSpPr>
            <a:spLocks noGrp="1"/>
          </p:cNvSpPr>
          <p:nvPr>
            <p:ph type="sldNum" sz="quarter" idx="12"/>
          </p:nvPr>
        </p:nvSpPr>
        <p:spPr/>
        <p:txBody>
          <a:bodyPr/>
          <a:lstStyle/>
          <a:p>
            <a:fld id="{5A7A8740-6FBC-4FEA-A196-085A29ACE6ED}" type="slidenum">
              <a:rPr lang="cs-CZ" smtClean="0"/>
              <a:pPr/>
              <a:t>47</a:t>
            </a:fld>
            <a:endParaRPr lang="cs-CZ"/>
          </a:p>
        </p:txBody>
      </p:sp>
    </p:spTree>
    <p:extLst>
      <p:ext uri="{BB962C8B-B14F-4D97-AF65-F5344CB8AC3E}">
        <p14:creationId xmlns:p14="http://schemas.microsoft.com/office/powerpoint/2010/main" val="5551352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5"/>
            <a:ext cx="8352928" cy="792087"/>
          </a:xfrm>
        </p:spPr>
        <p:txBody>
          <a:bodyPr/>
          <a:lstStyle/>
          <a:p>
            <a:pPr algn="ctr"/>
            <a:r>
              <a:rPr lang="cs-CZ" sz="2400" b="1" smtClean="0">
                <a:solidFill>
                  <a:srgbClr val="0070C0"/>
                </a:solidFill>
              </a:rPr>
              <a:t>5. </a:t>
            </a:r>
            <a:r>
              <a:rPr lang="cs-CZ" sz="2400" b="1" dirty="0">
                <a:solidFill>
                  <a:srgbClr val="0070C0"/>
                </a:solidFill>
              </a:rPr>
              <a:t>domácí úkol </a:t>
            </a:r>
            <a:r>
              <a:rPr lang="cs-CZ" sz="2400" dirty="0">
                <a:solidFill>
                  <a:srgbClr val="0070C0"/>
                </a:solidFill>
              </a:rPr>
              <a:t>z </a:t>
            </a:r>
            <a:r>
              <a:rPr lang="cs-CZ" sz="2400" dirty="0" smtClean="0">
                <a:solidFill>
                  <a:srgbClr val="0070C0"/>
                </a:solidFill>
              </a:rPr>
              <a:t>21. a 22. a 23. března</a:t>
            </a:r>
            <a:endParaRPr lang="cs-CZ" sz="2400" dirty="0">
              <a:solidFill>
                <a:srgbClr val="0070C0"/>
              </a:solidFill>
            </a:endParaRPr>
          </a:p>
        </p:txBody>
      </p:sp>
      <p:sp>
        <p:nvSpPr>
          <p:cNvPr id="3" name="Zástupný symbol pro obsah 2"/>
          <p:cNvSpPr>
            <a:spLocks noGrp="1"/>
          </p:cNvSpPr>
          <p:nvPr>
            <p:ph idx="1"/>
          </p:nvPr>
        </p:nvSpPr>
        <p:spPr>
          <a:xfrm>
            <a:off x="395536" y="1196752"/>
            <a:ext cx="8136904" cy="5328592"/>
          </a:xfrm>
        </p:spPr>
        <p:txBody>
          <a:bodyPr>
            <a:noAutofit/>
          </a:bodyPr>
          <a:lstStyle/>
          <a:p>
            <a:pPr marL="0" indent="0">
              <a:buNone/>
            </a:pPr>
            <a:r>
              <a:rPr lang="cs-CZ" sz="2000" i="1" dirty="0" smtClean="0">
                <a:solidFill>
                  <a:srgbClr val="0070C0"/>
                </a:solidFill>
              </a:rPr>
              <a:t>Vzhledem k velikonočním svátkům bude úkol nenáročný s výběrem.</a:t>
            </a:r>
          </a:p>
          <a:p>
            <a:pPr marL="0" indent="0">
              <a:buNone/>
            </a:pPr>
            <a:r>
              <a:rPr lang="cs-CZ" sz="2000" dirty="0" smtClean="0">
                <a:solidFill>
                  <a:srgbClr val="0070C0"/>
                </a:solidFill>
              </a:rPr>
              <a:t>Vyberte si jeden z následujících textů či video a po jeho „konzumaci“ k němu napište krátkou glosu (např. co vás zaujalo, oslovilo a proč, s čím nesouhlasíte a proč, s čím máte stejnou/odlišnou zkušenost a co z ní pro vás vyplývá…</a:t>
            </a:r>
          </a:p>
          <a:p>
            <a:r>
              <a:rPr lang="cs-CZ" sz="2000" dirty="0" smtClean="0">
                <a:solidFill>
                  <a:srgbClr val="002060"/>
                </a:solidFill>
              </a:rPr>
              <a:t>O mapách učebního pokroku vedle/namísto známek u nás.</a:t>
            </a:r>
          </a:p>
          <a:p>
            <a:pPr marL="0" indent="0">
              <a:buNone/>
            </a:pPr>
            <a:r>
              <a:rPr lang="cs-CZ" sz="1400" dirty="0" smtClean="0">
                <a:solidFill>
                  <a:srgbClr val="0070C0"/>
                </a:solidFill>
                <a:hlinkClick r:id="rId3"/>
              </a:rPr>
              <a:t>http</a:t>
            </a:r>
            <a:r>
              <a:rPr lang="cs-CZ" sz="1400" dirty="0">
                <a:solidFill>
                  <a:srgbClr val="0070C0"/>
                </a:solidFill>
                <a:hlinkClick r:id="rId3"/>
              </a:rPr>
              <a:t>://</a:t>
            </a:r>
            <a:r>
              <a:rPr lang="cs-CZ" sz="1400" dirty="0" smtClean="0">
                <a:solidFill>
                  <a:srgbClr val="0070C0"/>
                </a:solidFill>
                <a:hlinkClick r:id="rId3"/>
              </a:rPr>
              <a:t>zpravy.idnes.cz/mapy-ucebniho-pokroku-06d-/domaci.aspx?c=A141202_095406_domaci_zt</a:t>
            </a:r>
            <a:r>
              <a:rPr lang="cs-CZ" sz="1400" dirty="0" smtClean="0">
                <a:solidFill>
                  <a:srgbClr val="0070C0"/>
                </a:solidFill>
              </a:rPr>
              <a:t>  </a:t>
            </a:r>
          </a:p>
          <a:p>
            <a:pPr marL="0" indent="0">
              <a:buNone/>
            </a:pPr>
            <a:r>
              <a:rPr lang="cs-CZ" sz="1800" dirty="0" smtClean="0">
                <a:solidFill>
                  <a:srgbClr val="0070C0"/>
                </a:solidFill>
              </a:rPr>
              <a:t>+ odkaz přímo </a:t>
            </a:r>
            <a:r>
              <a:rPr lang="cs-CZ" sz="1800" dirty="0">
                <a:solidFill>
                  <a:srgbClr val="0070C0"/>
                </a:solidFill>
              </a:rPr>
              <a:t>na mapy: </a:t>
            </a:r>
            <a:r>
              <a:rPr lang="cs-CZ" sz="1800" dirty="0">
                <a:solidFill>
                  <a:srgbClr val="0070C0"/>
                </a:solidFill>
                <a:hlinkClick r:id="rId4"/>
              </a:rPr>
              <a:t>https://mup.scio.cz</a:t>
            </a:r>
            <a:r>
              <a:rPr lang="cs-CZ" sz="1800" dirty="0" smtClean="0">
                <a:solidFill>
                  <a:srgbClr val="0070C0"/>
                </a:solidFill>
                <a:hlinkClick r:id="rId4"/>
              </a:rPr>
              <a:t>/#</a:t>
            </a:r>
            <a:endParaRPr lang="cs-CZ" sz="1800" dirty="0" smtClean="0">
              <a:solidFill>
                <a:srgbClr val="0070C0"/>
              </a:solidFill>
            </a:endParaRPr>
          </a:p>
          <a:p>
            <a:r>
              <a:rPr lang="cs-CZ" sz="2000" dirty="0" smtClean="0">
                <a:solidFill>
                  <a:srgbClr val="002060"/>
                </a:solidFill>
              </a:rPr>
              <a:t>O vztazích učitel a žák a o tom, že každé dítě potřebuje hrdinu. </a:t>
            </a:r>
          </a:p>
          <a:p>
            <a:pPr marL="0" indent="0" algn="r">
              <a:buNone/>
            </a:pPr>
            <a:r>
              <a:rPr lang="cs-CZ" sz="1400" dirty="0" smtClean="0">
                <a:solidFill>
                  <a:srgbClr val="0070C0"/>
                </a:solidFill>
              </a:rPr>
              <a:t>(My favorite, ta paní je úžasná a inspirativní.)</a:t>
            </a:r>
          </a:p>
          <a:p>
            <a:pPr marL="0" indent="0">
              <a:buNone/>
            </a:pPr>
            <a:r>
              <a:rPr lang="cs-CZ" sz="1600" dirty="0">
                <a:solidFill>
                  <a:srgbClr val="0070C0"/>
                </a:solidFill>
                <a:hlinkClick r:id="rId5"/>
              </a:rPr>
              <a:t>http://</a:t>
            </a:r>
            <a:r>
              <a:rPr lang="cs-CZ" sz="1600" dirty="0" smtClean="0">
                <a:solidFill>
                  <a:srgbClr val="0070C0"/>
                </a:solidFill>
                <a:hlinkClick r:id="rId5"/>
              </a:rPr>
              <a:t>www.ted.com/talks/rita_pierson_every_kid_needs_a_champion?utm_medium=on.ted.com-twitter&amp;source=twitter&amp;awesm=on.ted.com_sUGS&amp;utm_content=addthis-custom&amp;utm_campaign&amp;utm_source=t.co&amp;language=cs#t-55092</a:t>
            </a:r>
            <a:endParaRPr lang="cs-CZ" sz="1600" dirty="0" smtClean="0">
              <a:solidFill>
                <a:srgbClr val="0070C0"/>
              </a:solidFill>
            </a:endParaRPr>
          </a:p>
          <a:p>
            <a:r>
              <a:rPr lang="cs-CZ" sz="2000" dirty="0" smtClean="0">
                <a:solidFill>
                  <a:srgbClr val="002060"/>
                </a:solidFill>
              </a:rPr>
              <a:t>O tom, jaký vliv má učitel na výkony žáků, výsledky experimentu.</a:t>
            </a:r>
          </a:p>
          <a:p>
            <a:pPr marL="0" indent="0">
              <a:buNone/>
            </a:pPr>
            <a:r>
              <a:rPr lang="cs-CZ" sz="1800" dirty="0">
                <a:solidFill>
                  <a:srgbClr val="0070C0"/>
                </a:solidFill>
                <a:hlinkClick r:id="rId6"/>
              </a:rPr>
              <a:t>https://</a:t>
            </a:r>
            <a:r>
              <a:rPr lang="cs-CZ" sz="1800" dirty="0" smtClean="0">
                <a:solidFill>
                  <a:srgbClr val="0070C0"/>
                </a:solidFill>
                <a:hlinkClick r:id="rId6"/>
              </a:rPr>
              <a:t>www.scio.cz/o-vzdelavani/trendy-ve-vzdelavani/dobri-ucitele.asp</a:t>
            </a:r>
            <a:endParaRPr lang="cs-CZ" sz="1800" dirty="0">
              <a:solidFill>
                <a:srgbClr val="0070C0"/>
              </a:solidFill>
            </a:endParaRPr>
          </a:p>
        </p:txBody>
      </p:sp>
    </p:spTree>
    <p:extLst>
      <p:ext uri="{BB962C8B-B14F-4D97-AF65-F5344CB8AC3E}">
        <p14:creationId xmlns:p14="http://schemas.microsoft.com/office/powerpoint/2010/main" val="907473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5"/>
            <a:ext cx="8352928" cy="792087"/>
          </a:xfrm>
        </p:spPr>
        <p:txBody>
          <a:bodyPr/>
          <a:lstStyle/>
          <a:p>
            <a:pPr algn="ctr"/>
            <a:r>
              <a:rPr lang="cs-CZ" sz="2400" b="1" dirty="0" smtClean="0">
                <a:solidFill>
                  <a:srgbClr val="0070C0"/>
                </a:solidFill>
              </a:rPr>
              <a:t>6. </a:t>
            </a:r>
            <a:r>
              <a:rPr lang="cs-CZ" sz="2400" b="1" dirty="0">
                <a:solidFill>
                  <a:srgbClr val="0070C0"/>
                </a:solidFill>
              </a:rPr>
              <a:t>domácí úkol </a:t>
            </a:r>
            <a:r>
              <a:rPr lang="cs-CZ" sz="2400" dirty="0">
                <a:solidFill>
                  <a:srgbClr val="0070C0"/>
                </a:solidFill>
              </a:rPr>
              <a:t>z </a:t>
            </a:r>
            <a:r>
              <a:rPr lang="cs-CZ" sz="2400" dirty="0" smtClean="0">
                <a:solidFill>
                  <a:srgbClr val="0070C0"/>
                </a:solidFill>
              </a:rPr>
              <a:t>28. a 29. a 30. března aneb 2 v 1</a:t>
            </a:r>
            <a:endParaRPr lang="cs-CZ" sz="2400" dirty="0">
              <a:solidFill>
                <a:srgbClr val="0070C0"/>
              </a:solidFill>
            </a:endParaRPr>
          </a:p>
        </p:txBody>
      </p:sp>
      <p:sp>
        <p:nvSpPr>
          <p:cNvPr id="3" name="Zástupný symbol pro obsah 2"/>
          <p:cNvSpPr>
            <a:spLocks noGrp="1"/>
          </p:cNvSpPr>
          <p:nvPr>
            <p:ph idx="1"/>
          </p:nvPr>
        </p:nvSpPr>
        <p:spPr>
          <a:xfrm>
            <a:off x="395536" y="1124744"/>
            <a:ext cx="8136904" cy="5544616"/>
          </a:xfrm>
        </p:spPr>
        <p:txBody>
          <a:bodyPr>
            <a:noAutofit/>
          </a:bodyPr>
          <a:lstStyle/>
          <a:p>
            <a:pPr marL="0" indent="0">
              <a:buNone/>
            </a:pPr>
            <a:r>
              <a:rPr lang="cs-CZ" sz="1800" i="1" dirty="0" smtClean="0">
                <a:solidFill>
                  <a:srgbClr val="0070C0"/>
                </a:solidFill>
              </a:rPr>
              <a:t>Záleží mi na tom, aby byl tento domácí úkol podnětem k utřídění myšlenek a hodnot, aby měl jeho text hodnotu zejména pro vás. </a:t>
            </a:r>
          </a:p>
          <a:p>
            <a:pPr marL="0" indent="0">
              <a:buNone/>
            </a:pPr>
            <a:r>
              <a:rPr lang="cs-CZ" sz="1800" dirty="0" smtClean="0">
                <a:solidFill>
                  <a:srgbClr val="0070C0"/>
                </a:solidFill>
              </a:rPr>
              <a:t>Úkol má dva kroky, ten první je podporou pro krok  druhý.</a:t>
            </a:r>
          </a:p>
          <a:p>
            <a:pPr marL="342900" indent="-342900">
              <a:buAutoNum type="arabicPeriod"/>
            </a:pPr>
            <a:r>
              <a:rPr lang="cs-CZ" sz="1800" dirty="0" smtClean="0">
                <a:solidFill>
                  <a:srgbClr val="0070C0"/>
                </a:solidFill>
              </a:rPr>
              <a:t>krok: Na následující stránce najdete seznam hodnot, které se v pedagogické práci projevují. Projděte ho a vyberte 3 hodnoty, které pro vás nejvíce znamenají (pokud tam nějaká pro vás zásadní chybí, doplňte si ji). Popřemýšlejte také o tom, která z daných hodnot by byla na spodu žebříčku.</a:t>
            </a:r>
          </a:p>
          <a:p>
            <a:pPr marL="342900" indent="-342900">
              <a:buAutoNum type="arabicPeriod"/>
            </a:pPr>
            <a:r>
              <a:rPr lang="cs-CZ" sz="1800" dirty="0" smtClean="0">
                <a:solidFill>
                  <a:srgbClr val="0070C0"/>
                </a:solidFill>
              </a:rPr>
              <a:t>krok: </a:t>
            </a:r>
            <a:r>
              <a:rPr lang="cs-CZ" sz="1800" b="1" dirty="0" smtClean="0">
                <a:solidFill>
                  <a:srgbClr val="0070C0"/>
                </a:solidFill>
              </a:rPr>
              <a:t>Popřemýšlejte </a:t>
            </a:r>
            <a:r>
              <a:rPr lang="cs-CZ" sz="1800" b="1" dirty="0">
                <a:solidFill>
                  <a:srgbClr val="0070C0"/>
                </a:solidFill>
              </a:rPr>
              <a:t>o vlastní pedagogické vizi a formulujte ji.</a:t>
            </a:r>
          </a:p>
          <a:p>
            <a:pPr marL="0" indent="0">
              <a:buNone/>
            </a:pPr>
            <a:r>
              <a:rPr lang="cs-CZ" sz="1800" i="1" dirty="0" smtClean="0">
                <a:solidFill>
                  <a:srgbClr val="002060"/>
                </a:solidFill>
              </a:rPr>
              <a:t>Vize </a:t>
            </a:r>
            <a:r>
              <a:rPr lang="cs-CZ" sz="1800" i="1" dirty="0">
                <a:solidFill>
                  <a:srgbClr val="002060"/>
                </a:solidFill>
              </a:rPr>
              <a:t>je to představa žádoucího budoucího cílového stavu a má podobu jednoduchého popisu jeho podoby a ideálního stavu, kterého chcete svou prací dosáhnout. </a:t>
            </a:r>
          </a:p>
          <a:p>
            <a:pPr marL="0" indent="0">
              <a:buNone/>
            </a:pPr>
            <a:r>
              <a:rPr lang="cs-CZ" sz="1800" i="1" dirty="0">
                <a:solidFill>
                  <a:srgbClr val="002060"/>
                </a:solidFill>
              </a:rPr>
              <a:t>Vize na rozdíl od cíle, je stav ideální a možná za vašeho života nedosažitelný, ale zároveň stav, k němuž chcete přispět, k němuž směřujete.</a:t>
            </a:r>
          </a:p>
          <a:p>
            <a:pPr marL="0" indent="0">
              <a:buNone/>
            </a:pPr>
            <a:r>
              <a:rPr lang="cs-CZ" sz="1800" i="1" dirty="0">
                <a:solidFill>
                  <a:srgbClr val="002060"/>
                </a:solidFill>
              </a:rPr>
              <a:t>Proč byste to taky jinak dělali…</a:t>
            </a:r>
          </a:p>
          <a:p>
            <a:pPr marL="0" indent="0">
              <a:buNone/>
            </a:pPr>
            <a:r>
              <a:rPr lang="cs-CZ" sz="1600" dirty="0" smtClean="0">
                <a:solidFill>
                  <a:srgbClr val="0070C0"/>
                </a:solidFill>
              </a:rPr>
              <a:t>Výsledný text vize by měl být samostatným smysluplným textem, který žebříčku hodnot využívá jako myšlenkového odrazového můstku, není na něm ale postaven. Odpoutejte se od něj a uvažujete: </a:t>
            </a:r>
            <a:r>
              <a:rPr lang="cs-CZ" sz="1600" b="1" dirty="0" smtClean="0">
                <a:solidFill>
                  <a:srgbClr val="0070C0"/>
                </a:solidFill>
              </a:rPr>
              <a:t>Čeho bych chtěl/a svou prací dosáhnout? Co </a:t>
            </a:r>
            <a:r>
              <a:rPr lang="cs-CZ" sz="1600" b="1" smtClean="0">
                <a:solidFill>
                  <a:srgbClr val="0070C0"/>
                </a:solidFill>
              </a:rPr>
              <a:t>bych chtěl/a </a:t>
            </a:r>
            <a:r>
              <a:rPr lang="cs-CZ" sz="1600" b="1" dirty="0" smtClean="0">
                <a:solidFill>
                  <a:srgbClr val="0070C0"/>
                </a:solidFill>
              </a:rPr>
              <a:t>změnit?</a:t>
            </a:r>
          </a:p>
          <a:p>
            <a:pPr marL="0" indent="0">
              <a:buNone/>
            </a:pPr>
            <a:endParaRPr lang="cs-CZ" sz="1600" dirty="0" smtClean="0">
              <a:solidFill>
                <a:srgbClr val="0070C0"/>
              </a:solidFill>
            </a:endParaRPr>
          </a:p>
          <a:p>
            <a:pPr marL="0" indent="0">
              <a:buNone/>
            </a:pPr>
            <a:r>
              <a:rPr lang="cs-CZ" sz="1600" dirty="0" smtClean="0">
                <a:solidFill>
                  <a:srgbClr val="0070C0"/>
                </a:solidFill>
              </a:rPr>
              <a:t>Na tento úkol budete mít dvojnásobný čas, termín odevzdání je tedy 11. – 13. dubna. Úkol bude počítán za dva (pokud tomu  zpracování bude odpovídat </a:t>
            </a:r>
            <a:r>
              <a:rPr lang="cs-CZ" sz="1600" dirty="0" smtClean="0">
                <a:solidFill>
                  <a:srgbClr val="0070C0"/>
                </a:solidFill>
                <a:sym typeface="Wingdings" pitchFamily="2" charset="2"/>
              </a:rPr>
              <a:t>)</a:t>
            </a:r>
            <a:endParaRPr lang="cs-CZ" sz="1600" dirty="0">
              <a:solidFill>
                <a:srgbClr val="0070C0"/>
              </a:solidFill>
            </a:endParaRPr>
          </a:p>
        </p:txBody>
      </p:sp>
    </p:spTree>
    <p:extLst>
      <p:ext uri="{BB962C8B-B14F-4D97-AF65-F5344CB8AC3E}">
        <p14:creationId xmlns:p14="http://schemas.microsoft.com/office/powerpoint/2010/main" val="3595040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484784"/>
            <a:ext cx="8136904" cy="4896544"/>
          </a:xfrm>
        </p:spPr>
        <p:txBody>
          <a:bodyPr/>
          <a:lstStyle/>
          <a:p>
            <a:pPr>
              <a:buClr>
                <a:srgbClr val="002060"/>
              </a:buClr>
            </a:pPr>
            <a:r>
              <a:rPr lang="cs-CZ" dirty="0" smtClean="0">
                <a:solidFill>
                  <a:srgbClr val="002060"/>
                </a:solidFill>
              </a:rPr>
              <a:t>V případě, že odevzdáte méně než 8 domácích úkolů, zadám vám závěrečnou seminární práci.</a:t>
            </a:r>
            <a:endParaRPr lang="cs-CZ" dirty="0">
              <a:solidFill>
                <a:srgbClr val="002060"/>
              </a:solidFill>
            </a:endParaRPr>
          </a:p>
          <a:p>
            <a:pPr lvl="0">
              <a:buClr>
                <a:srgbClr val="002060"/>
              </a:buClr>
            </a:pPr>
            <a:r>
              <a:rPr lang="cs-CZ" dirty="0" smtClean="0">
                <a:solidFill>
                  <a:srgbClr val="002060"/>
                </a:solidFill>
              </a:rPr>
              <a:t>Seminář </a:t>
            </a:r>
            <a:r>
              <a:rPr lang="cs-CZ" dirty="0">
                <a:solidFill>
                  <a:srgbClr val="002060"/>
                </a:solidFill>
              </a:rPr>
              <a:t>bude zakončen zápočtovou písemkou, jejímž hlavním účelem bude, abyste si připomněli, že jste chodili na seminář že se na něm něco </a:t>
            </a:r>
            <a:r>
              <a:rPr lang="cs-CZ" dirty="0" smtClean="0">
                <a:solidFill>
                  <a:srgbClr val="002060"/>
                </a:solidFill>
              </a:rPr>
              <a:t>dělo.</a:t>
            </a:r>
            <a:endParaRPr lang="cs-CZ" dirty="0">
              <a:solidFill>
                <a:srgbClr val="002060"/>
              </a:solidFill>
            </a:endParaRPr>
          </a:p>
          <a:p>
            <a:pPr>
              <a:buClr>
                <a:srgbClr val="002060"/>
              </a:buClr>
            </a:pPr>
            <a:r>
              <a:rPr lang="cs-CZ" dirty="0" smtClean="0">
                <a:solidFill>
                  <a:srgbClr val="002060"/>
                </a:solidFill>
              </a:rPr>
              <a:t>Pokud </a:t>
            </a:r>
            <a:r>
              <a:rPr lang="cs-CZ" dirty="0">
                <a:solidFill>
                  <a:srgbClr val="002060"/>
                </a:solidFill>
              </a:rPr>
              <a:t>budete mít nějaký problém, komunikujte se </a:t>
            </a:r>
            <a:r>
              <a:rPr lang="cs-CZ" dirty="0" smtClean="0">
                <a:solidFill>
                  <a:srgbClr val="002060"/>
                </a:solidFill>
              </a:rPr>
              <a:t>mnou </a:t>
            </a:r>
            <a:r>
              <a:rPr lang="cs-CZ" b="1" dirty="0" smtClean="0">
                <a:solidFill>
                  <a:srgbClr val="002060"/>
                </a:solidFill>
              </a:rPr>
              <a:t>včas</a:t>
            </a:r>
            <a:r>
              <a:rPr lang="cs-CZ" dirty="0" smtClean="0">
                <a:solidFill>
                  <a:srgbClr val="002060"/>
                </a:solidFill>
              </a:rPr>
              <a:t>. </a:t>
            </a:r>
            <a:r>
              <a:rPr lang="cs-CZ" dirty="0">
                <a:solidFill>
                  <a:srgbClr val="002060"/>
                </a:solidFill>
              </a:rPr>
              <a:t>Jsem ochotná se s vámi na lecčems domluvit, pokud budete svou situaci řešit </a:t>
            </a:r>
            <a:r>
              <a:rPr lang="cs-CZ" dirty="0" smtClean="0">
                <a:solidFill>
                  <a:srgbClr val="002060"/>
                </a:solidFill>
              </a:rPr>
              <a:t>hned. </a:t>
            </a:r>
            <a:r>
              <a:rPr lang="cs-CZ" dirty="0">
                <a:solidFill>
                  <a:srgbClr val="002060"/>
                </a:solidFill>
              </a:rPr>
              <a:t>Ale jsem velmi nevstřícná k prohlášením typu: </a:t>
            </a:r>
            <a:r>
              <a:rPr lang="cs-CZ" i="1" dirty="0">
                <a:solidFill>
                  <a:srgbClr val="002060"/>
                </a:solidFill>
              </a:rPr>
              <a:t>„Já jsem nevěděl/a </a:t>
            </a:r>
            <a:r>
              <a:rPr lang="cs-CZ" i="1" dirty="0" err="1">
                <a:solidFill>
                  <a:srgbClr val="002060"/>
                </a:solidFill>
              </a:rPr>
              <a:t>a</a:t>
            </a:r>
            <a:r>
              <a:rPr lang="cs-CZ" i="1" dirty="0">
                <a:solidFill>
                  <a:srgbClr val="002060"/>
                </a:solidFill>
              </a:rPr>
              <a:t> já jsem myslel/a, že…“ </a:t>
            </a:r>
            <a:r>
              <a:rPr lang="cs-CZ" dirty="0">
                <a:solidFill>
                  <a:srgbClr val="002060"/>
                </a:solidFill>
              </a:rPr>
              <a:t>na konci semestru.</a:t>
            </a:r>
          </a:p>
          <a:p>
            <a:endParaRPr lang="cs-CZ" dirty="0"/>
          </a:p>
        </p:txBody>
      </p:sp>
      <p:sp>
        <p:nvSpPr>
          <p:cNvPr id="2" name="Nadpis 1"/>
          <p:cNvSpPr>
            <a:spLocks noGrp="1"/>
          </p:cNvSpPr>
          <p:nvPr>
            <p:ph type="title"/>
          </p:nvPr>
        </p:nvSpPr>
        <p:spPr>
          <a:xfrm>
            <a:off x="467544" y="404665"/>
            <a:ext cx="8352928" cy="936104"/>
          </a:xfrm>
        </p:spPr>
        <p:txBody>
          <a:bodyPr>
            <a:normAutofit fontScale="90000"/>
          </a:bodyPr>
          <a:lstStyle/>
          <a:p>
            <a:r>
              <a:rPr lang="cs-CZ" dirty="0"/>
              <a:t>podmínky udělení zápočtu </a:t>
            </a:r>
            <a:r>
              <a:rPr lang="cs-CZ" dirty="0" smtClean="0"/>
              <a:t>a </a:t>
            </a:r>
            <a:r>
              <a:rPr lang="cs-CZ" dirty="0"/>
              <a:t>jiné dohody: 4. ZAKONČENÍ SEMINÁŘE</a:t>
            </a:r>
          </a:p>
        </p:txBody>
      </p:sp>
      <p:sp>
        <p:nvSpPr>
          <p:cNvPr id="4" name="Zástupný symbol pro číslo snímku 3"/>
          <p:cNvSpPr>
            <a:spLocks noGrp="1"/>
          </p:cNvSpPr>
          <p:nvPr>
            <p:ph type="sldNum" sz="quarter" idx="12"/>
          </p:nvPr>
        </p:nvSpPr>
        <p:spPr/>
        <p:txBody>
          <a:bodyPr/>
          <a:lstStyle/>
          <a:p>
            <a:fld id="{5A7A8740-6FBC-4FEA-A196-085A29ACE6ED}" type="slidenum">
              <a:rPr lang="cs-CZ" smtClean="0"/>
              <a:pPr/>
              <a:t>5</a:t>
            </a:fld>
            <a:endParaRPr lang="cs-CZ"/>
          </a:p>
        </p:txBody>
      </p:sp>
    </p:spTree>
    <p:extLst>
      <p:ext uri="{BB962C8B-B14F-4D97-AF65-F5344CB8AC3E}">
        <p14:creationId xmlns:p14="http://schemas.microsoft.com/office/powerpoint/2010/main" val="3544484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5"/>
            <a:ext cx="8352928" cy="792087"/>
          </a:xfrm>
        </p:spPr>
        <p:txBody>
          <a:bodyPr/>
          <a:lstStyle/>
          <a:p>
            <a:pPr algn="ctr"/>
            <a:r>
              <a:rPr lang="cs-CZ" sz="2400" b="1" dirty="0" smtClean="0">
                <a:solidFill>
                  <a:srgbClr val="0070C0"/>
                </a:solidFill>
              </a:rPr>
              <a:t>HODNOTY</a:t>
            </a:r>
            <a:endParaRPr lang="cs-CZ" sz="2400" dirty="0">
              <a:solidFill>
                <a:srgbClr val="0070C0"/>
              </a:solidFill>
            </a:endParaRPr>
          </a:p>
        </p:txBody>
      </p:sp>
      <p:sp>
        <p:nvSpPr>
          <p:cNvPr id="3" name="Zástupný symbol pro obsah 2"/>
          <p:cNvSpPr>
            <a:spLocks noGrp="1"/>
          </p:cNvSpPr>
          <p:nvPr>
            <p:ph idx="1"/>
          </p:nvPr>
        </p:nvSpPr>
        <p:spPr>
          <a:xfrm>
            <a:off x="395536" y="1196752"/>
            <a:ext cx="8136904" cy="5472608"/>
          </a:xfrm>
        </p:spPr>
        <p:txBody>
          <a:bodyPr>
            <a:noAutofit/>
          </a:bodyPr>
          <a:lstStyle/>
          <a:p>
            <a:pPr>
              <a:buClr>
                <a:srgbClr val="0070C0"/>
              </a:buClr>
              <a:buFont typeface="Courier New" panose="02070309020205020404" pitchFamily="49" charset="0"/>
              <a:buChar char="o"/>
            </a:pPr>
            <a:endParaRPr lang="cs-CZ" dirty="0" smtClean="0"/>
          </a:p>
          <a:p>
            <a:pPr>
              <a:buClr>
                <a:srgbClr val="0070C0"/>
              </a:buClr>
              <a:buFont typeface="Courier New" panose="02070309020205020404" pitchFamily="49" charset="0"/>
              <a:buChar char="o"/>
            </a:pPr>
            <a:r>
              <a:rPr lang="cs-CZ" dirty="0" smtClean="0"/>
              <a:t>ODPOVĚDNOST</a:t>
            </a:r>
            <a:endParaRPr lang="cs-CZ" dirty="0"/>
          </a:p>
          <a:p>
            <a:pPr>
              <a:buClr>
                <a:srgbClr val="0070C0"/>
              </a:buClr>
              <a:buFont typeface="Courier New" panose="02070309020205020404" pitchFamily="49" charset="0"/>
              <a:buChar char="o"/>
            </a:pPr>
            <a:r>
              <a:rPr lang="cs-CZ" dirty="0"/>
              <a:t>PRAVIDLA A RESPEKT K NIM</a:t>
            </a:r>
          </a:p>
          <a:p>
            <a:pPr>
              <a:buClr>
                <a:srgbClr val="0070C0"/>
              </a:buClr>
              <a:buFont typeface="Courier New" panose="02070309020205020404" pitchFamily="49" charset="0"/>
              <a:buChar char="o"/>
            </a:pPr>
            <a:r>
              <a:rPr lang="cs-CZ" dirty="0"/>
              <a:t>VĚDĚNÍ, VZDĚLÁNÍ</a:t>
            </a:r>
          </a:p>
          <a:p>
            <a:pPr>
              <a:buClr>
                <a:srgbClr val="0070C0"/>
              </a:buClr>
              <a:buFont typeface="Courier New" panose="02070309020205020404" pitchFamily="49" charset="0"/>
              <a:buChar char="o"/>
            </a:pPr>
            <a:r>
              <a:rPr lang="cs-CZ" dirty="0"/>
              <a:t>UŽITEK, UŽITEČNOST, EFEKTIVITA</a:t>
            </a:r>
          </a:p>
          <a:p>
            <a:pPr>
              <a:buClr>
                <a:srgbClr val="0070C0"/>
              </a:buClr>
              <a:buFont typeface="Courier New" panose="02070309020205020404" pitchFamily="49" charset="0"/>
              <a:buChar char="o"/>
            </a:pPr>
            <a:r>
              <a:rPr lang="cs-CZ" dirty="0" smtClean="0"/>
              <a:t>ZKUŠENOST</a:t>
            </a:r>
          </a:p>
          <a:p>
            <a:pPr>
              <a:buClr>
                <a:srgbClr val="0070C0"/>
              </a:buClr>
              <a:buFont typeface="Courier New" panose="02070309020205020404" pitchFamily="49" charset="0"/>
              <a:buChar char="o"/>
            </a:pPr>
            <a:r>
              <a:rPr lang="cs-CZ" dirty="0" smtClean="0"/>
              <a:t>SVOBODA volby, vyjádření</a:t>
            </a:r>
          </a:p>
          <a:p>
            <a:pPr>
              <a:buClr>
                <a:srgbClr val="0070C0"/>
              </a:buClr>
              <a:buFont typeface="Courier New" panose="02070309020205020404" pitchFamily="49" charset="0"/>
              <a:buChar char="o"/>
            </a:pPr>
            <a:r>
              <a:rPr lang="cs-CZ" dirty="0" smtClean="0"/>
              <a:t>KRÁSA</a:t>
            </a:r>
            <a:endParaRPr lang="cs-CZ" dirty="0"/>
          </a:p>
          <a:p>
            <a:pPr>
              <a:buClr>
                <a:srgbClr val="0070C0"/>
              </a:buClr>
              <a:buFont typeface="Courier New" panose="02070309020205020404" pitchFamily="49" charset="0"/>
              <a:buChar char="o"/>
            </a:pPr>
            <a:r>
              <a:rPr lang="cs-CZ" dirty="0"/>
              <a:t>ŘÁD, POŘÁDEK</a:t>
            </a:r>
          </a:p>
          <a:p>
            <a:pPr>
              <a:buClr>
                <a:srgbClr val="0070C0"/>
              </a:buClr>
              <a:buFont typeface="Courier New" panose="02070309020205020404" pitchFamily="49" charset="0"/>
              <a:buChar char="o"/>
            </a:pPr>
            <a:r>
              <a:rPr lang="cs-CZ" dirty="0"/>
              <a:t>RESPEKT, TOLERANCE</a:t>
            </a:r>
          </a:p>
          <a:p>
            <a:pPr>
              <a:buClr>
                <a:srgbClr val="0070C0"/>
              </a:buClr>
              <a:buFont typeface="Courier New" panose="02070309020205020404" pitchFamily="49" charset="0"/>
              <a:buChar char="o"/>
            </a:pPr>
            <a:r>
              <a:rPr lang="cs-CZ" dirty="0"/>
              <a:t>AKTIVITA </a:t>
            </a:r>
            <a:r>
              <a:rPr lang="cs-CZ" dirty="0" smtClean="0"/>
              <a:t>(jako opak pasivity)</a:t>
            </a:r>
            <a:endParaRPr lang="cs-CZ" dirty="0"/>
          </a:p>
          <a:p>
            <a:pPr>
              <a:buClr>
                <a:srgbClr val="0070C0"/>
              </a:buClr>
              <a:buFont typeface="Courier New" panose="02070309020205020404" pitchFamily="49" charset="0"/>
              <a:buChar char="o"/>
            </a:pPr>
            <a:r>
              <a:rPr lang="cs-CZ" dirty="0"/>
              <a:t>MORÁLKA, ZÁSADY</a:t>
            </a:r>
          </a:p>
        </p:txBody>
      </p:sp>
    </p:spTree>
    <p:extLst>
      <p:ext uri="{BB962C8B-B14F-4D97-AF65-F5344CB8AC3E}">
        <p14:creationId xmlns:p14="http://schemas.microsoft.com/office/powerpoint/2010/main" val="1088335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5"/>
            <a:ext cx="8352928" cy="792087"/>
          </a:xfrm>
        </p:spPr>
        <p:txBody>
          <a:bodyPr/>
          <a:lstStyle/>
          <a:p>
            <a:pPr algn="ctr"/>
            <a:r>
              <a:rPr lang="cs-CZ" sz="2400" b="1" dirty="0" smtClean="0">
                <a:solidFill>
                  <a:srgbClr val="0070C0"/>
                </a:solidFill>
              </a:rPr>
              <a:t>7. </a:t>
            </a:r>
            <a:r>
              <a:rPr lang="cs-CZ" sz="2400" b="1" dirty="0">
                <a:solidFill>
                  <a:srgbClr val="0070C0"/>
                </a:solidFill>
              </a:rPr>
              <a:t>domácí úkol </a:t>
            </a:r>
            <a:r>
              <a:rPr lang="cs-CZ" sz="2400" dirty="0">
                <a:solidFill>
                  <a:srgbClr val="0070C0"/>
                </a:solidFill>
              </a:rPr>
              <a:t>z </a:t>
            </a:r>
            <a:r>
              <a:rPr lang="cs-CZ" sz="2400" dirty="0" smtClean="0">
                <a:solidFill>
                  <a:srgbClr val="0070C0"/>
                </a:solidFill>
              </a:rPr>
              <a:t>11. a 12. a 13. dubna</a:t>
            </a:r>
            <a:endParaRPr lang="cs-CZ" sz="2400" dirty="0">
              <a:solidFill>
                <a:srgbClr val="0070C0"/>
              </a:solidFill>
            </a:endParaRPr>
          </a:p>
        </p:txBody>
      </p:sp>
      <p:sp>
        <p:nvSpPr>
          <p:cNvPr id="3" name="Zástupný symbol pro obsah 2"/>
          <p:cNvSpPr>
            <a:spLocks noGrp="1"/>
          </p:cNvSpPr>
          <p:nvPr>
            <p:ph idx="1"/>
          </p:nvPr>
        </p:nvSpPr>
        <p:spPr>
          <a:xfrm>
            <a:off x="395536" y="1124744"/>
            <a:ext cx="8136904" cy="5544616"/>
          </a:xfrm>
        </p:spPr>
        <p:txBody>
          <a:bodyPr>
            <a:noAutofit/>
          </a:bodyPr>
          <a:lstStyle/>
          <a:p>
            <a:pPr marL="0" indent="0">
              <a:buNone/>
            </a:pPr>
            <a:r>
              <a:rPr lang="cs-CZ" sz="1800" dirty="0" smtClean="0">
                <a:solidFill>
                  <a:srgbClr val="0070C0"/>
                </a:solidFill>
              </a:rPr>
              <a:t>Pokračujeme v mapování vašich postojů souvisejících se školou. Nejde mi o nalezení „správných“ názorů, ale o hledání a pojmenovávání toho, jak věci vidíte a </a:t>
            </a:r>
            <a:r>
              <a:rPr lang="cs-CZ" sz="1800" b="1" dirty="0" smtClean="0">
                <a:solidFill>
                  <a:srgbClr val="0070C0"/>
                </a:solidFill>
              </a:rPr>
              <a:t>proč</a:t>
            </a:r>
            <a:r>
              <a:rPr lang="cs-CZ" sz="1800" dirty="0" smtClean="0">
                <a:solidFill>
                  <a:srgbClr val="0070C0"/>
                </a:solidFill>
              </a:rPr>
              <a:t>. Abyste sami věděli, proč se vám některé pedagogické názory a postoje líbí a přijímáte je a jiné přijmout nechcete nebo nedokážete. </a:t>
            </a:r>
            <a:r>
              <a:rPr lang="cs-CZ" sz="1800" dirty="0">
                <a:solidFill>
                  <a:srgbClr val="0070C0"/>
                </a:solidFill>
              </a:rPr>
              <a:t>A jaké postoje a názory jsou ty </a:t>
            </a:r>
            <a:r>
              <a:rPr lang="cs-CZ" sz="1800" dirty="0" smtClean="0">
                <a:solidFill>
                  <a:srgbClr val="0070C0"/>
                </a:solidFill>
              </a:rPr>
              <a:t>vaše?</a:t>
            </a:r>
          </a:p>
          <a:p>
            <a:pPr marL="0" indent="0">
              <a:buNone/>
            </a:pPr>
            <a:r>
              <a:rPr lang="cs-CZ" sz="2000" b="1" dirty="0" smtClean="0">
                <a:solidFill>
                  <a:srgbClr val="0070C0"/>
                </a:solidFill>
              </a:rPr>
              <a:t>Co by měla škola naučit, k čemu by měla žáky vést? A </a:t>
            </a:r>
            <a:r>
              <a:rPr lang="cs-CZ" sz="2000" b="1" dirty="0">
                <a:solidFill>
                  <a:srgbClr val="0070C0"/>
                </a:solidFill>
              </a:rPr>
              <a:t>proč </a:t>
            </a:r>
            <a:r>
              <a:rPr lang="cs-CZ" sz="2000" b="1" dirty="0" smtClean="0">
                <a:solidFill>
                  <a:srgbClr val="0070C0"/>
                </a:solidFill>
              </a:rPr>
              <a:t>právě k tomu?</a:t>
            </a:r>
          </a:p>
          <a:p>
            <a:pPr marL="0" indent="0">
              <a:buNone/>
            </a:pPr>
            <a:r>
              <a:rPr lang="cs-CZ" sz="2000" dirty="0" smtClean="0">
                <a:solidFill>
                  <a:srgbClr val="0070C0"/>
                </a:solidFill>
              </a:rPr>
              <a:t>Najděte alespoň 5 nejdůležitějších měkkých i tvrdých dovedností, které by měli lidé mít a naučit se je ve škole.</a:t>
            </a:r>
          </a:p>
          <a:p>
            <a:pPr marL="0" indent="0">
              <a:buNone/>
            </a:pPr>
            <a:r>
              <a:rPr lang="cs-CZ" sz="2000" dirty="0" smtClean="0">
                <a:solidFill>
                  <a:srgbClr val="0070C0"/>
                </a:solidFill>
              </a:rPr>
              <a:t>Tyto dovednosti (jejich úroveň) konkrétně popište* a zdůvodněte, proč je považujete za nejdůležitější. </a:t>
            </a:r>
          </a:p>
          <a:p>
            <a:pPr marL="0" indent="0">
              <a:buNone/>
            </a:pPr>
            <a:r>
              <a:rPr lang="cs-CZ" sz="1800" u="sng" dirty="0" smtClean="0">
                <a:solidFill>
                  <a:srgbClr val="0070C0"/>
                </a:solidFill>
              </a:rPr>
              <a:t>Pokud se chcete inspirovat, najít podněty, doporučuji: </a:t>
            </a:r>
          </a:p>
          <a:p>
            <a:pPr marL="0" indent="0">
              <a:buNone/>
            </a:pPr>
            <a:r>
              <a:rPr lang="cs-CZ" sz="1800" b="1" dirty="0" err="1">
                <a:solidFill>
                  <a:srgbClr val="0070C0"/>
                </a:solidFill>
              </a:rPr>
              <a:t>Don't</a:t>
            </a:r>
            <a:r>
              <a:rPr lang="cs-CZ" sz="1800" b="1" dirty="0">
                <a:solidFill>
                  <a:srgbClr val="0070C0"/>
                </a:solidFill>
              </a:rPr>
              <a:t> </a:t>
            </a:r>
            <a:r>
              <a:rPr lang="cs-CZ" sz="1800" b="1" dirty="0" err="1">
                <a:solidFill>
                  <a:srgbClr val="0070C0"/>
                </a:solidFill>
              </a:rPr>
              <a:t>Stay</a:t>
            </a:r>
            <a:r>
              <a:rPr lang="cs-CZ" sz="1800" b="1" dirty="0">
                <a:solidFill>
                  <a:srgbClr val="0070C0"/>
                </a:solidFill>
              </a:rPr>
              <a:t> In </a:t>
            </a:r>
            <a:r>
              <a:rPr lang="cs-CZ" sz="1800" b="1" dirty="0" smtClean="0">
                <a:solidFill>
                  <a:srgbClr val="0070C0"/>
                </a:solidFill>
              </a:rPr>
              <a:t>School</a:t>
            </a:r>
            <a:r>
              <a:rPr lang="cs-CZ" sz="1800" b="1" dirty="0" smtClean="0"/>
              <a:t>	</a:t>
            </a:r>
            <a:r>
              <a:rPr lang="cs-CZ" sz="1800" dirty="0" smtClean="0">
                <a:solidFill>
                  <a:srgbClr val="0070C0"/>
                </a:solidFill>
                <a:hlinkClick r:id="rId3"/>
              </a:rPr>
              <a:t>https</a:t>
            </a:r>
            <a:r>
              <a:rPr lang="cs-CZ" sz="1800" dirty="0">
                <a:solidFill>
                  <a:srgbClr val="0070C0"/>
                </a:solidFill>
                <a:hlinkClick r:id="rId3"/>
              </a:rPr>
              <a:t>://</a:t>
            </a:r>
            <a:r>
              <a:rPr lang="cs-CZ" sz="1800" dirty="0" smtClean="0">
                <a:solidFill>
                  <a:srgbClr val="0070C0"/>
                </a:solidFill>
                <a:hlinkClick r:id="rId3"/>
              </a:rPr>
              <a:t>youtu.be/vEhn60z0JSY</a:t>
            </a:r>
            <a:endParaRPr lang="cs-CZ" sz="1800" dirty="0" smtClean="0">
              <a:solidFill>
                <a:srgbClr val="0070C0"/>
              </a:solidFill>
            </a:endParaRPr>
          </a:p>
          <a:p>
            <a:pPr marL="0" indent="0">
              <a:buNone/>
            </a:pPr>
            <a:r>
              <a:rPr lang="cs-CZ" sz="1800" dirty="0" smtClean="0">
                <a:solidFill>
                  <a:srgbClr val="0070C0"/>
                </a:solidFill>
              </a:rPr>
              <a:t>Švehla: </a:t>
            </a:r>
            <a:r>
              <a:rPr lang="cs-CZ" sz="1800" b="1" dirty="0" smtClean="0">
                <a:solidFill>
                  <a:srgbClr val="0070C0"/>
                </a:solidFill>
              </a:rPr>
              <a:t>Má smysl chodit do školy? </a:t>
            </a:r>
            <a:r>
              <a:rPr lang="cs-CZ" sz="1800" dirty="0" smtClean="0">
                <a:solidFill>
                  <a:srgbClr val="0070C0"/>
                </a:solidFill>
              </a:rPr>
              <a:t>– článek najdete v IS pod prezentacemi</a:t>
            </a:r>
          </a:p>
          <a:p>
            <a:pPr marL="0" indent="0">
              <a:buNone/>
            </a:pPr>
            <a:r>
              <a:rPr lang="cs-CZ" sz="1800" dirty="0" smtClean="0">
                <a:solidFill>
                  <a:srgbClr val="0070C0"/>
                </a:solidFill>
              </a:rPr>
              <a:t>text </a:t>
            </a:r>
            <a:r>
              <a:rPr lang="cs-CZ" sz="1800" b="1" dirty="0">
                <a:solidFill>
                  <a:srgbClr val="0070C0"/>
                </a:solidFill>
              </a:rPr>
              <a:t>Víme, co učit a proč </a:t>
            </a:r>
            <a:r>
              <a:rPr lang="cs-CZ" sz="1800" b="1" dirty="0" smtClean="0">
                <a:solidFill>
                  <a:srgbClr val="0070C0"/>
                </a:solidFill>
              </a:rPr>
              <a:t>	</a:t>
            </a:r>
            <a:r>
              <a:rPr lang="cs-CZ" sz="2000" dirty="0" smtClean="0">
                <a:solidFill>
                  <a:srgbClr val="0070C0"/>
                </a:solidFill>
                <a:hlinkClick r:id="rId4"/>
              </a:rPr>
              <a:t>http</a:t>
            </a:r>
            <a:r>
              <a:rPr lang="cs-CZ" sz="2000" dirty="0">
                <a:solidFill>
                  <a:srgbClr val="0070C0"/>
                </a:solidFill>
                <a:hlinkClick r:id="rId4"/>
              </a:rPr>
              <a:t>://</a:t>
            </a:r>
            <a:r>
              <a:rPr lang="cs-CZ" sz="2000" dirty="0" smtClean="0">
                <a:solidFill>
                  <a:srgbClr val="0070C0"/>
                </a:solidFill>
                <a:hlinkClick r:id="rId4"/>
              </a:rPr>
              <a:t>blog.aktualne.cz/blogy/ondrej-steffl.php?itemid=27172</a:t>
            </a:r>
            <a:endParaRPr lang="cs-CZ" sz="2000" dirty="0" smtClean="0">
              <a:solidFill>
                <a:srgbClr val="0070C0"/>
              </a:solidFill>
            </a:endParaRPr>
          </a:p>
          <a:p>
            <a:pPr marL="0" indent="0">
              <a:buNone/>
            </a:pPr>
            <a:r>
              <a:rPr lang="cs-CZ" sz="2000" dirty="0" smtClean="0">
                <a:solidFill>
                  <a:srgbClr val="0070C0"/>
                </a:solidFill>
              </a:rPr>
              <a:t>*</a:t>
            </a:r>
            <a:r>
              <a:rPr lang="cs-CZ" sz="1400" dirty="0" smtClean="0">
                <a:solidFill>
                  <a:srgbClr val="0070C0"/>
                </a:solidFill>
              </a:rPr>
              <a:t> např. „komunikace“ není dostatečně konkrétní popis dovednosti, použijte sloveso: umí, chápe, orientuje se, dokáže atp.</a:t>
            </a:r>
            <a:endParaRPr lang="cs-CZ" sz="2000" dirty="0" smtClean="0">
              <a:solidFill>
                <a:srgbClr val="0070C0"/>
              </a:solidFill>
            </a:endParaRPr>
          </a:p>
          <a:p>
            <a:pPr marL="0" indent="0">
              <a:buNone/>
            </a:pPr>
            <a:endParaRPr lang="cs-CZ" sz="2000" dirty="0">
              <a:solidFill>
                <a:srgbClr val="0070C0"/>
              </a:solidFill>
            </a:endParaRPr>
          </a:p>
        </p:txBody>
      </p:sp>
    </p:spTree>
    <p:extLst>
      <p:ext uri="{BB962C8B-B14F-4D97-AF65-F5344CB8AC3E}">
        <p14:creationId xmlns:p14="http://schemas.microsoft.com/office/powerpoint/2010/main" val="4021044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196752"/>
            <a:ext cx="8136904" cy="5184576"/>
          </a:xfrm>
        </p:spPr>
        <p:txBody>
          <a:bodyPr>
            <a:normAutofit/>
          </a:bodyPr>
          <a:lstStyle/>
          <a:p>
            <a:r>
              <a:rPr lang="cs-CZ" sz="2400" dirty="0" smtClean="0">
                <a:solidFill>
                  <a:srgbClr val="002060"/>
                </a:solidFill>
              </a:rPr>
              <a:t>já pedagog</a:t>
            </a:r>
          </a:p>
          <a:p>
            <a:r>
              <a:rPr lang="cs-CZ" sz="2400" dirty="0" smtClean="0">
                <a:solidFill>
                  <a:srgbClr val="002060"/>
                </a:solidFill>
              </a:rPr>
              <a:t>vnitřní motivace</a:t>
            </a:r>
          </a:p>
          <a:p>
            <a:r>
              <a:rPr lang="cs-CZ" sz="2400" dirty="0" smtClean="0">
                <a:solidFill>
                  <a:srgbClr val="002060"/>
                </a:solidFill>
              </a:rPr>
              <a:t>práce s cílem</a:t>
            </a:r>
          </a:p>
          <a:p>
            <a:r>
              <a:rPr lang="cs-CZ" sz="2400" dirty="0" smtClean="0">
                <a:solidFill>
                  <a:srgbClr val="002060"/>
                </a:solidFill>
              </a:rPr>
              <a:t>kultura </a:t>
            </a:r>
            <a:r>
              <a:rPr lang="cs-CZ" sz="2400" dirty="0">
                <a:solidFill>
                  <a:srgbClr val="002060"/>
                </a:solidFill>
              </a:rPr>
              <a:t>zpětné </a:t>
            </a:r>
            <a:r>
              <a:rPr lang="cs-CZ" sz="2400" dirty="0" smtClean="0">
                <a:solidFill>
                  <a:srgbClr val="002060"/>
                </a:solidFill>
              </a:rPr>
              <a:t>vazby</a:t>
            </a:r>
          </a:p>
          <a:p>
            <a:r>
              <a:rPr lang="cs-CZ" sz="2400" dirty="0" smtClean="0">
                <a:solidFill>
                  <a:srgbClr val="002060"/>
                </a:solidFill>
              </a:rPr>
              <a:t>hodnocení</a:t>
            </a:r>
            <a:r>
              <a:rPr lang="cs-CZ" sz="2400" dirty="0">
                <a:solidFill>
                  <a:srgbClr val="002060"/>
                </a:solidFill>
              </a:rPr>
              <a:t>, známkování</a:t>
            </a:r>
          </a:p>
          <a:p>
            <a:r>
              <a:rPr lang="cs-CZ" sz="2400" dirty="0" smtClean="0">
                <a:solidFill>
                  <a:srgbClr val="002060"/>
                </a:solidFill>
              </a:rPr>
              <a:t>udržování kázně</a:t>
            </a:r>
          </a:p>
          <a:p>
            <a:r>
              <a:rPr lang="cs-CZ" sz="2400" dirty="0" smtClean="0">
                <a:solidFill>
                  <a:srgbClr val="002060"/>
                </a:solidFill>
              </a:rPr>
              <a:t>zvládání vlastních emocí</a:t>
            </a:r>
          </a:p>
          <a:p>
            <a:r>
              <a:rPr lang="cs-CZ" sz="2400" dirty="0" smtClean="0">
                <a:solidFill>
                  <a:srgbClr val="002060"/>
                </a:solidFill>
              </a:rPr>
              <a:t>zvládání konfrontačních situací</a:t>
            </a:r>
          </a:p>
          <a:p>
            <a:r>
              <a:rPr lang="cs-CZ" sz="2400" dirty="0" smtClean="0">
                <a:solidFill>
                  <a:srgbClr val="002060"/>
                </a:solidFill>
              </a:rPr>
              <a:t>vztahy se žáky</a:t>
            </a:r>
          </a:p>
          <a:p>
            <a:r>
              <a:rPr lang="cs-CZ" sz="2400" dirty="0">
                <a:solidFill>
                  <a:srgbClr val="002060"/>
                </a:solidFill>
              </a:rPr>
              <a:t>vědomé řízení třídy</a:t>
            </a:r>
          </a:p>
          <a:p>
            <a:r>
              <a:rPr lang="cs-CZ" sz="2400" dirty="0" smtClean="0">
                <a:solidFill>
                  <a:srgbClr val="002060"/>
                </a:solidFill>
              </a:rPr>
              <a:t>spolupráce s rodiči</a:t>
            </a:r>
          </a:p>
        </p:txBody>
      </p:sp>
      <p:sp>
        <p:nvSpPr>
          <p:cNvPr id="2" name="Nadpis 1"/>
          <p:cNvSpPr>
            <a:spLocks noGrp="1"/>
          </p:cNvSpPr>
          <p:nvPr>
            <p:ph type="title"/>
          </p:nvPr>
        </p:nvSpPr>
        <p:spPr>
          <a:xfrm>
            <a:off x="467544" y="404665"/>
            <a:ext cx="8352928" cy="936104"/>
          </a:xfrm>
        </p:spPr>
        <p:txBody>
          <a:bodyPr/>
          <a:lstStyle/>
          <a:p>
            <a:r>
              <a:rPr lang="cs-CZ" sz="2800" dirty="0" smtClean="0"/>
              <a:t>TÉMATA</a:t>
            </a:r>
            <a:r>
              <a:rPr lang="cs-CZ" dirty="0" smtClean="0"/>
              <a:t> </a:t>
            </a:r>
            <a:r>
              <a:rPr lang="cs-CZ" sz="2800" dirty="0" smtClean="0"/>
              <a:t>SEMINÁŘE</a:t>
            </a:r>
            <a:endParaRPr lang="cs-CZ" sz="2800" dirty="0"/>
          </a:p>
        </p:txBody>
      </p:sp>
      <p:sp>
        <p:nvSpPr>
          <p:cNvPr id="4" name="Zástupný symbol pro číslo snímku 3"/>
          <p:cNvSpPr>
            <a:spLocks noGrp="1"/>
          </p:cNvSpPr>
          <p:nvPr>
            <p:ph type="sldNum" sz="quarter" idx="12"/>
          </p:nvPr>
        </p:nvSpPr>
        <p:spPr/>
        <p:txBody>
          <a:bodyPr/>
          <a:lstStyle/>
          <a:p>
            <a:fld id="{5A7A8740-6FBC-4FEA-A196-085A29ACE6ED}" type="slidenum">
              <a:rPr lang="cs-CZ" smtClean="0"/>
              <a:pPr/>
              <a:t>6</a:t>
            </a:fld>
            <a:endParaRPr lang="cs-CZ"/>
          </a:p>
        </p:txBody>
      </p:sp>
    </p:spTree>
    <p:extLst>
      <p:ext uri="{BB962C8B-B14F-4D97-AF65-F5344CB8AC3E}">
        <p14:creationId xmlns:p14="http://schemas.microsoft.com/office/powerpoint/2010/main" val="2812070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980728"/>
            <a:ext cx="8136904" cy="5688632"/>
          </a:xfrm>
        </p:spPr>
        <p:txBody>
          <a:bodyPr>
            <a:normAutofit fontScale="92500" lnSpcReduction="20000"/>
          </a:bodyPr>
          <a:lstStyle/>
          <a:p>
            <a:pPr marL="0" indent="0">
              <a:buNone/>
            </a:pPr>
            <a:r>
              <a:rPr lang="cs-CZ" b="1" dirty="0" smtClean="0"/>
              <a:t>Nabýt vědomostí, dovedností, zkušeností, které vám pomohou:</a:t>
            </a:r>
          </a:p>
          <a:p>
            <a:pPr>
              <a:buClr>
                <a:srgbClr val="0070C0"/>
              </a:buClr>
              <a:buSzPct val="120000"/>
              <a:buFont typeface="Symbol" pitchFamily="18" charset="2"/>
              <a:buChar char=""/>
            </a:pPr>
            <a:r>
              <a:rPr lang="cs-CZ" dirty="0" smtClean="0">
                <a:solidFill>
                  <a:srgbClr val="002060"/>
                </a:solidFill>
              </a:rPr>
              <a:t>být takovým pedagogem, jakým chcete být</a:t>
            </a:r>
          </a:p>
          <a:p>
            <a:pPr>
              <a:buClr>
                <a:srgbClr val="0070C0"/>
              </a:buClr>
              <a:buSzPct val="120000"/>
              <a:buFont typeface="Symbol" pitchFamily="18" charset="2"/>
              <a:buChar char=""/>
            </a:pPr>
            <a:r>
              <a:rPr lang="cs-CZ" dirty="0" smtClean="0">
                <a:solidFill>
                  <a:srgbClr val="002060"/>
                </a:solidFill>
              </a:rPr>
              <a:t>najít si vlastní cestu, na níž budete spokojení</a:t>
            </a:r>
          </a:p>
          <a:p>
            <a:pPr>
              <a:buClr>
                <a:srgbClr val="0070C0"/>
              </a:buClr>
              <a:buSzPct val="120000"/>
              <a:buFont typeface="Symbol" pitchFamily="18" charset="2"/>
              <a:buChar char=""/>
            </a:pPr>
            <a:r>
              <a:rPr lang="cs-CZ" dirty="0" smtClean="0">
                <a:solidFill>
                  <a:srgbClr val="002060"/>
                </a:solidFill>
              </a:rPr>
              <a:t>být žákům průvodcem, mentorem, facilitátorem učení, vzorem, ne nepřítelem</a:t>
            </a:r>
          </a:p>
          <a:p>
            <a:pPr>
              <a:buClr>
                <a:srgbClr val="0070C0"/>
              </a:buClr>
              <a:buSzPct val="120000"/>
              <a:buFont typeface="Symbol" pitchFamily="18" charset="2"/>
              <a:buChar char=""/>
            </a:pPr>
            <a:r>
              <a:rPr lang="cs-CZ" dirty="0" smtClean="0">
                <a:solidFill>
                  <a:srgbClr val="002060"/>
                </a:solidFill>
              </a:rPr>
              <a:t>zvládat vlastní emoce, frustraci </a:t>
            </a:r>
            <a:r>
              <a:rPr lang="cs-CZ" dirty="0">
                <a:solidFill>
                  <a:srgbClr val="002060"/>
                </a:solidFill>
              </a:rPr>
              <a:t>a stres </a:t>
            </a:r>
            <a:endParaRPr lang="cs-CZ" dirty="0" smtClean="0">
              <a:solidFill>
                <a:srgbClr val="002060"/>
              </a:solidFill>
            </a:endParaRPr>
          </a:p>
          <a:p>
            <a:pPr>
              <a:buClr>
                <a:srgbClr val="0070C0"/>
              </a:buClr>
              <a:buSzPct val="120000"/>
              <a:buFont typeface="Symbol" pitchFamily="18" charset="2"/>
              <a:buChar char=""/>
            </a:pPr>
            <a:r>
              <a:rPr lang="cs-CZ" dirty="0">
                <a:solidFill>
                  <a:srgbClr val="002060"/>
                </a:solidFill>
              </a:rPr>
              <a:t>vychovávat s </a:t>
            </a:r>
            <a:r>
              <a:rPr lang="cs-CZ" dirty="0" smtClean="0">
                <a:solidFill>
                  <a:srgbClr val="002060"/>
                </a:solidFill>
              </a:rPr>
              <a:t>respektem</a:t>
            </a:r>
          </a:p>
          <a:p>
            <a:pPr>
              <a:buClr>
                <a:srgbClr val="0070C0"/>
              </a:buClr>
              <a:buSzPct val="120000"/>
              <a:buFont typeface="Symbol" pitchFamily="18" charset="2"/>
              <a:buChar char=""/>
            </a:pPr>
            <a:r>
              <a:rPr lang="cs-CZ" dirty="0" smtClean="0">
                <a:solidFill>
                  <a:srgbClr val="002060"/>
                </a:solidFill>
              </a:rPr>
              <a:t>vést odpovědnosti prostřednictvím svobody</a:t>
            </a:r>
          </a:p>
          <a:p>
            <a:pPr>
              <a:buClr>
                <a:srgbClr val="0070C0"/>
              </a:buClr>
              <a:buSzPct val="120000"/>
              <a:buFont typeface="Symbol" pitchFamily="18" charset="2"/>
              <a:buChar char=""/>
            </a:pPr>
            <a:r>
              <a:rPr lang="cs-CZ" dirty="0">
                <a:solidFill>
                  <a:srgbClr val="002060"/>
                </a:solidFill>
              </a:rPr>
              <a:t>vzdělávat, nejen </a:t>
            </a:r>
            <a:r>
              <a:rPr lang="cs-CZ" dirty="0" smtClean="0">
                <a:solidFill>
                  <a:srgbClr val="002060"/>
                </a:solidFill>
              </a:rPr>
              <a:t>učit</a:t>
            </a:r>
            <a:endParaRPr lang="cs-CZ" dirty="0">
              <a:solidFill>
                <a:srgbClr val="002060"/>
              </a:solidFill>
            </a:endParaRPr>
          </a:p>
          <a:p>
            <a:pPr>
              <a:buClr>
                <a:srgbClr val="0070C0"/>
              </a:buClr>
              <a:buSzPct val="120000"/>
              <a:buFont typeface="Symbol" pitchFamily="18" charset="2"/>
              <a:buChar char=""/>
            </a:pPr>
            <a:r>
              <a:rPr lang="cs-CZ" dirty="0" smtClean="0">
                <a:solidFill>
                  <a:srgbClr val="002060"/>
                </a:solidFill>
              </a:rPr>
              <a:t>nepromarnit </a:t>
            </a:r>
            <a:r>
              <a:rPr lang="cs-CZ" dirty="0">
                <a:solidFill>
                  <a:srgbClr val="002060"/>
                </a:solidFill>
              </a:rPr>
              <a:t>svou </a:t>
            </a:r>
            <a:r>
              <a:rPr lang="cs-CZ" dirty="0" smtClean="0">
                <a:solidFill>
                  <a:srgbClr val="002060"/>
                </a:solidFill>
              </a:rPr>
              <a:t>autoritu</a:t>
            </a:r>
          </a:p>
          <a:p>
            <a:pPr>
              <a:buClr>
                <a:srgbClr val="0070C0"/>
              </a:buClr>
              <a:buSzPct val="120000"/>
              <a:buFont typeface="Symbol" pitchFamily="18" charset="2"/>
              <a:buChar char=""/>
            </a:pPr>
            <a:r>
              <a:rPr lang="cs-CZ" dirty="0" smtClean="0">
                <a:solidFill>
                  <a:srgbClr val="002060"/>
                </a:solidFill>
              </a:rPr>
              <a:t>vědomě řídit třídu</a:t>
            </a:r>
          </a:p>
          <a:p>
            <a:pPr>
              <a:buClr>
                <a:srgbClr val="0070C0"/>
              </a:buClr>
              <a:buSzPct val="120000"/>
              <a:buFont typeface="Symbol" pitchFamily="18" charset="2"/>
              <a:buChar char=""/>
            </a:pPr>
            <a:r>
              <a:rPr lang="cs-CZ" dirty="0" smtClean="0">
                <a:solidFill>
                  <a:srgbClr val="002060"/>
                </a:solidFill>
              </a:rPr>
              <a:t>hodnotit tak, aby to mělo přínos pro všechny zúčastněné</a:t>
            </a:r>
          </a:p>
          <a:p>
            <a:pPr>
              <a:buClr>
                <a:srgbClr val="0070C0"/>
              </a:buClr>
              <a:buSzPct val="120000"/>
              <a:buFont typeface="Symbol" pitchFamily="18" charset="2"/>
              <a:buChar char=""/>
            </a:pPr>
            <a:r>
              <a:rPr lang="cs-CZ" dirty="0" smtClean="0">
                <a:solidFill>
                  <a:srgbClr val="002060"/>
                </a:solidFill>
              </a:rPr>
              <a:t>budovat ve třídě zdravé vztahy </a:t>
            </a:r>
          </a:p>
          <a:p>
            <a:pPr>
              <a:buClr>
                <a:srgbClr val="0070C0"/>
              </a:buClr>
              <a:buSzPct val="120000"/>
              <a:buFont typeface="Symbol" pitchFamily="18" charset="2"/>
              <a:buChar char=""/>
            </a:pPr>
            <a:r>
              <a:rPr lang="cs-CZ" dirty="0" smtClean="0">
                <a:solidFill>
                  <a:srgbClr val="002060"/>
                </a:solidFill>
              </a:rPr>
              <a:t>být si s rodiči navzájem pomocníky</a:t>
            </a:r>
          </a:p>
          <a:p>
            <a:pPr>
              <a:buClr>
                <a:srgbClr val="0070C0"/>
              </a:buClr>
              <a:buSzPct val="120000"/>
              <a:buFont typeface="Symbol" pitchFamily="18" charset="2"/>
              <a:buChar char=""/>
            </a:pPr>
            <a:r>
              <a:rPr lang="cs-CZ" dirty="0">
                <a:solidFill>
                  <a:srgbClr val="002060"/>
                </a:solidFill>
              </a:rPr>
              <a:t>hledat inspiraci, nechat si pomoci</a:t>
            </a:r>
          </a:p>
          <a:p>
            <a:pPr>
              <a:buClr>
                <a:srgbClr val="0070C0"/>
              </a:buClr>
              <a:buSzPct val="120000"/>
              <a:buFont typeface="Symbol" pitchFamily="18" charset="2"/>
              <a:buChar char=""/>
            </a:pPr>
            <a:r>
              <a:rPr lang="cs-CZ" dirty="0" smtClean="0">
                <a:solidFill>
                  <a:srgbClr val="002060"/>
                </a:solidFill>
              </a:rPr>
              <a:t>a nestát </a:t>
            </a:r>
            <a:r>
              <a:rPr lang="cs-CZ" dirty="0">
                <a:solidFill>
                  <a:srgbClr val="002060"/>
                </a:solidFill>
              </a:rPr>
              <a:t>se krávou </a:t>
            </a:r>
            <a:r>
              <a:rPr lang="cs-CZ" dirty="0" smtClean="0">
                <a:solidFill>
                  <a:srgbClr val="002060"/>
                </a:solidFill>
              </a:rPr>
              <a:t>učitelkou</a:t>
            </a:r>
            <a:endParaRPr lang="cs-CZ" dirty="0">
              <a:solidFill>
                <a:srgbClr val="002060"/>
              </a:solidFill>
            </a:endParaRPr>
          </a:p>
        </p:txBody>
      </p:sp>
      <p:sp>
        <p:nvSpPr>
          <p:cNvPr id="2" name="Nadpis 1"/>
          <p:cNvSpPr>
            <a:spLocks noGrp="1"/>
          </p:cNvSpPr>
          <p:nvPr>
            <p:ph type="title"/>
          </p:nvPr>
        </p:nvSpPr>
        <p:spPr>
          <a:xfrm>
            <a:off x="467544" y="404665"/>
            <a:ext cx="8352928" cy="648071"/>
          </a:xfrm>
        </p:spPr>
        <p:txBody>
          <a:bodyPr>
            <a:normAutofit fontScale="90000"/>
          </a:bodyPr>
          <a:lstStyle/>
          <a:p>
            <a:r>
              <a:rPr lang="cs-CZ" dirty="0"/>
              <a:t>CÍLE </a:t>
            </a:r>
            <a:r>
              <a:rPr lang="cs-CZ" dirty="0" smtClean="0"/>
              <a:t>SEMINÁŘE</a:t>
            </a:r>
            <a:endParaRPr lang="cs-CZ" dirty="0"/>
          </a:p>
        </p:txBody>
      </p:sp>
      <p:sp>
        <p:nvSpPr>
          <p:cNvPr id="4" name="Zástupný symbol pro číslo snímku 3"/>
          <p:cNvSpPr>
            <a:spLocks noGrp="1"/>
          </p:cNvSpPr>
          <p:nvPr>
            <p:ph type="sldNum" sz="quarter" idx="12"/>
          </p:nvPr>
        </p:nvSpPr>
        <p:spPr/>
        <p:txBody>
          <a:bodyPr/>
          <a:lstStyle/>
          <a:p>
            <a:fld id="{5A7A8740-6FBC-4FEA-A196-085A29ACE6ED}" type="slidenum">
              <a:rPr lang="cs-CZ" smtClean="0"/>
              <a:pPr/>
              <a:t>7</a:t>
            </a:fld>
            <a:endParaRPr lang="cs-CZ"/>
          </a:p>
        </p:txBody>
      </p:sp>
    </p:spTree>
    <p:extLst>
      <p:ext uri="{BB962C8B-B14F-4D97-AF65-F5344CB8AC3E}">
        <p14:creationId xmlns:p14="http://schemas.microsoft.com/office/powerpoint/2010/main" val="3266245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2856792978"/>
              </p:ext>
            </p:extLst>
          </p:nvPr>
        </p:nvGraphicFramePr>
        <p:xfrm>
          <a:off x="395536" y="980728"/>
          <a:ext cx="8136904"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Nadpis 1"/>
          <p:cNvSpPr>
            <a:spLocks noGrp="1"/>
          </p:cNvSpPr>
          <p:nvPr>
            <p:ph type="title"/>
          </p:nvPr>
        </p:nvSpPr>
        <p:spPr>
          <a:xfrm>
            <a:off x="467544" y="404665"/>
            <a:ext cx="8352928" cy="648071"/>
          </a:xfrm>
        </p:spPr>
        <p:txBody>
          <a:bodyPr/>
          <a:lstStyle/>
          <a:p>
            <a:r>
              <a:rPr lang="cs-CZ" sz="2800" dirty="0" smtClean="0"/>
              <a:t>ZDROJE JISTOTY, STABILITY</a:t>
            </a:r>
            <a:endParaRPr lang="cs-CZ" sz="2800" dirty="0"/>
          </a:p>
        </p:txBody>
      </p:sp>
      <p:sp>
        <p:nvSpPr>
          <p:cNvPr id="3" name="Zástupný symbol pro číslo snímku 2"/>
          <p:cNvSpPr>
            <a:spLocks noGrp="1"/>
          </p:cNvSpPr>
          <p:nvPr>
            <p:ph type="sldNum" sz="quarter" idx="12"/>
          </p:nvPr>
        </p:nvSpPr>
        <p:spPr/>
        <p:txBody>
          <a:bodyPr/>
          <a:lstStyle/>
          <a:p>
            <a:fld id="{5A7A8740-6FBC-4FEA-A196-085A29ACE6ED}" type="slidenum">
              <a:rPr lang="cs-CZ" smtClean="0"/>
              <a:pPr/>
              <a:t>8</a:t>
            </a:fld>
            <a:endParaRPr lang="cs-CZ"/>
          </a:p>
        </p:txBody>
      </p:sp>
    </p:spTree>
    <p:extLst>
      <p:ext uri="{BB962C8B-B14F-4D97-AF65-F5344CB8AC3E}">
        <p14:creationId xmlns:p14="http://schemas.microsoft.com/office/powerpoint/2010/main" val="4095064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268760"/>
            <a:ext cx="8136904" cy="5400600"/>
          </a:xfrm>
        </p:spPr>
        <p:txBody>
          <a:bodyPr>
            <a:normAutofit/>
          </a:bodyPr>
          <a:lstStyle/>
          <a:p>
            <a:pPr marL="0" indent="0">
              <a:buNone/>
            </a:pPr>
            <a:r>
              <a:rPr lang="cs-CZ" sz="3200" b="1" dirty="0">
                <a:solidFill>
                  <a:schemeClr val="tx2">
                    <a:lumMod val="75000"/>
                  </a:schemeClr>
                </a:solidFill>
                <a:ea typeface="+mj-ea"/>
              </a:rPr>
              <a:t>CO POTŘEBUJU VĚDĚT O SOBĚ</a:t>
            </a:r>
            <a:r>
              <a:rPr lang="cs-CZ" sz="3200" b="1" dirty="0" smtClean="0">
                <a:solidFill>
                  <a:schemeClr val="tx2">
                    <a:lumMod val="75000"/>
                  </a:schemeClr>
                </a:solidFill>
                <a:ea typeface="+mj-ea"/>
              </a:rPr>
              <a:t>?</a:t>
            </a:r>
          </a:p>
          <a:p>
            <a:pPr marL="0" indent="0" algn="r">
              <a:buClr>
                <a:schemeClr val="tx2">
                  <a:lumMod val="75000"/>
                </a:schemeClr>
              </a:buClr>
              <a:buNone/>
            </a:pPr>
            <a:r>
              <a:rPr lang="cs-CZ" sz="2800" dirty="0" smtClean="0">
                <a:solidFill>
                  <a:prstClr val="black">
                    <a:lumMod val="75000"/>
                    <a:lumOff val="25000"/>
                  </a:prstClr>
                </a:solidFill>
                <a:ea typeface="+mj-ea"/>
              </a:rPr>
              <a:t>vzhledem ke své pedagogické profesi</a:t>
            </a:r>
          </a:p>
          <a:p>
            <a:pPr>
              <a:buClr>
                <a:schemeClr val="accent1">
                  <a:lumMod val="50000"/>
                </a:schemeClr>
              </a:buClr>
              <a:buFont typeface="Symbol" pitchFamily="18" charset="2"/>
              <a:buChar char=""/>
            </a:pPr>
            <a:r>
              <a:rPr lang="cs-CZ" sz="3200" dirty="0" smtClean="0">
                <a:solidFill>
                  <a:prstClr val="black">
                    <a:lumMod val="75000"/>
                    <a:lumOff val="25000"/>
                  </a:prstClr>
                </a:solidFill>
                <a:ea typeface="+mj-ea"/>
              </a:rPr>
              <a:t>aby mi to pomohlo být dobrým/lepším?</a:t>
            </a:r>
          </a:p>
          <a:p>
            <a:pPr>
              <a:buClr>
                <a:schemeClr val="accent1">
                  <a:lumMod val="50000"/>
                </a:schemeClr>
              </a:buClr>
              <a:buFont typeface="Symbol" pitchFamily="18" charset="2"/>
              <a:buChar char=""/>
            </a:pPr>
            <a:r>
              <a:rPr lang="cs-CZ" sz="3200" dirty="0" smtClean="0">
                <a:solidFill>
                  <a:prstClr val="black">
                    <a:lumMod val="75000"/>
                    <a:lumOff val="25000"/>
                  </a:prstClr>
                </a:solidFill>
                <a:ea typeface="+mj-ea"/>
              </a:rPr>
              <a:t>aby mi to pomohlo být spokojený?</a:t>
            </a:r>
          </a:p>
          <a:p>
            <a:pPr>
              <a:buClr>
                <a:schemeClr val="accent1">
                  <a:lumMod val="50000"/>
                </a:schemeClr>
              </a:buClr>
              <a:buFont typeface="Symbol" pitchFamily="18" charset="2"/>
              <a:buChar char=""/>
            </a:pPr>
            <a:endParaRPr lang="cs-CZ" sz="3200" dirty="0">
              <a:solidFill>
                <a:prstClr val="black">
                  <a:lumMod val="75000"/>
                  <a:lumOff val="25000"/>
                </a:prstClr>
              </a:solidFill>
              <a:ea typeface="+mj-ea"/>
            </a:endParaRPr>
          </a:p>
          <a:p>
            <a:pPr>
              <a:buClr>
                <a:schemeClr val="accent1">
                  <a:lumMod val="50000"/>
                </a:schemeClr>
              </a:buClr>
              <a:buFont typeface="Symbol" pitchFamily="18" charset="2"/>
              <a:buChar char=""/>
            </a:pPr>
            <a:endParaRPr lang="cs-CZ" sz="3200" dirty="0" smtClean="0">
              <a:solidFill>
                <a:prstClr val="black">
                  <a:lumMod val="75000"/>
                  <a:lumOff val="25000"/>
                </a:prstClr>
              </a:solidFill>
              <a:ea typeface="+mj-ea"/>
            </a:endParaRPr>
          </a:p>
          <a:p>
            <a:pPr marL="0" indent="0">
              <a:buClr>
                <a:schemeClr val="accent1">
                  <a:lumMod val="50000"/>
                </a:schemeClr>
              </a:buClr>
              <a:buNone/>
            </a:pPr>
            <a:r>
              <a:rPr lang="en-US" sz="3200" dirty="0">
                <a:solidFill>
                  <a:srgbClr val="0070C0"/>
                </a:solidFill>
              </a:rPr>
              <a:t>Fred </a:t>
            </a:r>
            <a:r>
              <a:rPr lang="en-US" sz="3200" dirty="0" err="1">
                <a:solidFill>
                  <a:srgbClr val="0070C0"/>
                </a:solidFill>
              </a:rPr>
              <a:t>Korthagen</a:t>
            </a:r>
            <a:r>
              <a:rPr lang="en-US" sz="3200" dirty="0">
                <a:solidFill>
                  <a:srgbClr val="0070C0"/>
                </a:solidFill>
              </a:rPr>
              <a:t>: </a:t>
            </a:r>
            <a:r>
              <a:rPr lang="en-US" sz="3200" dirty="0" smtClean="0">
                <a:solidFill>
                  <a:srgbClr val="0070C0"/>
                </a:solidFill>
              </a:rPr>
              <a:t>„</a:t>
            </a:r>
            <a:r>
              <a:rPr lang="cs-CZ" sz="3200" dirty="0" smtClean="0">
                <a:solidFill>
                  <a:srgbClr val="0070C0"/>
                </a:solidFill>
              </a:rPr>
              <a:t>Vědomě</a:t>
            </a:r>
            <a:r>
              <a:rPr lang="en-US" sz="3200" dirty="0" smtClean="0">
                <a:solidFill>
                  <a:srgbClr val="0070C0"/>
                </a:solidFill>
              </a:rPr>
              <a:t> </a:t>
            </a:r>
            <a:r>
              <a:rPr lang="en-US" sz="3200" dirty="0" err="1">
                <a:solidFill>
                  <a:srgbClr val="0070C0"/>
                </a:solidFill>
              </a:rPr>
              <a:t>učíme</a:t>
            </a:r>
            <a:r>
              <a:rPr lang="en-US" sz="3200" dirty="0">
                <a:solidFill>
                  <a:srgbClr val="0070C0"/>
                </a:solidFill>
              </a:rPr>
              <a:t> to, co </a:t>
            </a:r>
            <a:r>
              <a:rPr lang="en-US" sz="3200" dirty="0" err="1" smtClean="0">
                <a:solidFill>
                  <a:srgbClr val="0070C0"/>
                </a:solidFill>
              </a:rPr>
              <a:t>víme</a:t>
            </a:r>
            <a:r>
              <a:rPr lang="cs-CZ" sz="3200" dirty="0" smtClean="0">
                <a:solidFill>
                  <a:srgbClr val="0070C0"/>
                </a:solidFill>
              </a:rPr>
              <a:t>,</a:t>
            </a:r>
            <a:r>
              <a:rPr lang="en-US" sz="3200" dirty="0" smtClean="0">
                <a:solidFill>
                  <a:srgbClr val="0070C0"/>
                </a:solidFill>
              </a:rPr>
              <a:t> </a:t>
            </a:r>
            <a:r>
              <a:rPr lang="en-US" sz="3200" dirty="0" err="1">
                <a:solidFill>
                  <a:srgbClr val="0070C0"/>
                </a:solidFill>
              </a:rPr>
              <a:t>nevědomě</a:t>
            </a:r>
            <a:r>
              <a:rPr lang="en-US" sz="3200" dirty="0">
                <a:solidFill>
                  <a:srgbClr val="0070C0"/>
                </a:solidFill>
              </a:rPr>
              <a:t> to, co </a:t>
            </a:r>
            <a:r>
              <a:rPr lang="en-US" sz="3200" dirty="0" err="1" smtClean="0">
                <a:solidFill>
                  <a:srgbClr val="0070C0"/>
                </a:solidFill>
              </a:rPr>
              <a:t>jsme</a:t>
            </a:r>
            <a:r>
              <a:rPr lang="cs-CZ" sz="3200" dirty="0" smtClean="0">
                <a:solidFill>
                  <a:srgbClr val="0070C0"/>
                </a:solidFill>
              </a:rPr>
              <a:t>.“</a:t>
            </a:r>
            <a:endParaRPr lang="cs-CZ" sz="3200" dirty="0" smtClean="0">
              <a:solidFill>
                <a:srgbClr val="0070C0"/>
              </a:solidFill>
              <a:ea typeface="+mj-ea"/>
            </a:endParaRPr>
          </a:p>
          <a:p>
            <a:pPr marL="0" indent="0">
              <a:buNone/>
            </a:pPr>
            <a:endParaRPr lang="cs-CZ" sz="3200" dirty="0" smtClean="0">
              <a:solidFill>
                <a:prstClr val="black">
                  <a:lumMod val="75000"/>
                  <a:lumOff val="25000"/>
                </a:prstClr>
              </a:solidFill>
              <a:ea typeface="+mj-ea"/>
            </a:endParaRPr>
          </a:p>
          <a:p>
            <a:pPr marL="0" indent="0">
              <a:buNone/>
            </a:pPr>
            <a:endParaRPr lang="cs-CZ" dirty="0"/>
          </a:p>
        </p:txBody>
      </p:sp>
      <p:sp>
        <p:nvSpPr>
          <p:cNvPr id="2" name="Nadpis 1"/>
          <p:cNvSpPr>
            <a:spLocks noGrp="1"/>
          </p:cNvSpPr>
          <p:nvPr>
            <p:ph type="title"/>
          </p:nvPr>
        </p:nvSpPr>
        <p:spPr>
          <a:xfrm>
            <a:off x="467544" y="404665"/>
            <a:ext cx="8352928" cy="648071"/>
          </a:xfrm>
        </p:spPr>
        <p:txBody>
          <a:bodyPr>
            <a:normAutofit fontScale="90000"/>
          </a:bodyPr>
          <a:lstStyle/>
          <a:p>
            <a:r>
              <a:rPr lang="cs-CZ" dirty="0" smtClean="0"/>
              <a:t>Pedagog a sebepoznání</a:t>
            </a:r>
            <a:endParaRPr lang="cs-CZ" dirty="0"/>
          </a:p>
        </p:txBody>
      </p:sp>
      <p:sp>
        <p:nvSpPr>
          <p:cNvPr id="4" name="Zástupný symbol pro číslo snímku 3"/>
          <p:cNvSpPr>
            <a:spLocks noGrp="1"/>
          </p:cNvSpPr>
          <p:nvPr>
            <p:ph type="sldNum" sz="quarter" idx="12"/>
          </p:nvPr>
        </p:nvSpPr>
        <p:spPr/>
        <p:txBody>
          <a:bodyPr/>
          <a:lstStyle/>
          <a:p>
            <a:fld id="{5A7A8740-6FBC-4FEA-A196-085A29ACE6ED}" type="slidenum">
              <a:rPr lang="cs-CZ" smtClean="0"/>
              <a:pPr/>
              <a:t>9</a:t>
            </a:fld>
            <a:endParaRPr lang="cs-CZ"/>
          </a:p>
        </p:txBody>
      </p:sp>
    </p:spTree>
    <p:extLst>
      <p:ext uri="{BB962C8B-B14F-4D97-AF65-F5344CB8AC3E}">
        <p14:creationId xmlns:p14="http://schemas.microsoft.com/office/powerpoint/2010/main" val="294045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lnění">
  <a:themeElements>
    <a:clrScheme name="Složený">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Vlnění">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lnění">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8113</TotalTime>
  <Words>4051</Words>
  <Application>Microsoft Office PowerPoint</Application>
  <PresentationFormat>Předvádění na obrazovce (4:3)</PresentationFormat>
  <Paragraphs>528</Paragraphs>
  <Slides>51</Slides>
  <Notes>29</Notes>
  <HiddenSlides>0</HiddenSlides>
  <MMClips>0</MMClips>
  <ScaleCrop>false</ScaleCrop>
  <HeadingPairs>
    <vt:vector size="4" baseType="variant">
      <vt:variant>
        <vt:lpstr>Motiv</vt:lpstr>
      </vt:variant>
      <vt:variant>
        <vt:i4>1</vt:i4>
      </vt:variant>
      <vt:variant>
        <vt:lpstr>Nadpisy snímků</vt:lpstr>
      </vt:variant>
      <vt:variant>
        <vt:i4>51</vt:i4>
      </vt:variant>
    </vt:vector>
  </HeadingPairs>
  <TitlesOfParts>
    <vt:vector size="52" baseType="lpstr">
      <vt:lpstr>Vlnění</vt:lpstr>
      <vt:lpstr>PSYCHOLOGIE VE ŠKOLNÍ PRAXI</vt:lpstr>
      <vt:lpstr>Podmínky udělení zápočtu a jiné dohody  1. DOCHÁZKA</vt:lpstr>
      <vt:lpstr>Podmínky udělení zápočtu a jiné dohody  2. PRÁCE V SEMINÁŘI</vt:lpstr>
      <vt:lpstr>Podmínky udělení zápočtu a jiné dohody  3. DOMÁCÍ ÚKOLY</vt:lpstr>
      <vt:lpstr>podmínky udělení zápočtu a jiné dohody: 4. ZAKONČENÍ SEMINÁŘE</vt:lpstr>
      <vt:lpstr>TÉMATA SEMINÁŘE</vt:lpstr>
      <vt:lpstr>CÍLE SEMINÁŘE</vt:lpstr>
      <vt:lpstr>ZDROJE JISTOTY, STABILITY</vt:lpstr>
      <vt:lpstr>Pedagog a sebepoznání</vt:lpstr>
      <vt:lpstr>Co potřebuju vědět o sobě?</vt:lpstr>
      <vt:lpstr>Motivace a učení</vt:lpstr>
      <vt:lpstr>3 S vnitřní motivace k učení</vt:lpstr>
      <vt:lpstr>Prezentace aplikace PowerPoint</vt:lpstr>
      <vt:lpstr>Jak funguje mozek?</vt:lpstr>
      <vt:lpstr>VNĚJŠÍ MOTIVACE</vt:lpstr>
      <vt:lpstr>O svobodných školách</vt:lpstr>
      <vt:lpstr>Co umožňuje svoboda při učení (se)</vt:lpstr>
      <vt:lpstr>HODNOCENÍ</vt:lpstr>
      <vt:lpstr>Temná strana hodnocení</vt:lpstr>
      <vt:lpstr>Temná strana hodnocení</vt:lpstr>
      <vt:lpstr>O hodnocení z vašich DÚ</vt:lpstr>
      <vt:lpstr>O hodnocení z vašich DÚ</vt:lpstr>
      <vt:lpstr>O hodnocení z vašich DÚ</vt:lpstr>
      <vt:lpstr>O hodnocení z vašich DÚ</vt:lpstr>
      <vt:lpstr>O hodnocení z vašich DÚ</vt:lpstr>
      <vt:lpstr>UDRŽOVÁNÍ KÁZNĚ</vt:lpstr>
      <vt:lpstr>PŘÍČINY NEKÁZNĚ</vt:lpstr>
      <vt:lpstr> ad PŘÍČINY NEKÁZNĚ</vt:lpstr>
      <vt:lpstr> ad PŘÍČINY NEKÁZNĚ</vt:lpstr>
      <vt:lpstr> ad PŘÍČINY NEKÁZNĚ</vt:lpstr>
      <vt:lpstr> ad PŘÍČINY NEKÁZNĚ</vt:lpstr>
      <vt:lpstr>DOMÁCÍ ÚKOLY</vt:lpstr>
      <vt:lpstr>8. domácí úkol z 18. a 19. a 20. dubna</vt:lpstr>
      <vt:lpstr>*  k 6. domácímu úkolu</vt:lpstr>
      <vt:lpstr>Nová doporučení k úkolům</vt:lpstr>
      <vt:lpstr>Důležitá poznámka k úkolům</vt:lpstr>
      <vt:lpstr>Úkoly na praxi</vt:lpstr>
      <vt:lpstr>Z vašich domácích úkolů vybírám ty nejčastěji zmiňované, zajímavé, neotřelé, vtipné či jinak pozoruhodné odpovědi, názory, postřehy.  Výběr je subjektivní (jak jinak), ale budu se snažit, aby nebyl tendenční. Vybrané ≠ správně či souhlas.</vt:lpstr>
      <vt:lpstr>1. domácí úkol z 22., 23. a 24. února</vt:lpstr>
      <vt:lpstr>Výběr z 1. DÚ ŠKOLA</vt:lpstr>
      <vt:lpstr>Výběr z 1. DÚ ŠKOLA</vt:lpstr>
      <vt:lpstr>Výběr z 1. DÚ ŠKOLA</vt:lpstr>
      <vt:lpstr>Výběr z 1. DÚ UČITELÉ</vt:lpstr>
      <vt:lpstr>Výběr z 1. DÚ CO JE NA ŠKOLE NENAHRADITELNÉ</vt:lpstr>
      <vt:lpstr>3. domácí úkol ze 7., 8. a 9.února</vt:lpstr>
      <vt:lpstr>Výběr z 3. DÚ ODMĚNY A CHVÁLENÍ</vt:lpstr>
      <vt:lpstr>4. domácí úkol z 14., 15. a 16. března</vt:lpstr>
      <vt:lpstr>5. domácí úkol z 21. a 22. a 23. března</vt:lpstr>
      <vt:lpstr>6. domácí úkol z 28. a 29. a 30. března aneb 2 v 1</vt:lpstr>
      <vt:lpstr>HODNOTY</vt:lpstr>
      <vt:lpstr>7. domácí úkol z 11. a 12. a 13. dubna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Blake</dc:creator>
  <cp:lastModifiedBy>Blake2</cp:lastModifiedBy>
  <cp:revision>237</cp:revision>
  <dcterms:created xsi:type="dcterms:W3CDTF">2014-02-15T12:31:08Z</dcterms:created>
  <dcterms:modified xsi:type="dcterms:W3CDTF">2016-04-24T11:52:22Z</dcterms:modified>
</cp:coreProperties>
</file>