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67" r:id="rId4"/>
    <p:sldId id="262" r:id="rId5"/>
    <p:sldId id="268" r:id="rId6"/>
    <p:sldId id="272" r:id="rId7"/>
    <p:sldId id="263" r:id="rId8"/>
    <p:sldId id="269" r:id="rId9"/>
    <p:sldId id="270" r:id="rId10"/>
    <p:sldId id="271" r:id="rId11"/>
    <p:sldId id="273" r:id="rId12"/>
    <p:sldId id="274" r:id="rId13"/>
    <p:sldId id="264" r:id="rId14"/>
    <p:sldId id="275" r:id="rId15"/>
    <p:sldId id="276" r:id="rId16"/>
    <p:sldId id="277" r:id="rId17"/>
    <p:sldId id="257" r:id="rId18"/>
    <p:sldId id="258" r:id="rId19"/>
    <p:sldId id="259" r:id="rId20"/>
    <p:sldId id="260" r:id="rId21"/>
    <p:sldId id="261" r:id="rId22"/>
    <p:sldId id="278" r:id="rId23"/>
  </p:sldIdLst>
  <p:sldSz cx="10080625" cy="7559675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28625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644525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860425" indent="-212725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076325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77" d="100"/>
          <a:sy n="77" d="100"/>
        </p:scale>
        <p:origin x="55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6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112" y="1"/>
            <a:ext cx="2946136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7AEDF128-D7DF-48FD-87A1-F0287F1B1EB8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136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112" y="9428464"/>
            <a:ext cx="2946136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A885B097-0539-49AC-9FDD-90CB51642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6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pPr>
              <a:defRPr/>
            </a:pPr>
            <a:endParaRPr lang="cs-CZ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9663" y="954088"/>
            <a:ext cx="4576762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052498" y="4722338"/>
            <a:ext cx="4696964" cy="3808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82564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5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5" name="Rectangle 1026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050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277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0001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6285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6083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99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991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83523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5254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79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9573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3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5997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88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4159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01825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2925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4761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554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67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435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781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075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81025" y="953606"/>
            <a:ext cx="4438482" cy="3435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1052498" y="4722339"/>
            <a:ext cx="4698393" cy="38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039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7502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854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648D2-78B5-412A-AFF1-3DCF23417A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00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3439-A50C-478E-9332-C1D77624C9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10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fld id="{368EF599-F920-401C-B6D9-463B41A05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746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E18C-B085-451E-A58A-88D2E930BC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488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fld id="{71BDC731-194A-4D2A-9EA6-84847171DC1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36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28A8F2-664D-4541-97D6-E5B5A4BD211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80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7D8F8-AB55-4292-B183-96BC6FAA07E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3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6455-CE2B-4D6E-9681-BF9A3A6F8E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04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D1A02-2CCC-4E6D-A883-9680766309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9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84850-3443-4F2F-B187-DCE8B7EE73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6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/>
          <a:lstStyle>
            <a:lvl1pPr>
              <a:defRPr sz="3100"/>
            </a:lvl1pPr>
          </a:lstStyle>
          <a:p>
            <a:fld id="{BA138039-2349-43B5-9001-0AA5D557D84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6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fld id="{8A826B4C-6713-4CE4-BEBF-F164D7F0BFE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0" r:id="rId2"/>
    <p:sldLayoutId id="2147483705" r:id="rId3"/>
    <p:sldLayoutId id="2147483706" r:id="rId4"/>
    <p:sldLayoutId id="2147483707" r:id="rId5"/>
    <p:sldLayoutId id="2147483701" r:id="rId6"/>
    <p:sldLayoutId id="2147483708" r:id="rId7"/>
    <p:sldLayoutId id="2147483702" r:id="rId8"/>
    <p:sldLayoutId id="2147483709" r:id="rId9"/>
    <p:sldLayoutId id="2147483703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psychology.eu/index.php" TargetMode="External"/><Relationship Id="rId7" Type="http://schemas.openxmlformats.org/officeDocument/2006/relationships/hyperlink" Target="http://ondrej.neumajer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i.cz/" TargetMode="External"/><Relationship Id="rId5" Type="http://schemas.openxmlformats.org/officeDocument/2006/relationships/hyperlink" Target="http://www.skolavpraxi.cz/" TargetMode="External"/><Relationship Id="rId4" Type="http://schemas.openxmlformats.org/officeDocument/2006/relationships/hyperlink" Target="http://www.ceskaskol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3500" y="4451350"/>
            <a:ext cx="7140575" cy="2016125"/>
          </a:xfrm>
        </p:spPr>
        <p:txBody>
          <a:bodyPr lIns="0" tIns="0" rIns="0" bIns="0" anchor="ctr">
            <a:normAutofit/>
          </a:bodyPr>
          <a:lstStyle/>
          <a:p>
            <a:pPr marL="355600" indent="-355600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cs-CZ" dirty="0"/>
              <a:t>Psychologie vyučování a výchovy</a:t>
            </a:r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3500" y="6669088"/>
            <a:ext cx="7392988" cy="755650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212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smtClean="0"/>
              <a:t>Výpočetní technika ve výuce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Osmibitové počítače - ČSSR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03238" y="6588125"/>
            <a:ext cx="590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60363" y="6659563"/>
            <a:ext cx="914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http://</a:t>
            </a:r>
            <a:r>
              <a:rPr lang="cs-CZ" altLang="cs-CZ" sz="1200">
                <a:latin typeface="Arial" panose="020B0604020202020204" pitchFamily="34" charset="0"/>
              </a:rPr>
              <a:t>www.broucek.me.cz/muzeum/muzeum_index.htm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47700" y="3779838"/>
            <a:ext cx="19446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TESLA PMD 85 2A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6553200" y="3851275"/>
            <a:ext cx="2376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IQ151 (ZPA Nový Bor)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6192838" y="6011863"/>
            <a:ext cx="19446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nezbytný kazetový magnetofon TESLA</a:t>
            </a:r>
          </a:p>
        </p:txBody>
      </p:sp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92275"/>
            <a:ext cx="3530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63713"/>
            <a:ext cx="351948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067175"/>
            <a:ext cx="2632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2575"/>
            <a:ext cx="9504362" cy="1257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Programovací jazyky – ukázky syntaxe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4457700" cy="499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smtClean="0"/>
              <a:t>Pascal</a:t>
            </a:r>
          </a:p>
        </p:txBody>
      </p:sp>
      <p:sp>
        <p:nvSpPr>
          <p:cNvPr id="19460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5118100" y="1763713"/>
            <a:ext cx="4459288" cy="499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smtClean="0"/>
              <a:t>Karel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439863" y="2620963"/>
            <a:ext cx="2530475" cy="1150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program Hello;</a:t>
            </a:r>
            <a:b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  begin (* Main *)</a:t>
            </a:r>
            <a:b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  writeln ('Hello, world.')</a:t>
            </a:r>
            <a:b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end. (* Main *)</a:t>
            </a:r>
            <a:r>
              <a:rPr lang="cs-CZ" altLang="cs-CZ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576263" y="6372225"/>
            <a:ext cx="547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03238" y="6516688"/>
            <a:ext cx="91455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http://www.taoyue.com/tutorials/pascal/</a:t>
            </a:r>
          </a:p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http://cs.wikipedia.org/wiki/Karel_(programovac%C3%AD_jazyk)</a:t>
            </a:r>
          </a:p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76938" y="2555875"/>
            <a:ext cx="3384550" cy="1792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ČELEM VZAD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      VLEVO VBOK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      VLEVO VBOK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KONEC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VPRAVO VBOK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      OPAKUJ 3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          VLEVO VBOK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      KONEC</a:t>
            </a:r>
            <a:b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KONEC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976938" y="4716463"/>
            <a:ext cx="3384550" cy="2655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10 INPUT „Zadejte svoje jmeno: “; U$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20 PRINT "Ahoj "; U$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25 REM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30 INPUT "Kolik hvezdicek chcete: "; N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35 S$ = ""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40 FOR I = 1 TO N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50 S$ = S$ + "*"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55 NEXT I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60 PRINT S$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65 REM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70 INPUT "Chcete vic hvezdicek? "; A$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80 IF LEN(A$) = 0 THEN GOTO 70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 90 A$ = LEFT$(A$, 1)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100 IF (A$ = "A") OR (A$ = "a") THEN GOTO 30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110 PRINT „Nashledanou „;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120 FOR I = 1 TO 200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130 PRINT U$; “ “;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140 NEXT I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000">
                <a:solidFill>
                  <a:schemeClr val="bg1"/>
                </a:solidFill>
                <a:latin typeface="Arial" panose="020B0604020202020204" pitchFamily="34" charset="0"/>
              </a:rPr>
              <a:t>150 PRINT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040313" y="4356100"/>
            <a:ext cx="129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2800">
                <a:latin typeface="Tahoma" panose="020B0604030504040204" pitchFamily="34" charset="0"/>
              </a:rPr>
              <a:t>Basic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Algoritmus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908175"/>
            <a:ext cx="66675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9"/>
          <p:cNvSpPr>
            <a:spLocks noChangeShapeType="1"/>
          </p:cNvSpPr>
          <p:nvPr/>
        </p:nvSpPr>
        <p:spPr bwMode="auto">
          <a:xfrm>
            <a:off x="576263" y="6804025"/>
            <a:ext cx="4751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03238" y="6875463"/>
            <a:ext cx="5545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http://cs.wikipedia.org/wiki/Algoritmus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Historie </a:t>
            </a:r>
            <a:r>
              <a:rPr lang="cs-CZ" altLang="cs-CZ" smtClean="0"/>
              <a:t>– pokračování </a:t>
            </a:r>
            <a:r>
              <a:rPr lang="en-GB" altLang="cs-CZ" smtClean="0"/>
              <a:t>(3)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19138" y="1763713"/>
            <a:ext cx="8772525" cy="5795962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1990 - multimediální PC; školy používají videodisky; objektově-orientované multimediální vývojové nástroje; simulace, databáze informací a další CAI programy jsou prodávány na CD-ROM, některé už s animacemi a zvukem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1992 – školy využívají Gopher servery pro on-line informování studentů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1994 - Digitalní video, virtualní realita a 3-D přitahují pozornost, ale stále se prodává více kancelářských PC, než multimediálních; většina tříd má k dispozici alespoň jedno PC, ale ještě ne každý učitel.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1995 - Internet a www; CAI stále na CD-ROM leč velmi populární.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1996 – Internet -  grafika a multimedia; hledání způsobů, jak předat výukové informace internetem; první výukové servery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800" smtClean="0"/>
              <a:t>od 1997 – hledání cest zvýšení přenosové rychlosti – multimedia</a:t>
            </a:r>
            <a:endParaRPr lang="cs-CZ" altLang="cs-CZ" sz="1800" smtClean="0"/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1800" smtClean="0"/>
              <a:t>2005 – IS MU vyhrává EUNIS AWARD ;)</a:t>
            </a:r>
            <a:endParaRPr lang="en-GB" altLang="cs-CZ" sz="1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Výukové programy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19250"/>
            <a:ext cx="51847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132138"/>
            <a:ext cx="517842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647700" y="6732588"/>
            <a:ext cx="41767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47700" y="6804025"/>
            <a:ext cx="41052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600">
                <a:latin typeface="Arial" panose="020B0604020202020204" pitchFamily="34" charset="0"/>
              </a:rPr>
              <a:t>http://www.deskriptiva.com/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Počítačová gramotnost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9339262" cy="4932362"/>
          </a:xfrm>
        </p:spPr>
        <p:txBody>
          <a:bodyPr/>
          <a:lstStyle/>
          <a:p>
            <a:pPr eaLnBrk="1" hangingPunct="1">
              <a:lnSpc>
                <a:spcPct val="79000"/>
              </a:lnSpc>
            </a:pPr>
            <a:r>
              <a:rPr lang="cs-CZ" altLang="cs-CZ" sz="1800" b="1" dirty="0" smtClean="0"/>
              <a:t>Definice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„...považujeme kompetence, které umožní jedinci využívat nové technologie pro jeho profesní a osobní život v té míře, kdy se necítí </a:t>
            </a:r>
            <a:r>
              <a:rPr lang="cs-CZ" altLang="cs-CZ" sz="1800" i="1" dirty="0" err="1" smtClean="0"/>
              <a:t>komputerově</a:t>
            </a:r>
            <a:r>
              <a:rPr lang="cs-CZ" altLang="cs-CZ" sz="1800" i="1" dirty="0" smtClean="0"/>
              <a:t> handicapován, není za digitální přehradou a jeho osobní i profesní rozvoj prostřednictvím počítače je otázkou jeho volby“</a:t>
            </a:r>
            <a:r>
              <a:rPr lang="cs-CZ" altLang="cs-CZ" sz="1800" dirty="0" smtClean="0"/>
              <a:t> </a:t>
            </a:r>
          </a:p>
          <a:p>
            <a:pPr algn="r" eaLnBrk="1" hangingPunct="1">
              <a:lnSpc>
                <a:spcPct val="79000"/>
              </a:lnSpc>
              <a:buFont typeface="Wingdings" panose="05000000000000000000" pitchFamily="2" charset="2"/>
              <a:buNone/>
            </a:pPr>
            <a:r>
              <a:rPr lang="cs-CZ" altLang="cs-CZ" sz="1800" dirty="0" smtClean="0"/>
              <a:t>(Sak, P, Saková, K., 2006)</a:t>
            </a:r>
          </a:p>
          <a:p>
            <a:pPr eaLnBrk="1" hangingPunct="1">
              <a:lnSpc>
                <a:spcPct val="79000"/>
              </a:lnSpc>
            </a:pPr>
            <a:r>
              <a:rPr lang="cs-CZ" altLang="cs-CZ" sz="1800" b="1" dirty="0" smtClean="0"/>
              <a:t>Jak zjišťujeme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analýzou reálných aktivit, realizovaných jedincem prostřednictvím počítače; 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zkoušením, kdy jedinec prokazuje dovednosti přímo u počítače; 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pomocí baterie, v níž se respondent vyjadřuje k jednotlivým položkám mapujícím dílčí kompetence: 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synteticky, kdy jedinec provádí vlastní </a:t>
            </a:r>
            <a:r>
              <a:rPr lang="cs-CZ" altLang="cs-CZ" sz="1600" dirty="0" err="1" smtClean="0"/>
              <a:t>sebeevaluaci</a:t>
            </a:r>
            <a:r>
              <a:rPr lang="cs-CZ" altLang="cs-CZ" sz="1600" dirty="0" smtClean="0"/>
              <a:t> a deklaruje svou počítačovou gramotnost.</a:t>
            </a:r>
          </a:p>
          <a:p>
            <a:pPr lvl="1" eaLnBrk="1" hangingPunct="1">
              <a:lnSpc>
                <a:spcPct val="79000"/>
              </a:lnSpc>
            </a:pPr>
            <a:endParaRPr lang="cs-CZ" altLang="cs-CZ" sz="1600" dirty="0" smtClean="0"/>
          </a:p>
          <a:p>
            <a:pPr eaLnBrk="1" hangingPunct="1">
              <a:lnSpc>
                <a:spcPct val="79000"/>
              </a:lnSpc>
            </a:pPr>
            <a:r>
              <a:rPr lang="cs-CZ" altLang="cs-CZ" sz="1800" b="1" dirty="0" smtClean="0"/>
              <a:t>Výzkumy v ČR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http://www.lupa.cz/clanky/pocitacova-gramotnost-zpusoby-ziskavani/</a:t>
            </a:r>
          </a:p>
          <a:p>
            <a:pPr lvl="1" eaLnBrk="1" hangingPunct="1">
              <a:lnSpc>
                <a:spcPct val="79000"/>
              </a:lnSpc>
            </a:pPr>
            <a:endParaRPr lang="cs-CZ" altLang="cs-CZ" sz="1600" dirty="0" smtClean="0"/>
          </a:p>
          <a:p>
            <a:pPr eaLnBrk="1" hangingPunct="1">
              <a:lnSpc>
                <a:spcPct val="79000"/>
              </a:lnSpc>
            </a:pPr>
            <a:r>
              <a:rPr lang="cs-CZ" altLang="cs-CZ" sz="1800" b="1" dirty="0" smtClean="0"/>
              <a:t>Národní program počítačové gramotnosti</a:t>
            </a:r>
          </a:p>
          <a:p>
            <a:pPr lvl="1" eaLnBrk="1" hangingPunct="1">
              <a:lnSpc>
                <a:spcPct val="79000"/>
              </a:lnSpc>
            </a:pPr>
            <a:r>
              <a:rPr lang="cs-CZ" altLang="cs-CZ" sz="1600" dirty="0" smtClean="0"/>
              <a:t>http://www.micr.cz/nppg.html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Škola na internetu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7700" y="1692275"/>
            <a:ext cx="9123363" cy="4967288"/>
          </a:xfrm>
        </p:spPr>
        <p:txBody>
          <a:bodyPr/>
          <a:lstStyle/>
          <a:p>
            <a:pPr eaLnBrk="1" hangingPunct="1">
              <a:lnSpc>
                <a:spcPct val="79000"/>
              </a:lnSpc>
              <a:buClr>
                <a:schemeClr val="bg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000" smtClean="0"/>
              <a:t>Internetová prezentace školy představuje specifický komunikační kanál</a:t>
            </a:r>
          </a:p>
          <a:p>
            <a:pPr lvl="1" eaLnBrk="1" hangingPunct="1">
              <a:lnSpc>
                <a:spcPct val="79000"/>
              </a:lnSpc>
              <a:buClr>
                <a:schemeClr val="bg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Příprava internetové prezentace je organizačně poměrně složitá </a:t>
            </a:r>
          </a:p>
          <a:p>
            <a:pPr lvl="2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600" smtClean="0"/>
              <a:t>(kdo, co, kdy, kde a jak prezentovat)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Nutí aktéry formulovat teze často předtím explicitně neformulované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Přináší nároky i na aktualizaci a údržbu; různé části prezentace jsou pak i různě „živé“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Jedná se o činnost „navíc“, mnohdy ležící mimo těžiště profesního zájmu i profesní přípravy učitelů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Internetová prezentace školy představuje jeden ze způsobů jimž škola veřejnosti představuje svůj vnitřní život; může být např. jedním z kriterií rozhodování rodičů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Jedná se o dostatečnou plochu pro formulaci cílů, plánů, představení historie i současnosti školy (atd.); zároveň velikostí nutí autory sdělení “zhustit” </a:t>
            </a:r>
          </a:p>
          <a:p>
            <a:pPr lvl="1" eaLnBrk="1" hangingPunct="1">
              <a:lnSpc>
                <a:spcPct val="79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1800" smtClean="0"/>
              <a:t>Způsob (tj. kdo, co i jak) , jakým jsou tyto informace sdělovány může být chápán jako jeden z indikátorů sociálního klimatu školy</a:t>
            </a:r>
          </a:p>
          <a:p>
            <a:pPr eaLnBrk="1" hangingPunct="1">
              <a:lnSpc>
                <a:spcPct val="79000"/>
              </a:lnSpc>
            </a:pPr>
            <a:r>
              <a:rPr lang="cs-CZ" altLang="cs-CZ" sz="2000" smtClean="0"/>
              <a:t>Škola se na internetu objevuje i dalšími způsoby (výsledky žáků, dokumenty zastupitelstva, žákovské weblogy...)</a:t>
            </a:r>
          </a:p>
          <a:p>
            <a:pPr eaLnBrk="1" hangingPunct="1">
              <a:lnSpc>
                <a:spcPct val="79000"/>
              </a:lnSpc>
            </a:pPr>
            <a:endParaRPr lang="cs-CZ" altLang="cs-CZ" sz="2000" smtClean="0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503238" y="6443663"/>
            <a:ext cx="4967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31800" y="6588125"/>
            <a:ext cx="84963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600">
                <a:latin typeface="Arial" panose="020B0604020202020204" pitchFamily="34" charset="0"/>
              </a:rPr>
              <a:t>http://klima.pedagogika.cz/skola/doc/05_7.pdf</a:t>
            </a:r>
          </a:p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600">
                <a:latin typeface="Arial" panose="020B0604020202020204" pitchFamily="34" charset="0"/>
              </a:rPr>
              <a:t>http://ondrej.neumajer.cz/</a:t>
            </a:r>
          </a:p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 lIns="0" tIns="0" rIns="0" bIns="0"/>
          <a:lstStyle/>
          <a:p>
            <a:pPr marL="355600" indent="-355600" eaLnBrk="1" hangingPunct="1">
              <a:lnSpc>
                <a:spcPct val="102000"/>
              </a:lnSpc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cs-CZ" altLang="cs-CZ" smtClean="0"/>
              <a:t>Kritické otázky využití IT</a:t>
            </a:r>
            <a:endParaRPr lang="en-GB" altLang="cs-CZ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89025" y="1692275"/>
            <a:ext cx="8905875" cy="5740400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smtClean="0"/>
              <a:t>Forma vs. obsah – </a:t>
            </a:r>
            <a:r>
              <a:rPr lang="en-GB" altLang="cs-CZ" sz="2000" u="sng" smtClean="0"/>
              <a:t>zavádějící; problém je obecnější: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smtClean="0"/>
              <a:t>Adresátem výuky je žák (student)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smtClean="0"/>
              <a:t>Cílem použití je </a:t>
            </a:r>
            <a:r>
              <a:rPr lang="en-GB" altLang="cs-CZ" sz="2000" b="1" i="1" smtClean="0"/>
              <a:t>zlepšení učení a vyučování</a:t>
            </a:r>
            <a:r>
              <a:rPr lang="en-GB" altLang="cs-CZ" sz="2000" smtClean="0"/>
              <a:t>: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Zlepšit řízení učení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Nové postupy motivace žáků a studentů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Usnadnit vlastní průběh učení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Rozvíjet autoregulaci</a:t>
            </a:r>
          </a:p>
          <a:p>
            <a:pPr lvl="1"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100" smtClean="0"/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smtClean="0"/>
              <a:t>O </a:t>
            </a:r>
            <a:r>
              <a:rPr lang="en-GB" altLang="cs-CZ" sz="2000" b="1" smtClean="0"/>
              <a:t>adresátech</a:t>
            </a:r>
            <a:r>
              <a:rPr lang="en-GB" altLang="cs-CZ" sz="2000" smtClean="0"/>
              <a:t> můžeme uvažovat: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Na úrovni populace (všichni studenti)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Úroveň individuální</a:t>
            </a:r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100" smtClean="0"/>
              <a:t>Úroveň skupinová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2575"/>
            <a:ext cx="9577387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500" smtClean="0"/>
              <a:t>Úroveň populace – </a:t>
            </a:r>
            <a:r>
              <a:rPr lang="cs-CZ" altLang="cs-CZ" sz="4500" smtClean="0"/>
              <a:t>některé </a:t>
            </a:r>
            <a:r>
              <a:rPr lang="en-GB" altLang="cs-CZ" sz="4500" smtClean="0"/>
              <a:t>problémy</a:t>
            </a:r>
            <a:r>
              <a:rPr lang="cs-CZ" altLang="cs-CZ" sz="4500" smtClean="0"/>
              <a:t> s IT</a:t>
            </a:r>
            <a:endParaRPr lang="en-GB" altLang="cs-CZ" sz="45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587500"/>
            <a:ext cx="9240837" cy="6437313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 smtClean="0"/>
              <a:t>Rovnost šancí</a:t>
            </a:r>
            <a:r>
              <a:rPr lang="en-GB" altLang="cs-CZ" sz="2400" smtClean="0"/>
              <a:t> </a:t>
            </a:r>
            <a:endParaRPr lang="cs-CZ" altLang="cs-CZ" sz="2400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i="1" smtClean="0"/>
              <a:t>(v přístupu k IT; získávání dovedností)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 smtClean="0"/>
              <a:t>Nelineární poznávání </a:t>
            </a:r>
            <a:endParaRPr lang="cs-CZ" altLang="cs-CZ" sz="2400" b="1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i="1" smtClean="0"/>
              <a:t>(rozdíl oproti učebnici / výkladu; možnost “zabloudit”)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 smtClean="0"/>
              <a:t>Úskalí vizualizace</a:t>
            </a:r>
            <a:r>
              <a:rPr lang="en-GB" altLang="cs-CZ" sz="2400" smtClean="0"/>
              <a:t> </a:t>
            </a:r>
            <a:endParaRPr lang="cs-CZ" altLang="cs-CZ" sz="2400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i="1" smtClean="0"/>
              <a:t>(“vše je nutné ztvárnit obrazově”; okruhy “odolávající” nejsou zahrnovány)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 smtClean="0"/>
              <a:t>Učení z obrazového materiálu</a:t>
            </a:r>
            <a:r>
              <a:rPr lang="en-GB" altLang="cs-CZ" sz="2400" smtClean="0"/>
              <a:t> </a:t>
            </a:r>
            <a:endParaRPr lang="cs-CZ" altLang="cs-CZ" sz="2400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i="1" smtClean="0"/>
              <a:t>(zmapováno povšechně pro tištěné materiály; otázka vnímání z obrazovky)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 smtClean="0"/>
              <a:t>Etika práce </a:t>
            </a:r>
            <a:endParaRPr lang="cs-CZ" altLang="cs-CZ" sz="2400" b="1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 i="1" smtClean="0"/>
              <a:t>(snadná dostupnost různých materiálů - “copy &amp; paste” koláže; otázka duševního vlastnictví)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Úroveň individua – IT problémy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692275"/>
            <a:ext cx="9226550" cy="6375400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smtClean="0"/>
              <a:t>Úroveň kompetence</a:t>
            </a:r>
            <a:r>
              <a:rPr lang="en-GB" altLang="cs-CZ" sz="2700" smtClean="0"/>
              <a:t> práce s IT; </a:t>
            </a:r>
            <a:r>
              <a:rPr lang="en-GB" altLang="cs-CZ" sz="2700" b="1" smtClean="0"/>
              <a:t>úroveň emocionálního vztahu</a:t>
            </a:r>
            <a:r>
              <a:rPr lang="en-GB" altLang="cs-CZ" sz="2700" smtClean="0"/>
              <a:t> </a:t>
            </a:r>
            <a:r>
              <a:rPr lang="en-GB" altLang="cs-CZ" sz="2700" i="1" smtClean="0"/>
              <a:t>(kyberfobie vs. závislost)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smtClean="0"/>
              <a:t>Individuální styl učení</a:t>
            </a:r>
            <a:r>
              <a:rPr lang="en-GB" altLang="cs-CZ" sz="2700" smtClean="0"/>
              <a:t> (</a:t>
            </a:r>
            <a:r>
              <a:rPr lang="en-GB" altLang="cs-CZ" sz="2700" u="sng" smtClean="0"/>
              <a:t>vizuální</a:t>
            </a:r>
            <a:r>
              <a:rPr lang="en-GB" altLang="cs-CZ" sz="2700" smtClean="0"/>
              <a:t>, auditivní, kinestetický, prožitkový)</a:t>
            </a:r>
            <a:r>
              <a:rPr lang="en-GB" altLang="cs-CZ" sz="2700" i="1" smtClean="0"/>
              <a:t>(materiály finalizuje IT odborník; předpokládá podobný styl učení jako má sám, buduje svou “optimální cestu” učivem – zjednodušení...)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smtClean="0"/>
              <a:t>Formování žákovy osobnosti</a:t>
            </a:r>
            <a:r>
              <a:rPr lang="en-GB" altLang="cs-CZ" sz="2700" smtClean="0"/>
              <a:t> </a:t>
            </a:r>
            <a:r>
              <a:rPr lang="en-GB" altLang="cs-CZ" sz="2700" i="1" smtClean="0"/>
              <a:t>(např. otázka sebehodnocení, self-efficacy a zpětné vazby)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smtClean="0"/>
              <a:t>Diagnostika miskoncepcí</a:t>
            </a:r>
            <a:r>
              <a:rPr lang="en-GB" altLang="cs-CZ" sz="2700" smtClean="0"/>
              <a:t> (testujeme znalosti; předkládané učivo žák transformuje “po svém”... vznikají zmatená torza informací)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altLang="cs-CZ" smtClean="0"/>
              <a:t>Informační technologie mají nezastupitelné místo v současném systému vzdělávání</a:t>
            </a:r>
          </a:p>
          <a:p>
            <a:pPr eaLnBrk="1" hangingPunct="1"/>
            <a:r>
              <a:rPr lang="cs-CZ" altLang="cs-CZ" smtClean="0"/>
              <a:t>Názory na místo uplatnění IT ve výuce se v průběhu let měnily (mj. v závislosti na rozvoji technologie)</a:t>
            </a:r>
          </a:p>
          <a:p>
            <a:pPr eaLnBrk="1" hangingPunct="1"/>
            <a:r>
              <a:rPr lang="cs-CZ" altLang="cs-CZ" smtClean="0"/>
              <a:t>Cílem zvadění a využití IT není samoúčelné uplatnění „moderních technologií“, ale </a:t>
            </a:r>
            <a:r>
              <a:rPr lang="cs-CZ" altLang="cs-CZ" b="1" smtClean="0"/>
              <a:t>usnadnění učení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923337" cy="1263650"/>
          </a:xfrm>
        </p:spPr>
        <p:txBody>
          <a:bodyPr lIns="0" tIns="0" rIns="0" bIns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Úroveň individuální – IT problémy (2)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9267825" cy="4937125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smtClean="0"/>
              <a:t>Absence kritického myšlení</a:t>
            </a:r>
            <a:r>
              <a:rPr lang="en-GB" altLang="cs-CZ" smtClean="0"/>
              <a:t> </a:t>
            </a:r>
            <a:endParaRPr lang="cs-CZ" altLang="cs-CZ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i="1" smtClean="0"/>
              <a:t>(množství nabízených informací je zahlcující, všechny se zdají atraktivní a věrohodné – velký prostor pro manipulaci)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smtClean="0"/>
              <a:t>Pocit obeznámenosti s problematikou</a:t>
            </a:r>
            <a:r>
              <a:rPr lang="en-GB" altLang="cs-CZ" smtClean="0"/>
              <a:t> </a:t>
            </a:r>
            <a:endParaRPr lang="cs-CZ" altLang="cs-CZ" smtClean="0"/>
          </a:p>
          <a:p>
            <a:pPr lvl="1"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i="1" smtClean="0"/>
              <a:t>(“to už jsem viděl, to znám” - rozdíl mezi viděným a porozuměním)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Úroveň skupiny – IT problémy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692275"/>
            <a:ext cx="8772525" cy="5759450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Je akcentována individuální úroveň</a:t>
            </a:r>
            <a:r>
              <a:rPr lang="cs-CZ" altLang="cs-CZ" sz="2400" smtClean="0"/>
              <a:t> </a:t>
            </a:r>
            <a:r>
              <a:rPr lang="cs-CZ" altLang="cs-CZ" sz="2400" i="1" smtClean="0"/>
              <a:t>(srv Web 2.0)</a:t>
            </a:r>
            <a:endParaRPr lang="en-GB" altLang="cs-CZ" sz="2400" i="1" smtClean="0"/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Otázka socializace – konfrontace názorů “tváří v tvář”, dialog (technicky realizovatelný jen z části)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Skupinová práce prodlužuje čas potřebný k učení, ale klesá počet chyb a žáci si učivo lépe pamatují (Kulič)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Různé výkonnostní úrovně studentů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Gender rozdíly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Etnické rozdíly </a:t>
            </a:r>
            <a:r>
              <a:rPr lang="en-GB" altLang="cs-CZ" sz="2400" i="1" smtClean="0"/>
              <a:t>(otázka obsahové neutrality učiva)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smtClean="0"/>
              <a:t>Výuka handicapovaných atd.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Další zdroje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r>
              <a:rPr lang="cs-CZ" altLang="cs-CZ" dirty="0" smtClean="0"/>
              <a:t>ZOUNEK, J. a K. ŠEĎOVÁ. Učitelé a technologie. Mezi tradičním a moderním pojetím. Brno: </a:t>
            </a:r>
            <a:r>
              <a:rPr lang="cs-CZ" altLang="cs-CZ" dirty="0" err="1" smtClean="0"/>
              <a:t>Paido</a:t>
            </a:r>
            <a:r>
              <a:rPr lang="cs-CZ" altLang="cs-CZ" dirty="0" smtClean="0"/>
              <a:t>, 2009. 172 s. ISBN 978-80-7315-187-4.</a:t>
            </a:r>
          </a:p>
          <a:p>
            <a:pPr eaLnBrk="1" hangingPunct="1">
              <a:buNone/>
            </a:pPr>
            <a:r>
              <a:rPr lang="cs-CZ" altLang="cs-CZ" dirty="0" smtClean="0"/>
              <a:t>NEUMAJER, O., L. ROHLÍKOVÁ a J. ZOUNEK. Učíme se s </a:t>
            </a:r>
            <a:r>
              <a:rPr lang="cs-CZ" altLang="cs-CZ" dirty="0" err="1" smtClean="0"/>
              <a:t>tabletem</a:t>
            </a:r>
            <a:r>
              <a:rPr lang="cs-CZ" altLang="cs-CZ" dirty="0" smtClean="0"/>
              <a:t> - využití mobilních technologií ve vzdělávání. Praha: </a:t>
            </a:r>
            <a:r>
              <a:rPr lang="cs-CZ" altLang="cs-CZ" dirty="0" err="1" smtClean="0"/>
              <a:t>Wolters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Kluwer</a:t>
            </a:r>
            <a:r>
              <a:rPr lang="cs-CZ" altLang="cs-CZ" dirty="0" smtClean="0"/>
              <a:t>, 2015. 188 s. ISBN 978-80-7478-768-3.</a:t>
            </a:r>
          </a:p>
          <a:p>
            <a:pPr eaLnBrk="1" hangingPunct="1">
              <a:buNone/>
            </a:pPr>
            <a:r>
              <a:rPr lang="cs-CZ" altLang="cs-CZ" dirty="0" smtClean="0"/>
              <a:t>ZOUNEK, J. a P. SUDICKÝ. E-</a:t>
            </a:r>
            <a:r>
              <a:rPr lang="cs-CZ" altLang="cs-CZ" dirty="0" err="1" smtClean="0"/>
              <a:t>learning</a:t>
            </a:r>
            <a:r>
              <a:rPr lang="cs-CZ" altLang="cs-CZ" dirty="0" smtClean="0"/>
              <a:t> : učení (se) s online technologiemi. Vyd. 1. Praha: </a:t>
            </a:r>
            <a:r>
              <a:rPr lang="cs-CZ" altLang="cs-CZ" dirty="0" err="1" smtClean="0"/>
              <a:t>Wolters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Kluwer</a:t>
            </a:r>
            <a:r>
              <a:rPr lang="cs-CZ" altLang="cs-CZ" dirty="0" smtClean="0"/>
              <a:t> Česká republika, 2012. 226 s. ISBN 978-80-7357-903-6.</a:t>
            </a:r>
          </a:p>
          <a:p>
            <a:pPr eaLnBrk="1" hangingPunct="1"/>
            <a:r>
              <a:rPr lang="cs-CZ" altLang="cs-CZ" dirty="0" smtClean="0">
                <a:hlinkClick r:id="rId3"/>
              </a:rPr>
              <a:t>http://www.cyberpsychology.eu/index.php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4"/>
              </a:rPr>
              <a:t>http://www.ceskaskola.cz</a:t>
            </a:r>
            <a:r>
              <a:rPr lang="cs-CZ" altLang="cs-CZ" dirty="0" smtClean="0">
                <a:hlinkClick r:id="rId4"/>
              </a:rPr>
              <a:t>/</a:t>
            </a:r>
            <a:r>
              <a:rPr lang="cs-CZ" altLang="cs-CZ" dirty="0" smtClean="0"/>
              <a:t>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5"/>
              </a:rPr>
              <a:t>http://www.skolavpraxi.cz</a:t>
            </a:r>
            <a:r>
              <a:rPr lang="cs-CZ" altLang="cs-CZ" dirty="0" smtClean="0">
                <a:hlinkClick r:id="rId5"/>
              </a:rPr>
              <a:t>/</a:t>
            </a:r>
            <a:r>
              <a:rPr lang="cs-CZ" altLang="cs-CZ" dirty="0" smtClean="0"/>
              <a:t>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6"/>
              </a:rPr>
              <a:t>http://www.jsi.cz</a:t>
            </a:r>
            <a:r>
              <a:rPr lang="cs-CZ" altLang="cs-CZ" dirty="0" smtClean="0">
                <a:hlinkClick r:id="rId6"/>
              </a:rPr>
              <a:t>/</a:t>
            </a:r>
            <a:r>
              <a:rPr lang="cs-CZ" altLang="cs-CZ" dirty="0" smtClean="0"/>
              <a:t>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7"/>
              </a:rPr>
              <a:t>http://ondrej.neumajer.cz</a:t>
            </a:r>
            <a:r>
              <a:rPr lang="cs-CZ" altLang="cs-CZ" dirty="0" smtClean="0">
                <a:hlinkClick r:id="rId7"/>
              </a:rPr>
              <a:t>/</a:t>
            </a:r>
            <a:r>
              <a:rPr lang="cs-CZ" altLang="cs-CZ" dirty="0" smtClean="0"/>
              <a:t> 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Uplatnění IT ve školství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79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700"/>
              <a:t>Administrativa, evidence</a:t>
            </a:r>
          </a:p>
          <a:p>
            <a:pPr marL="352780" indent="-352780" eaLnBrk="1" fontAlgn="auto" hangingPunct="1">
              <a:lnSpc>
                <a:spcPct val="79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700"/>
              <a:t>Učební pomůcka 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výukové programy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E-learning, CAI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Informační zdroj</a:t>
            </a:r>
          </a:p>
          <a:p>
            <a:pPr marL="352780" indent="-352780" eaLnBrk="1" fontAlgn="auto" hangingPunct="1">
              <a:lnSpc>
                <a:spcPct val="79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700"/>
              <a:t>Komunikační kanál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Prezentace školy, třídy, žáka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Informace rodičům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E-learning</a:t>
            </a:r>
          </a:p>
          <a:p>
            <a:pPr marL="352780" indent="-352780" eaLnBrk="1" fontAlgn="auto" hangingPunct="1">
              <a:lnSpc>
                <a:spcPct val="79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700"/>
              <a:t>IT jako vyučovací předmět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počítačová gramotnost</a:t>
            </a:r>
          </a:p>
          <a:p>
            <a:pPr marL="705560" lvl="1" indent="-302383" eaLnBrk="1" fontAlgn="auto" hangingPunct="1">
              <a:lnSpc>
                <a:spcPct val="79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i="1"/>
              <a:t>informatika, programovací jazyky (...)</a:t>
            </a:r>
          </a:p>
          <a:p>
            <a:pPr marL="1007943" lvl="2" indent="-251986" eaLnBrk="1" fontAlgn="auto" hangingPunct="1">
              <a:lnSpc>
                <a:spcPct val="79000"/>
              </a:lnSpc>
              <a:spcBef>
                <a:spcPts val="551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i="1"/>
              <a:t>	=&gt; Co učit? Programování? Obecné zásady? Obsluhu konkrétních programů? (...)</a:t>
            </a:r>
          </a:p>
          <a:p>
            <a:pPr marL="352780" indent="-352780" eaLnBrk="1" fontAlgn="auto" hangingPunct="1">
              <a:lnSpc>
                <a:spcPct val="79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700"/>
              <a:t>(…)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92163" y="179388"/>
            <a:ext cx="8609012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Historie </a:t>
            </a:r>
            <a:r>
              <a:rPr lang="en-GB" altLang="cs-CZ" sz="3600" smtClean="0"/>
              <a:t>(zejména v USA)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868363" y="1692275"/>
            <a:ext cx="9212262" cy="5054600"/>
          </a:xfrm>
        </p:spPr>
        <p:txBody>
          <a:bodyPr lIns="0" tIns="0" rIns="0" bIns="0"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cca 1780 – školní výuka dnešního typu (frontální vyučování jedním učitelem ve třídě)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1940 – mechanické počítací stroje použity při výpočtech pro atomovou bombu</a:t>
            </a:r>
            <a:endParaRPr lang="cs-CZ" sz="1200"/>
          </a:p>
          <a:p>
            <a:pPr marL="705560" lvl="1" indent="-302383" eaLnBrk="1" fontAlgn="auto" hangingPunct="1">
              <a:lnSpc>
                <a:spcPct val="116000"/>
              </a:lnSpc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900"/>
              <a:t>viz např. </a:t>
            </a:r>
            <a:r>
              <a:rPr lang="en-GB" sz="900"/>
              <a:t>Feynman Richard P.</a:t>
            </a:r>
            <a:r>
              <a:rPr lang="cs-CZ" sz="900"/>
              <a:t> </a:t>
            </a:r>
            <a:r>
              <a:rPr lang="en-GB" sz="900" i="1"/>
              <a:t>To nemyslíte vážně, pane Feynmane!</a:t>
            </a:r>
            <a:r>
              <a:rPr lang="cs-CZ" sz="900"/>
              <a:t> Praha, </a:t>
            </a:r>
            <a:r>
              <a:rPr lang="en-GB" sz="900"/>
              <a:t>AURORA </a:t>
            </a:r>
            <a:r>
              <a:rPr lang="cs-CZ" sz="900"/>
              <a:t>2001. </a:t>
            </a:r>
            <a:r>
              <a:rPr lang="en-GB" sz="900"/>
              <a:t>SBN: 80-7299-004-7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1946 – první </a:t>
            </a:r>
            <a:r>
              <a:rPr lang="cs-CZ" sz="1200"/>
              <a:t>elektronkové</a:t>
            </a:r>
            <a:r>
              <a:rPr lang="en-GB" sz="1200"/>
              <a:t>; používány univerzitami při výzkumu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1951 – první pokusy s použitím technologie ve školách; zejména TV; poválečný „baby boom“ zvyšuje počty žáků ve třídách; americký statistický úřad používá první generaci počítače  Univac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1954 - General Electric je první soukromou společností objednávající počítač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1955 – IBM prodává první počítač; rozvoj technologií pro potřeby armády – konstrukce letadel a ovládání zbraňových systémů.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1956 – ve školách stále převažuje frontální výuka; SSSR šokuje svět vypuštěním Sputniku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1958 – první zásadnější investice do vzdělání („National Defense Education Act“) - mainframy s terminály pronikají do některých škol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1959 – První počítače s tranzistory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1960 – Vytvoření programovacího jazyka COBOL (</a:t>
            </a:r>
            <a:r>
              <a:rPr lang="cs-CZ" sz="1200"/>
              <a:t>který je „</a:t>
            </a:r>
            <a:r>
              <a:rPr lang="en-GB" sz="1200"/>
              <a:t>business-oriented</a:t>
            </a:r>
            <a:r>
              <a:rPr lang="cs-CZ" sz="1200"/>
              <a:t>“</a:t>
            </a:r>
            <a:r>
              <a:rPr lang="en-GB" sz="1200"/>
              <a:t>)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1962 – Aerolinky přecházejí na počítačový systém rezervace letenek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1963 – další masivní investice (Vocational Education Act) do technologií ve školách, stávající technika ale není pro nasazení ve školách příliš vhodná; první verze jazyka BASIC, je používána na univerzitách pro výuku programátorů; počítače IBM řady 360 jsou novinkou; záznam na děrné štítky, výstup na tiskárnu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1965 - další masivní investice (Elementary and Secondary Education Act) do technologií ve školách; mainframy a minicomputery jsou ve školách – většinou pro vedení administrativy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1967 – další rozvinuté programovací jazyky jako Fortran jsou vyvíjeny v prostředí univerzit</a:t>
            </a:r>
          </a:p>
          <a:p>
            <a:pPr marL="352780" indent="-352780" eaLnBrk="1" fontAlgn="auto" hangingPunct="1">
              <a:lnSpc>
                <a:spcPct val="116000"/>
              </a:lnSpc>
              <a:spcBef>
                <a:spcPts val="772"/>
              </a:spcBef>
              <a:spcAft>
                <a:spcPts val="0"/>
              </a:spcAft>
              <a:buFont typeface="Wingdings"/>
              <a:buChar char="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/>
              <a:t>1968 – mírný útlum investic; počítače stále nejsou považovány za vhodné pro přímé nasazení ve výuce</a:t>
            </a: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792163" y="7056438"/>
            <a:ext cx="9101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28625" indent="-323850" eaLnBrk="0" hangingPunct="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cs-CZ" sz="1000">
                <a:latin typeface="Arial" panose="020B0604020202020204" pitchFamily="34" charset="0"/>
              </a:rPr>
              <a:t>http://www.csulb.edu/~murdock/histofcs.html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cs-CZ" sz="1000">
                <a:latin typeface="Arial" panose="020B0604020202020204" pitchFamily="34" charset="0"/>
              </a:rPr>
              <a:t>http://www.thejournal.com/magazine/vault/a1681.cfm</a:t>
            </a:r>
          </a:p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cs-CZ" sz="1000">
                <a:latin typeface="Arial" panose="020B0604020202020204" pitchFamily="34" charset="0"/>
              </a:rPr>
              <a:t>http://en.wikipedia.org/wiki/Computer  </a:t>
            </a:r>
          </a:p>
          <a:p>
            <a:pPr eaLnBrk="1">
              <a:lnSpc>
                <a:spcPct val="65000"/>
              </a:lnSpc>
              <a:buClr>
                <a:srgbClr val="E6E6E6"/>
              </a:buClr>
              <a:buSzPct val="45000"/>
              <a:buFont typeface="StarSymbol" charset="0"/>
              <a:buNone/>
            </a:pPr>
            <a:endParaRPr lang="en-GB" altLang="cs-CZ" sz="1000">
              <a:latin typeface="Times New Roman" panose="02020603050405020304" pitchFamily="18" charset="0"/>
            </a:endParaRPr>
          </a:p>
        </p:txBody>
      </p:sp>
      <p:sp>
        <p:nvSpPr>
          <p:cNvPr id="12293" name="Line 1030"/>
          <p:cNvSpPr>
            <a:spLocks noChangeShapeType="1"/>
          </p:cNvSpPr>
          <p:nvPr/>
        </p:nvSpPr>
        <p:spPr bwMode="auto">
          <a:xfrm>
            <a:off x="792163" y="7019925"/>
            <a:ext cx="900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835150"/>
            <a:ext cx="71231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ENIAC (1946)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altLang="cs-CZ" smtClean="0"/>
              <a:t>Výzkum u nás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>
              <a:lnSpc>
                <a:spcPct val="89000"/>
              </a:lnSpc>
            </a:pPr>
            <a:r>
              <a:rPr lang="cs-CZ" altLang="cs-CZ" sz="2200" smtClean="0"/>
              <a:t>(na úrovni IT – rozvoj vlastních technologií -</a:t>
            </a:r>
            <a:r>
              <a:rPr lang="cs-CZ" altLang="cs-CZ" sz="2200" i="1" smtClean="0"/>
              <a:t>embargo na dovoz zařízení a technologie)</a:t>
            </a:r>
          </a:p>
          <a:p>
            <a:pPr eaLnBrk="1" hangingPunct="1">
              <a:lnSpc>
                <a:spcPct val="89000"/>
              </a:lnSpc>
            </a:pPr>
            <a:r>
              <a:rPr lang="cs-CZ" altLang="cs-CZ" sz="2200" smtClean="0"/>
              <a:t>v pedagogické psychologii</a:t>
            </a:r>
          </a:p>
          <a:p>
            <a:pPr lvl="1" eaLnBrk="1" hangingPunct="1">
              <a:lnSpc>
                <a:spcPct val="89000"/>
              </a:lnSpc>
            </a:pPr>
            <a:r>
              <a:rPr lang="cs-CZ" altLang="cs-CZ" sz="2000" smtClean="0"/>
              <a:t>výzkumy programovaného učení </a:t>
            </a:r>
          </a:p>
          <a:p>
            <a:pPr lvl="2" eaLnBrk="1" hangingPunct="1">
              <a:lnSpc>
                <a:spcPct val="89000"/>
              </a:lnSpc>
              <a:buFont typeface="Wingdings" panose="05000000000000000000" pitchFamily="2" charset="2"/>
              <a:buNone/>
            </a:pPr>
            <a:r>
              <a:rPr lang="cs-CZ" altLang="cs-CZ" sz="1800" i="1" smtClean="0"/>
              <a:t>(Knězů, Tolingerová, Kulič)</a:t>
            </a:r>
          </a:p>
          <a:p>
            <a:pPr lvl="1" eaLnBrk="1" hangingPunct="1">
              <a:lnSpc>
                <a:spcPct val="89000"/>
              </a:lnSpc>
            </a:pPr>
            <a:r>
              <a:rPr lang="cs-CZ" altLang="cs-CZ" sz="2000" smtClean="0"/>
              <a:t>experimenty s výukovými programy </a:t>
            </a:r>
            <a:r>
              <a:rPr lang="cs-CZ" altLang="cs-CZ" sz="2000" i="1" smtClean="0"/>
              <a:t>(Kulič)</a:t>
            </a:r>
          </a:p>
          <a:p>
            <a:pPr lvl="1" eaLnBrk="1" hangingPunct="1">
              <a:lnSpc>
                <a:spcPct val="89000"/>
              </a:lnSpc>
            </a:pPr>
            <a:r>
              <a:rPr lang="cs-CZ" altLang="cs-CZ" sz="2000" smtClean="0"/>
              <a:t>učení, skupinové učení, práce s chybou, řízené učení</a:t>
            </a:r>
          </a:p>
          <a:p>
            <a:pPr lvl="2" eaLnBrk="1" hangingPunct="1">
              <a:lnSpc>
                <a:spcPct val="89000"/>
              </a:lnSpc>
            </a:pPr>
            <a:r>
              <a:rPr lang="cs-CZ" altLang="cs-CZ" sz="1800" smtClean="0"/>
              <a:t>viz </a:t>
            </a:r>
          </a:p>
          <a:p>
            <a:pPr lvl="3" eaLnBrk="1" hangingPunct="1">
              <a:lnSpc>
                <a:spcPct val="89000"/>
              </a:lnSpc>
            </a:pPr>
            <a:r>
              <a:rPr lang="cs-CZ" altLang="cs-CZ" sz="1600" smtClean="0"/>
              <a:t>TOLLINGEROVÁ,D., </a:t>
            </a:r>
            <a:r>
              <a:rPr lang="cs-CZ" altLang="cs-CZ" sz="1600" b="1" smtClean="0"/>
              <a:t>KNĚZŮ</a:t>
            </a:r>
            <a:r>
              <a:rPr lang="cs-CZ" altLang="cs-CZ" sz="1600" smtClean="0"/>
              <a:t>,V., </a:t>
            </a:r>
            <a:r>
              <a:rPr lang="cs-CZ" altLang="cs-CZ" sz="1600" b="1" smtClean="0"/>
              <a:t>KULIČ</a:t>
            </a:r>
            <a:r>
              <a:rPr lang="cs-CZ" altLang="cs-CZ" sz="1600" smtClean="0"/>
              <a:t>,V. Programované učení. Praha : SPN, 1966. </a:t>
            </a:r>
          </a:p>
          <a:p>
            <a:pPr lvl="3" eaLnBrk="1" hangingPunct="1">
              <a:lnSpc>
                <a:spcPct val="89000"/>
              </a:lnSpc>
            </a:pPr>
            <a:r>
              <a:rPr lang="cs-CZ" altLang="cs-CZ" sz="1600" smtClean="0"/>
              <a:t>KULIČ, V. </a:t>
            </a:r>
            <a:r>
              <a:rPr lang="cs-CZ" altLang="cs-CZ" sz="1600" i="1" smtClean="0"/>
              <a:t>Chyba a učení</a:t>
            </a:r>
            <a:r>
              <a:rPr lang="cs-CZ" altLang="cs-CZ" sz="1600" smtClean="0"/>
              <a:t>, SPN, Praha, 1971</a:t>
            </a:r>
          </a:p>
          <a:p>
            <a:pPr lvl="3" eaLnBrk="1" hangingPunct="1">
              <a:lnSpc>
                <a:spcPct val="89000"/>
              </a:lnSpc>
            </a:pPr>
            <a:r>
              <a:rPr lang="cs-CZ" altLang="cs-CZ" sz="1600" smtClean="0"/>
              <a:t>KULIČ, V.</a:t>
            </a:r>
            <a:r>
              <a:rPr lang="cs-CZ" altLang="cs-CZ" sz="1600" i="1" smtClean="0"/>
              <a:t> Psychologie řízeného učení</a:t>
            </a:r>
            <a:r>
              <a:rPr lang="cs-CZ" altLang="cs-CZ" sz="1600" smtClean="0"/>
              <a:t>. Praha : Academia, 1992. </a:t>
            </a:r>
          </a:p>
          <a:p>
            <a:pPr lvl="1" eaLnBrk="1" hangingPunct="1">
              <a:lnSpc>
                <a:spcPct val="89000"/>
              </a:lnSpc>
            </a:pPr>
            <a:r>
              <a:rPr lang="cs-CZ" altLang="cs-CZ" sz="2000" smtClean="0"/>
              <a:t>další informace o vývoji u nás – </a:t>
            </a:r>
            <a:r>
              <a:rPr lang="cs-CZ" altLang="cs-CZ" sz="2000" i="1" smtClean="0"/>
              <a:t>např. Pitner:</a:t>
            </a:r>
          </a:p>
          <a:p>
            <a:pPr lvl="3" eaLnBrk="1" hangingPunct="1">
              <a:lnSpc>
                <a:spcPct val="89000"/>
              </a:lnSpc>
            </a:pPr>
            <a:r>
              <a:rPr lang="cs-CZ" altLang="cs-CZ" sz="1600" smtClean="0"/>
              <a:t>http://www.fi.muni.cz/~tomp/semuc/text_pitner.html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Historie </a:t>
            </a:r>
            <a:r>
              <a:rPr lang="cs-CZ" altLang="cs-CZ" smtClean="0"/>
              <a:t>– pokračování </a:t>
            </a:r>
            <a:r>
              <a:rPr lang="en-GB" altLang="cs-CZ" smtClean="0"/>
              <a:t>(2)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700" y="1763713"/>
            <a:ext cx="8772525" cy="5616575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1970 – jazyk Pascal; mainframy a minicomputery jsou už používány v některých školách – zadávání úloh žákům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1971 – Intel vyvíjí mikroprocesor; první PC; mainframy a minicomputery jsou běžně používány v soukromém sektoru; několik společností začíná vyvíjet výukové programy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1974 - Apple I 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1975 - pár Apple I je darováno školám; některé školy přijímají technologii mainframů a minicomputerů a odmítají </a:t>
            </a:r>
            <a:r>
              <a:rPr lang="cs-CZ" altLang="cs-CZ" sz="1400" smtClean="0"/>
              <a:t>platformu </a:t>
            </a:r>
            <a:r>
              <a:rPr lang="en-GB" altLang="cs-CZ" sz="1400" smtClean="0"/>
              <a:t>PC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1976 –  Apple I se stává velmi populárním i v malých společnostech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1979 – už 15 milionů PC se používá na celém světě; první tabulkový kalkulátor pro PC; mainframy a minicomputery jsou stále populární.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1980 –TI 99 s televizní obrazovkou místo monitoru je nejprodávanějším PC.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1981 - IBM je prvním velkým výrobcem počítačů vyrábějícím PC; CAI je akceptováno ve školách; první výukové programy pro PC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1983 - IBM PC vítězí; Apple II jsou používány při výuce; PC jen jako pomůcka 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1984 - 31 států USA užívá 13,000 PC pro profesní a kariérové poradenství; Apple Macintosh; softwarové firmy vyvíjejí „computer-based“ učebnice a hry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1986 - 25 % středních škol požívá PC for pro profesní a kariérové poradenství; K-8 školy a školky používají Apple II a Macintoshe; střední PC s DOS-em.</a:t>
            </a:r>
          </a:p>
          <a:p>
            <a:pPr eaLnBrk="1" hangingPunct="1"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1400" smtClean="0"/>
              <a:t>1988 - 60 % zaměstnanců v USA používá počítače; první laptopy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Apple IIc a IBM 5150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08175"/>
            <a:ext cx="45354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908175"/>
            <a:ext cx="31861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503238" y="6588125"/>
            <a:ext cx="590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360363" y="6659563"/>
            <a:ext cx="914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200">
                <a:latin typeface="Arial" panose="020B0604020202020204" pitchFamily="34" charset="0"/>
              </a:rPr>
              <a:t>http://computermuseum.50megs.com/collection.htm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Osmibitové počítače</a:t>
            </a:r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503238" y="6588125"/>
            <a:ext cx="590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60363" y="6659563"/>
            <a:ext cx="914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200">
                <a:latin typeface="Arial" panose="020B0604020202020204" pitchFamily="34" charset="0"/>
              </a:rPr>
              <a:t>http://computermuseum.50megs.com/collection.htm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76375"/>
            <a:ext cx="38163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258888"/>
            <a:ext cx="36099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492500"/>
            <a:ext cx="37544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47700" y="3779838"/>
            <a:ext cx="19446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Sinclair ZX Spectrum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345363" y="4067175"/>
            <a:ext cx="19446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Commodore 64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696075" y="6011863"/>
            <a:ext cx="19446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89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cs-CZ" altLang="cs-CZ" sz="1400">
                <a:latin typeface="Arial" panose="020B0604020202020204" pitchFamily="34" charset="0"/>
              </a:rPr>
              <a:t>Atari 800xe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</TotalTime>
  <Words>1325</Words>
  <Application>Microsoft Office PowerPoint</Application>
  <PresentationFormat>Vlastní</PresentationFormat>
  <Paragraphs>199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Verdana</vt:lpstr>
      <vt:lpstr>Arial</vt:lpstr>
      <vt:lpstr>Tw Cen MT</vt:lpstr>
      <vt:lpstr>Wingdings</vt:lpstr>
      <vt:lpstr>Wingdings 2</vt:lpstr>
      <vt:lpstr>Times New Roman</vt:lpstr>
      <vt:lpstr>StarSymbol</vt:lpstr>
      <vt:lpstr>Tahoma</vt:lpstr>
      <vt:lpstr>Medián</vt:lpstr>
      <vt:lpstr>Psychologie vyučování a výchovy</vt:lpstr>
      <vt:lpstr>Úvodem</vt:lpstr>
      <vt:lpstr>Uplatnění IT ve školství</vt:lpstr>
      <vt:lpstr>Historie (zejména v USA)</vt:lpstr>
      <vt:lpstr>ENIAC (1946)</vt:lpstr>
      <vt:lpstr>Výzkum u nás</vt:lpstr>
      <vt:lpstr>Historie – pokračování (2)</vt:lpstr>
      <vt:lpstr>Apple IIc a IBM 5150</vt:lpstr>
      <vt:lpstr>Osmibitové počítače</vt:lpstr>
      <vt:lpstr>Osmibitové počítače - ČSSR</vt:lpstr>
      <vt:lpstr>Programovací jazyky – ukázky syntaxe</vt:lpstr>
      <vt:lpstr>Algoritmus</vt:lpstr>
      <vt:lpstr>Historie – pokračování (3)</vt:lpstr>
      <vt:lpstr>Výukové programy</vt:lpstr>
      <vt:lpstr>Počítačová gramotnost</vt:lpstr>
      <vt:lpstr>Škola na internetu</vt:lpstr>
      <vt:lpstr>Kritické otázky využití IT</vt:lpstr>
      <vt:lpstr>Úroveň populace – některé problémy s IT</vt:lpstr>
      <vt:lpstr>Úroveň individua – IT problémy</vt:lpstr>
      <vt:lpstr>Úroveň individuální – IT problémy (2)</vt:lpstr>
      <vt:lpstr>Úroveň skupiny – IT problémy</vt:lpstr>
      <vt:lpstr>Další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pedagogické psychologii</dc:title>
  <dc:creator>Mares</dc:creator>
  <cp:lastModifiedBy>Mares</cp:lastModifiedBy>
  <cp:revision>20</cp:revision>
  <cp:lastPrinted>2016-03-23T09:52:51Z</cp:lastPrinted>
  <dcterms:modified xsi:type="dcterms:W3CDTF">2016-03-23T10:00:35Z</dcterms:modified>
</cp:coreProperties>
</file>