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624638" cy="981075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54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868613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752850" y="0"/>
            <a:ext cx="2868613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7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858838" y="736600"/>
            <a:ext cx="4903787" cy="36766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2650" y="4659313"/>
            <a:ext cx="4856163" cy="4413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318625"/>
            <a:ext cx="2868613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752850" y="9318625"/>
            <a:ext cx="2868613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12272D3D-B313-4EF6-AE83-0A812CA6655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06136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12FFF225-2792-4FA6-9EAD-4ADFCD7BA6D4}" type="slidenum">
              <a:rPr lang="en-GB" altLang="cs-CZ">
                <a:solidFill>
                  <a:srgbClr val="000000"/>
                </a:solidFill>
              </a:rPr>
              <a:pPr/>
              <a:t>1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9940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099189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6DBEE439-1716-4E11-A34C-BF2CDE18C8CF}" type="slidenum">
              <a:rPr lang="en-GB" altLang="cs-CZ">
                <a:solidFill>
                  <a:srgbClr val="000000"/>
                </a:solidFill>
              </a:rPr>
              <a:pPr/>
              <a:t>10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9156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701752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06D6493A-EF90-49D1-BD97-B168785E6814}" type="slidenum">
              <a:rPr lang="en-GB" altLang="cs-CZ">
                <a:solidFill>
                  <a:srgbClr val="000000"/>
                </a:solidFill>
              </a:rPr>
              <a:pPr/>
              <a:t>11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0180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29218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15ED5EFB-6ACB-4FF2-B488-B90B04815398}" type="slidenum">
              <a:rPr lang="en-GB" altLang="cs-CZ">
                <a:solidFill>
                  <a:srgbClr val="000000"/>
                </a:solidFill>
              </a:rPr>
              <a:pPr/>
              <a:t>12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1204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326896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2C51A6EB-9A59-42D3-8FB9-FBA4EA88103B}" type="slidenum">
              <a:rPr lang="en-GB" altLang="cs-CZ">
                <a:solidFill>
                  <a:srgbClr val="000000"/>
                </a:solidFill>
              </a:rPr>
              <a:pPr/>
              <a:t>13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2228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92129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BC657B13-2227-4CD1-AC9C-CF9C8250BAB4}" type="slidenum">
              <a:rPr lang="en-GB" altLang="cs-CZ">
                <a:solidFill>
                  <a:srgbClr val="000000"/>
                </a:solidFill>
              </a:rPr>
              <a:pPr/>
              <a:t>14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3252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67839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2E8EA2D1-351A-461B-9D49-363E9CFAA48E}" type="slidenum">
              <a:rPr lang="en-GB" altLang="cs-CZ">
                <a:solidFill>
                  <a:srgbClr val="000000"/>
                </a:solidFill>
              </a:rPr>
              <a:pPr/>
              <a:t>15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4276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154561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26F8B91C-A6F3-4332-8C42-1C0ECC6896A0}" type="slidenum">
              <a:rPr lang="en-GB" altLang="cs-CZ">
                <a:solidFill>
                  <a:srgbClr val="000000"/>
                </a:solidFill>
              </a:rPr>
              <a:pPr/>
              <a:t>16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5300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09177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27DF6F00-E40E-429F-A40C-64FEF70D7261}" type="slidenum">
              <a:rPr lang="en-GB" altLang="cs-CZ">
                <a:solidFill>
                  <a:srgbClr val="000000"/>
                </a:solidFill>
              </a:rPr>
              <a:pPr/>
              <a:t>17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6324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371601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89E3DCB9-7407-4B8B-A03B-CE500B040C17}" type="slidenum">
              <a:rPr lang="en-GB" altLang="cs-CZ">
                <a:solidFill>
                  <a:srgbClr val="000000"/>
                </a:solidFill>
              </a:rPr>
              <a:pPr/>
              <a:t>18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7348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610729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4056BC82-5CBC-413B-80BC-0E1DAEE2DF51}" type="slidenum">
              <a:rPr lang="en-GB" altLang="cs-CZ">
                <a:solidFill>
                  <a:srgbClr val="000000"/>
                </a:solidFill>
              </a:rPr>
              <a:pPr/>
              <a:t>19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8372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93839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FD162B5B-DD60-4967-AB59-FCF45EFE72DA}" type="slidenum">
              <a:rPr lang="en-GB" altLang="cs-CZ">
                <a:solidFill>
                  <a:srgbClr val="000000"/>
                </a:solidFill>
              </a:rPr>
              <a:pPr/>
              <a:t>2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0964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853501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649EA4CD-F1C2-480D-BB8A-805B8F4B51EA}" type="slidenum">
              <a:rPr lang="en-GB" altLang="cs-CZ">
                <a:solidFill>
                  <a:srgbClr val="000000"/>
                </a:solidFill>
              </a:rPr>
              <a:pPr/>
              <a:t>20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9396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414165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216A3D96-F273-4005-A6BD-61B696B1CC72}" type="slidenum">
              <a:rPr lang="en-GB" altLang="cs-CZ">
                <a:solidFill>
                  <a:srgbClr val="000000"/>
                </a:solidFill>
              </a:rPr>
              <a:pPr/>
              <a:t>21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0420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867361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38B52238-A6EA-4EA8-9979-22F0A7AFA61B}" type="slidenum">
              <a:rPr lang="en-GB" altLang="cs-CZ">
                <a:solidFill>
                  <a:srgbClr val="000000"/>
                </a:solidFill>
              </a:rPr>
              <a:pPr/>
              <a:t>22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444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685239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37D19E97-565E-4C7A-8A2C-6D612E50BCC1}" type="slidenum">
              <a:rPr lang="en-GB" altLang="cs-CZ">
                <a:solidFill>
                  <a:srgbClr val="000000"/>
                </a:solidFill>
              </a:rPr>
              <a:pPr/>
              <a:t>23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2468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890349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D0C6E043-9BAD-4712-A79D-B2DD02527160}" type="slidenum">
              <a:rPr lang="en-GB" altLang="cs-CZ">
                <a:solidFill>
                  <a:srgbClr val="000000"/>
                </a:solidFill>
              </a:rPr>
              <a:pPr/>
              <a:t>24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3492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151994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3F835A2F-9CF9-43F3-8762-7C1889FD52D9}" type="slidenum">
              <a:rPr lang="en-GB" altLang="cs-CZ">
                <a:solidFill>
                  <a:srgbClr val="000000"/>
                </a:solidFill>
              </a:rPr>
              <a:pPr/>
              <a:t>25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4516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340499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8F380CD7-3E23-4580-AF35-9A39D35E5755}" type="slidenum">
              <a:rPr lang="en-GB" altLang="cs-CZ">
                <a:solidFill>
                  <a:srgbClr val="000000"/>
                </a:solidFill>
              </a:rPr>
              <a:pPr/>
              <a:t>26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5540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24362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45852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F13B3A4A-6E96-48F0-AFF8-A6148EE6BFA3}" type="slidenum">
              <a:rPr lang="en-GB" altLang="cs-CZ">
                <a:solidFill>
                  <a:srgbClr val="000000"/>
                </a:solidFill>
              </a:rPr>
              <a:pPr/>
              <a:t>3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1988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32919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5897DB8F-E1CC-46D6-B1DC-0539AA6D9821}" type="slidenum">
              <a:rPr lang="en-GB" altLang="cs-CZ">
                <a:solidFill>
                  <a:srgbClr val="000000"/>
                </a:solidFill>
              </a:rPr>
              <a:pPr/>
              <a:t>4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3012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49730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EC406F99-4A0F-4735-843E-AF1A9C3D9508}" type="slidenum">
              <a:rPr lang="en-GB" altLang="cs-CZ">
                <a:solidFill>
                  <a:srgbClr val="000000"/>
                </a:solidFill>
              </a:rPr>
              <a:pPr/>
              <a:t>5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4036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40018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D76542FA-2E10-4449-A6C3-CD8E36743D33}" type="slidenum">
              <a:rPr lang="en-GB" altLang="cs-CZ">
                <a:solidFill>
                  <a:srgbClr val="000000"/>
                </a:solidFill>
              </a:rPr>
              <a:pPr/>
              <a:t>6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060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6024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57DCD3DF-1405-41DD-AACC-AEA641671A9E}" type="slidenum">
              <a:rPr lang="en-GB" altLang="cs-CZ">
                <a:solidFill>
                  <a:srgbClr val="000000"/>
                </a:solidFill>
              </a:rPr>
              <a:pPr/>
              <a:t>7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6084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24281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D45B76E3-46A2-48CC-8D96-AA97995476E1}" type="slidenum">
              <a:rPr lang="en-GB" altLang="cs-CZ">
                <a:solidFill>
                  <a:srgbClr val="000000"/>
                </a:solidFill>
              </a:rPr>
              <a:pPr/>
              <a:t>8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7108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4717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62BF14E7-B68D-496C-B760-0FDB22FB29FD}" type="slidenum">
              <a:rPr lang="en-GB" altLang="cs-CZ">
                <a:solidFill>
                  <a:srgbClr val="000000"/>
                </a:solidFill>
              </a:rPr>
              <a:pPr/>
              <a:t>9</a:t>
            </a:fld>
            <a:endParaRPr lang="en-GB" altLang="cs-CZ">
              <a:solidFill>
                <a:srgbClr val="000000"/>
              </a:solidFill>
            </a:endParaRPr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858838" y="736600"/>
            <a:ext cx="4905375" cy="3678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8132" name="Rectangle 2"/>
          <p:cNvSpPr>
            <a:spLocks noChangeArrowheads="1"/>
          </p:cNvSpPr>
          <p:nvPr>
            <p:ph type="body"/>
          </p:nvPr>
        </p:nvSpPr>
        <p:spPr>
          <a:xfrm>
            <a:off x="882650" y="4659313"/>
            <a:ext cx="48577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09977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EF6819-E39B-4A2A-86A4-A310C67C0B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2618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28E5A-65B8-4758-915F-FD6EC1F70A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687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1298DAC4-E758-41BB-B494-5A3F8A28F9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5582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FAC1B1-59F9-4D5F-AC15-4D46634DFE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2272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52F9945-7AED-4154-BE7E-5ADF9D5D93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4083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BCA8799-E780-4BD4-9D49-66C578FF443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091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48886-BCD9-4211-8E2B-CFB12F0CFC5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565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166141A4-BB69-457F-B433-77E6C66A39C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021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A0C5A5-89E0-43E6-97DF-7DBEAB6520E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62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17459A-B38C-48FB-8704-D30A9BC3480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28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355AE-D268-4682-A8CD-0F5B84ED9B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668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F8EB6B-625B-47D8-A17D-B5774A056C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953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99786-AE25-4C10-9D8B-076B0B4137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219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409BFFD6-6EB8-4BF3-8581-EB0AF21B671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71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C9CC1100-C2B6-4A6D-9AC2-8178437ED19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6" r:id="rId2"/>
    <p:sldLayoutId id="2147483721" r:id="rId3"/>
    <p:sldLayoutId id="2147483722" r:id="rId4"/>
    <p:sldLayoutId id="2147483723" r:id="rId5"/>
    <p:sldLayoutId id="2147483717" r:id="rId6"/>
    <p:sldLayoutId id="2147483724" r:id="rId7"/>
    <p:sldLayoutId id="2147483718" r:id="rId8"/>
    <p:sldLayoutId id="2147483725" r:id="rId9"/>
    <p:sldLayoutId id="2147483719" r:id="rId10"/>
    <p:sldLayoutId id="2147483726" r:id="rId11"/>
    <p:sldLayoutId id="2147483727" r:id="rId12"/>
    <p:sldLayoutId id="2147483728" r:id="rId13"/>
    <p:sldLayoutId id="214748372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/>
        <p:txBody>
          <a:bodyPr lIns="0" tIns="0" rIns="0" bIns="0" anchor="ctr">
            <a:noAutofit/>
          </a:bodyPr>
          <a:lstStyle/>
          <a:p>
            <a:pPr marL="1657350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657350" algn="l"/>
                <a:tab pos="2063750" algn="l"/>
                <a:tab pos="2471738" algn="l"/>
                <a:tab pos="2879725" algn="l"/>
                <a:tab pos="3287713" algn="l"/>
                <a:tab pos="3695700" algn="l"/>
                <a:tab pos="4103688" algn="l"/>
                <a:tab pos="4511675" algn="l"/>
                <a:tab pos="4919663" algn="l"/>
                <a:tab pos="5327650" algn="l"/>
                <a:tab pos="5735638" algn="l"/>
                <a:tab pos="6143625" algn="l"/>
                <a:tab pos="6551613" algn="l"/>
                <a:tab pos="6959600" algn="l"/>
                <a:tab pos="7367588" algn="l"/>
                <a:tab pos="7775575" algn="l"/>
                <a:tab pos="8183563" algn="l"/>
                <a:tab pos="8591550" algn="l"/>
                <a:tab pos="8999538" algn="l"/>
                <a:tab pos="9407525" algn="l"/>
                <a:tab pos="9815513" algn="l"/>
              </a:tabLst>
              <a:defRPr/>
            </a:pPr>
            <a:r>
              <a:rPr lang="cs-CZ" sz="3600" b="1" dirty="0" err="1" smtClean="0"/>
              <a:t>Ps</a:t>
            </a:r>
            <a:r>
              <a:rPr lang="cs-CZ" sz="3600" b="1" dirty="0" smtClean="0"/>
              <a:t>. </a:t>
            </a:r>
            <a:r>
              <a:rPr lang="cs-CZ" sz="3600" b="1" smtClean="0"/>
              <a:t>V a V</a:t>
            </a:r>
            <a:endParaRPr lang="en-GB" sz="3200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 lIns="0" tIns="0" rIns="0" bIns="0"/>
          <a:lstStyle/>
          <a:p>
            <a:pPr eaLnBrk="1" hangingPunct="1">
              <a:lnSpc>
                <a:spcPct val="107000"/>
              </a:lnSpc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Agrese, agresivní chování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69900" y="379413"/>
            <a:ext cx="8196263" cy="693737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…jsou tu ale určitá omezení: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11188" y="1773238"/>
            <a:ext cx="7772400" cy="495300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Evoluční psychologové poněkud zanedbávají individuální rozměr motivace a chování.</a:t>
            </a:r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„Evoluce“ je obtížně uchopitelná a její vztah ke konkrétnímu chování je poněkud nepřímý.</a:t>
            </a:r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Tyto teorie jsou deterministické a dávají jen malou naději pro preventivní snažení ;)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322263"/>
            <a:ext cx="8675687" cy="1506537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Socializace aneb „naučená agrese“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85800" y="1676400"/>
            <a:ext cx="7772400" cy="5392738"/>
          </a:xfrm>
        </p:spPr>
        <p:txBody>
          <a:bodyPr lIns="0" tIns="0" rIns="0" bIns="0"/>
          <a:lstStyle/>
          <a:p>
            <a:pPr marL="379413" indent="-379413" eaLnBrk="1" hangingPunct="1">
              <a:lnSpc>
                <a:spcPct val="106000"/>
              </a:lnSpc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smtClean="0"/>
              <a:t>Jedná se o pojetí zcela opačné k biloogickým teoriím. Podle tohoto konceptu je agrese </a:t>
            </a:r>
            <a:r>
              <a:rPr lang="en-GB" altLang="cs-CZ" sz="2000" i="1" smtClean="0"/>
              <a:t>naučená</a:t>
            </a:r>
            <a:r>
              <a:rPr lang="en-GB" altLang="cs-CZ" sz="2000" smtClean="0"/>
              <a:t>.</a:t>
            </a:r>
          </a:p>
          <a:p>
            <a:pPr marL="379413" indent="-379413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endParaRPr lang="en-GB" altLang="cs-CZ" sz="2000" smtClean="0"/>
          </a:p>
          <a:p>
            <a:pPr marL="379413" indent="-379413" eaLnBrk="1" hangingPunct="1">
              <a:lnSpc>
                <a:spcPct val="106000"/>
              </a:lnSpc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smtClean="0"/>
              <a:t>Skinner – chování je upevňováno tehdy, je-li odměňováno a posilováno. </a:t>
            </a:r>
          </a:p>
          <a:p>
            <a:pPr marL="379413" indent="-379413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endParaRPr lang="en-GB" altLang="cs-CZ" sz="2000" smtClean="0"/>
          </a:p>
          <a:p>
            <a:pPr marL="379413" indent="-379413" eaLnBrk="1" hangingPunct="1">
              <a:lnSpc>
                <a:spcPct val="106000"/>
              </a:lnSpc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smtClean="0"/>
              <a:t>Bandurova (1977) teorie socialního učení tvrdí, že všechno sociální chování je naučené buď:</a:t>
            </a:r>
          </a:p>
          <a:p>
            <a:pPr marL="798513" lvl="1" indent="-277813" eaLnBrk="1" hangingPunct="1">
              <a:lnSpc>
                <a:spcPct val="106000"/>
              </a:lnSpc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1800" b="1" smtClean="0"/>
              <a:t>Přímou zkušeností </a:t>
            </a:r>
            <a:r>
              <a:rPr lang="en-GB" altLang="cs-CZ" sz="1800" smtClean="0"/>
              <a:t>kdy je jedinec za chování odměňován přímo</a:t>
            </a:r>
          </a:p>
          <a:p>
            <a:pPr marL="798513" lvl="1" indent="-277813" eaLnBrk="1" hangingPunct="1">
              <a:lnSpc>
                <a:spcPct val="106000"/>
              </a:lnSpc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1800" b="1" smtClean="0"/>
              <a:t>Nepřímou zkušeností</a:t>
            </a:r>
            <a:r>
              <a:rPr lang="en-GB" altLang="cs-CZ" sz="1800" smtClean="0"/>
              <a:t> kterou jedinec získává různými způsoby, nejčastěji napodobováním vzorů chování.</a:t>
            </a:r>
          </a:p>
          <a:p>
            <a:pPr marL="379413" indent="-379413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endParaRPr lang="en-GB" altLang="cs-CZ" sz="2000" smtClean="0"/>
          </a:p>
          <a:p>
            <a:pPr marL="379413" indent="-379413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endParaRPr lang="en-GB" altLang="cs-CZ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322263"/>
            <a:ext cx="8075613" cy="1506537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Socializace aneb naučená agrese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73100" y="1906588"/>
            <a:ext cx="5565775" cy="4592637"/>
          </a:xfrm>
        </p:spPr>
        <p:txBody>
          <a:bodyPr lIns="0" tIns="0" rIns="0" bIns="0"/>
          <a:lstStyle/>
          <a:p>
            <a:pPr marL="379413" indent="-379413" eaLnBrk="1" hangingPunct="1">
              <a:lnSpc>
                <a:spcPct val="80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endParaRPr lang="en-GB" altLang="cs-CZ" sz="2400" smtClean="0"/>
          </a:p>
          <a:p>
            <a:pPr marL="379413" indent="-379413" eaLnBrk="1" hangingPunct="1">
              <a:lnSpc>
                <a:spcPct val="80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400" smtClean="0"/>
              <a:t>Bandura se speciálně zajímal o případy, kdy může být agresivní chování naučené pozorováním druhých.</a:t>
            </a:r>
          </a:p>
          <a:p>
            <a:pPr marL="379413" indent="-379413" eaLnBrk="1" hangingPunct="1">
              <a:lnSpc>
                <a:spcPct val="80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endParaRPr lang="en-GB" altLang="cs-CZ" sz="2400" smtClean="0"/>
          </a:p>
          <a:p>
            <a:pPr marL="379413" indent="-379413" eaLnBrk="1" hangingPunct="1">
              <a:lnSpc>
                <a:spcPct val="80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400" smtClean="0"/>
              <a:t>Nechal proto děti, aby viděli dospělého napadat fackovacího panáka („bobo doll“)</a:t>
            </a:r>
          </a:p>
          <a:p>
            <a:pPr marL="798513" lvl="1" indent="-385763" eaLnBrk="1" hangingPunct="1">
              <a:lnSpc>
                <a:spcPct val="80000"/>
              </a:lnSpc>
              <a:spcBef>
                <a:spcPts val="525"/>
              </a:spcBef>
              <a:buSzPct val="100000"/>
              <a:buFont typeface="Times New Roman" panose="02020603050405020304" pitchFamily="18" charset="0"/>
              <a:buChar char="–"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smtClean="0"/>
              <a:t>Naživo</a:t>
            </a:r>
          </a:p>
          <a:p>
            <a:pPr marL="798513" lvl="1" indent="-385763" eaLnBrk="1" hangingPunct="1">
              <a:lnSpc>
                <a:spcPct val="80000"/>
              </a:lnSpc>
              <a:spcBef>
                <a:spcPts val="525"/>
              </a:spcBef>
              <a:buSzPct val="100000"/>
              <a:buFont typeface="Times New Roman" panose="02020603050405020304" pitchFamily="18" charset="0"/>
              <a:buChar char="–"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smtClean="0"/>
              <a:t>Na videu</a:t>
            </a:r>
          </a:p>
          <a:p>
            <a:pPr marL="798513" lvl="1" indent="-385763" eaLnBrk="1" hangingPunct="1">
              <a:lnSpc>
                <a:spcPct val="80000"/>
              </a:lnSpc>
              <a:spcBef>
                <a:spcPts val="525"/>
              </a:spcBef>
              <a:buSzPct val="100000"/>
              <a:buFont typeface="Times New Roman" panose="02020603050405020304" pitchFamily="18" charset="0"/>
              <a:buChar char="–"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smtClean="0"/>
              <a:t>Na obrázku</a:t>
            </a:r>
          </a:p>
          <a:p>
            <a:pPr marL="798513" lvl="1" indent="-385763" eaLnBrk="1" hangingPunct="1">
              <a:lnSpc>
                <a:spcPct val="80000"/>
              </a:lnSpc>
              <a:spcBef>
                <a:spcPts val="525"/>
              </a:spcBef>
              <a:buSzPct val="100000"/>
              <a:buFont typeface="Times New Roman" panose="02020603050405020304" pitchFamily="18" charset="0"/>
              <a:buChar char="–"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smtClean="0"/>
              <a:t>Kontrolní skupina</a:t>
            </a:r>
          </a:p>
          <a:p>
            <a:pPr marL="379413" indent="-379413" eaLnBrk="1" hangingPunct="1">
              <a:lnSpc>
                <a:spcPct val="80000"/>
              </a:lnSpc>
              <a:spcBef>
                <a:spcPts val="5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endParaRPr lang="en-GB" altLang="cs-CZ" sz="2000" smtClean="0"/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2205038"/>
            <a:ext cx="3038475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Socializace aneb naučená agrese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331787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995738" y="1916113"/>
            <a:ext cx="4475162" cy="4246562"/>
            <a:chOff x="2517" y="1207"/>
            <a:chExt cx="2819" cy="2675"/>
          </a:xfrm>
        </p:grpSpPr>
        <p:sp>
          <p:nvSpPr>
            <p:cNvPr id="24582" name="AutoShape 4"/>
            <p:cNvSpPr>
              <a:spLocks noChangeAspect="1" noChangeArrowheads="1"/>
            </p:cNvSpPr>
            <p:nvPr/>
          </p:nvSpPr>
          <p:spPr bwMode="auto">
            <a:xfrm>
              <a:off x="2517" y="1207"/>
              <a:ext cx="2820" cy="2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4583" name="Text Box 5"/>
            <p:cNvSpPr txBox="1">
              <a:spLocks noChangeArrowheads="1"/>
            </p:cNvSpPr>
            <p:nvPr/>
          </p:nvSpPr>
          <p:spPr bwMode="auto">
            <a:xfrm>
              <a:off x="2517" y="1207"/>
              <a:ext cx="2820" cy="2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  <p:pic>
        <p:nvPicPr>
          <p:cNvPr id="2458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773238"/>
            <a:ext cx="5257800" cy="458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322263"/>
            <a:ext cx="8075613" cy="1506537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Socializace aneb naučená agrese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Bandurův výzkum ukazuje, že agresivní chování může být naučené přímo i nepřímo.  </a:t>
            </a:r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Je-li už naučené, snadno může být využíváno i v jiných situacích a s časovým odstupem.</a:t>
            </a:r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Velký vliv Bandurovy teorie – ukazuje ovlivnění chování dítěte prezentovanými vzory.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sz="3200" b="1" smtClean="0"/>
              <a:t>Vliv násilí v TV na agresivní chování, zejména u chlapců (Liebert and Baron, 1972)</a:t>
            </a:r>
            <a:r>
              <a:rPr lang="en-GB" altLang="cs-CZ" sz="3200" smtClean="0"/>
              <a:t> 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50" y="1908175"/>
            <a:ext cx="6572250" cy="431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805737" cy="1506538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Kritika Bandurovy teorie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0" tIns="0" rIns="0" bIns="0"/>
          <a:lstStyle/>
          <a:p>
            <a:pPr eaLnBrk="1" hangingPunct="1">
              <a:lnSpc>
                <a:spcPct val="9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Přes svou popuparitu a vlim, má Bandurova teorie i své kritiky:</a:t>
            </a:r>
          </a:p>
          <a:p>
            <a:pPr eaLnBrk="1" hangingPunct="1">
              <a:lnSpc>
                <a:spcPct val="9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9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Co vlastně znamená chování dítěte v experimetu?</a:t>
            </a:r>
          </a:p>
          <a:p>
            <a:pPr lvl="1" eaLnBrk="1" hangingPunct="1">
              <a:lnSpc>
                <a:spcPct val="9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Jedná se o naučenou agresi, nebo o manipulaci?</a:t>
            </a:r>
          </a:p>
          <a:p>
            <a:pPr eaLnBrk="1" hangingPunct="1">
              <a:lnSpc>
                <a:spcPct val="9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9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Agresivní modely chování nemusí vést vždycky k agresi:</a:t>
            </a:r>
          </a:p>
          <a:p>
            <a:pPr lvl="1" eaLnBrk="1" hangingPunct="1">
              <a:lnSpc>
                <a:spcPct val="9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Expozice násilí v TV může redukaovat agresivní tendence prostřednictvím katarze (Feshbach &amp; Singer, 1971).</a:t>
            </a:r>
          </a:p>
          <a:p>
            <a:pPr lvl="1" eaLnBrk="1" hangingPunct="1">
              <a:lnSpc>
                <a:spcPct val="9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Různí lidé na expozici modelu agrese reagují různě (muži, ženy; věřící…)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322263"/>
            <a:ext cx="8291513" cy="1506537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Jsou nějaké agresivní osobnosti?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73100" y="1906588"/>
            <a:ext cx="7805738" cy="476250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b="1" smtClean="0"/>
              <a:t>Narcistická</a:t>
            </a:r>
          </a:p>
          <a:p>
            <a:pPr lvl="1"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Agrese jako cesta k udržení přesvědčení o vlastní výjimečnosti.</a:t>
            </a:r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b="1" smtClean="0"/>
              <a:t>Osobnost ‘Typu A’ </a:t>
            </a:r>
            <a:r>
              <a:rPr lang="en-GB" altLang="cs-CZ" sz="2000" smtClean="0"/>
              <a:t>(potřeba úspěch, netrpělivost, soutěživost a hostilita) mj. přináší:</a:t>
            </a:r>
          </a:p>
          <a:p>
            <a:pPr lvl="1"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Větší agresivitu při kompetitivních úkolech (Carver &amp; Glass, 1978)</a:t>
            </a:r>
          </a:p>
          <a:p>
            <a:pPr lvl="1"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Častější konflikty v zaměstnání (Baron, 1989)</a:t>
            </a:r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b="1" smtClean="0"/>
              <a:t>Hostilní atribuční chyba:</a:t>
            </a:r>
          </a:p>
          <a:p>
            <a:pPr lvl="1"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Tendence připisovat hostilní záměry druhým</a:t>
            </a:r>
          </a:p>
          <a:p>
            <a:pPr lvl="1"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(Graham et al., 1992)</a:t>
            </a:r>
          </a:p>
          <a:p>
            <a:pPr lvl="1"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lvl="1"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Jaké okolnosti vedou k agresi?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0" tIns="0" rIns="0" bIns="0"/>
          <a:lstStyle/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3200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3200" smtClean="0"/>
              <a:t>Některé aspekty fyzikálního prostředí typicky zvyšují pravděpodobnost agrese.</a:t>
            </a:r>
          </a:p>
          <a:p>
            <a:pPr lvl="1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3200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3200" smtClean="0"/>
              <a:t>Teplota (vysoká) způsobuje přehřátí a zejména u mužů zvyšuje riziko agrese…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250825" y="322263"/>
            <a:ext cx="8893175" cy="1506537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  <a:tab pos="8686800" algn="l"/>
              </a:tabLst>
            </a:pPr>
            <a:r>
              <a:rPr lang="en-GB" altLang="cs-CZ" sz="4800" b="1" smtClean="0"/>
              <a:t>„Efekt dlouhého horkého léta“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32313"/>
          </a:xfrm>
        </p:spPr>
        <p:txBody>
          <a:bodyPr lIns="0" tIns="0" rIns="0" bIns="0"/>
          <a:lstStyle/>
          <a:p>
            <a:pPr marL="673100" lvl="1" indent="-260350" eaLnBrk="1" hangingPunct="1">
              <a:spcBef>
                <a:spcPts val="625"/>
              </a:spcBef>
              <a:buSzPct val="100000"/>
              <a:buFont typeface="Times New Roman" panose="02020603050405020304" pitchFamily="18" charset="0"/>
              <a:buNone/>
              <a:tabLst>
                <a:tab pos="704850" algn="l"/>
                <a:tab pos="1112838" algn="l"/>
                <a:tab pos="1520825" algn="l"/>
                <a:tab pos="1928813" algn="l"/>
                <a:tab pos="2336800" algn="l"/>
                <a:tab pos="2744788" algn="l"/>
                <a:tab pos="3152775" algn="l"/>
                <a:tab pos="3560763" algn="l"/>
                <a:tab pos="3968750" algn="l"/>
                <a:tab pos="4376738" algn="l"/>
                <a:tab pos="4784725" algn="l"/>
                <a:tab pos="5192713" algn="l"/>
                <a:tab pos="5600700" algn="l"/>
                <a:tab pos="6008688" algn="l"/>
                <a:tab pos="6416675" algn="l"/>
                <a:tab pos="6824663" algn="l"/>
                <a:tab pos="7232650" algn="l"/>
                <a:tab pos="7640638" algn="l"/>
                <a:tab pos="8048625" algn="l"/>
                <a:tab pos="8456613" algn="l"/>
              </a:tabLst>
            </a:pPr>
            <a:endParaRPr lang="en-GB" altLang="cs-CZ" smtClean="0">
              <a:latin typeface="Times New Roman" panose="02020603050405020304" pitchFamily="18" charset="0"/>
            </a:endParaRPr>
          </a:p>
          <a:p>
            <a:pPr marL="673100" lvl="1" indent="-260350" eaLnBrk="1" hangingPunct="1">
              <a:spcBef>
                <a:spcPts val="625"/>
              </a:spcBef>
              <a:buSzPct val="100000"/>
              <a:buFont typeface="Times New Roman" panose="02020603050405020304" pitchFamily="18" charset="0"/>
              <a:buNone/>
              <a:tabLst>
                <a:tab pos="704850" algn="l"/>
                <a:tab pos="1112838" algn="l"/>
                <a:tab pos="1520825" algn="l"/>
                <a:tab pos="1928813" algn="l"/>
                <a:tab pos="2336800" algn="l"/>
                <a:tab pos="2744788" algn="l"/>
                <a:tab pos="3152775" algn="l"/>
                <a:tab pos="3560763" algn="l"/>
                <a:tab pos="3968750" algn="l"/>
                <a:tab pos="4376738" algn="l"/>
                <a:tab pos="4784725" algn="l"/>
                <a:tab pos="5192713" algn="l"/>
                <a:tab pos="5600700" algn="l"/>
                <a:tab pos="6008688" algn="l"/>
                <a:tab pos="6416675" algn="l"/>
                <a:tab pos="6824663" algn="l"/>
                <a:tab pos="7232650" algn="l"/>
                <a:tab pos="7640638" algn="l"/>
                <a:tab pos="8048625" algn="l"/>
                <a:tab pos="8456613" algn="l"/>
              </a:tabLst>
            </a:pPr>
            <a:endParaRPr lang="en-GB" altLang="cs-CZ" smtClean="0">
              <a:latin typeface="Times New Roman" panose="02020603050405020304" pitchFamily="18" charset="0"/>
            </a:endParaRPr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63" y="2352675"/>
            <a:ext cx="6938962" cy="358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Co je agrese?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73100" y="1906588"/>
            <a:ext cx="7805738" cy="4892675"/>
          </a:xfrm>
        </p:spPr>
        <p:txBody>
          <a:bodyPr lIns="0" tIns="0" rIns="0" bIns="0"/>
          <a:lstStyle/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Máme agresi definovat jako </a:t>
            </a:r>
            <a:r>
              <a:rPr lang="en-GB" altLang="cs-CZ" sz="2400" b="1" smtClean="0"/>
              <a:t>chování</a:t>
            </a:r>
            <a:r>
              <a:rPr lang="en-GB" altLang="cs-CZ" sz="2400" smtClean="0"/>
              <a:t> vedoucí ke zranění?</a:t>
            </a:r>
          </a:p>
          <a:p>
            <a:pPr lvl="1"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Například: </a:t>
            </a:r>
            <a:r>
              <a:rPr lang="en-GB" altLang="cs-CZ" sz="2000" i="1" smtClean="0"/>
              <a:t>mlácení, strkání, gesta vs. verbální napadení</a:t>
            </a:r>
          </a:p>
          <a:p>
            <a:pPr lvl="2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Máme agresi definovat jako </a:t>
            </a:r>
            <a:r>
              <a:rPr lang="en-GB" altLang="cs-CZ" sz="2400" b="1" smtClean="0"/>
              <a:t>výsledek</a:t>
            </a:r>
            <a:r>
              <a:rPr lang="en-GB" altLang="cs-CZ" sz="2400" smtClean="0"/>
              <a:t> chování?</a:t>
            </a:r>
          </a:p>
          <a:p>
            <a:pPr lvl="1"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Například: </a:t>
            </a:r>
            <a:r>
              <a:rPr lang="en-GB" altLang="cs-CZ" sz="2000" i="1" smtClean="0"/>
              <a:t>úspěšný nebo neúspěšný pokus o agresi</a:t>
            </a:r>
          </a:p>
          <a:p>
            <a:pPr lvl="1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Nebo máme agresi definovat podle </a:t>
            </a:r>
            <a:r>
              <a:rPr lang="en-GB" altLang="cs-CZ" sz="2400" b="1" smtClean="0"/>
              <a:t>záměru </a:t>
            </a:r>
            <a:r>
              <a:rPr lang="en-GB" altLang="cs-CZ" sz="2400" smtClean="0"/>
              <a:t>agresora?</a:t>
            </a:r>
          </a:p>
          <a:p>
            <a:pPr lvl="1"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Například: </a:t>
            </a:r>
            <a:r>
              <a:rPr lang="en-GB" altLang="cs-CZ" sz="2000" i="1" smtClean="0"/>
              <a:t>zranění způsobené náhodně nebo zranění způsobené záměrně</a:t>
            </a:r>
          </a:p>
          <a:p>
            <a:pPr lvl="2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mtClean="0"/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Frustrace a agrese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300" smtClean="0"/>
              <a:t>Frustrující zkušenost zvyšuje pravěpodobnost agresivního chování (Dollard et al., 1939). </a:t>
            </a:r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300" smtClean="0"/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300" smtClean="0"/>
              <a:t>Není nutná „objektivní“ frustrace; vnitřní prožitek je důležitější (individuálně i skupinově)</a:t>
            </a:r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3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Vliv kultury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73100" y="1906588"/>
            <a:ext cx="7805738" cy="4418012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Při uvažovaní o agresivním chování musíme brát do úvahy i širší – společenské a kulturní normy</a:t>
            </a:r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Konkrétní kultura (či subkultura) může považovat agresivní chování za nezbytné a správné v určitých situacích</a:t>
            </a:r>
          </a:p>
          <a:p>
            <a:pPr lvl="1"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mtClean="0"/>
          </a:p>
          <a:p>
            <a:pPr lvl="1"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Například „kultury cti“ mohou vyžadovat při „uražení cti“ odplatu či satisfakci (rytíři, šlechta, mafie ;)</a:t>
            </a:r>
          </a:p>
          <a:p>
            <a:pPr lvl="1"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Co tedy způsobuje agresi?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0" tIns="0" rIns="0" bIns="0"/>
          <a:lstStyle/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Výsledek komplexních procesů, který je ovlivněn řadou faktorů</a:t>
            </a:r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Biologických vázaných na excitaci a vyjádření emocí.</a:t>
            </a:r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Individuální rozdíly ve zpracování informací.</a:t>
            </a:r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Prvky situace, které vedou k výběru agresivního chování, či jej vynucují.</a:t>
            </a:r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Kulturní a společenské normy – co je a není přijatelné.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Ovlivnění agrese?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Garamond" panose="02020404030301010803" pitchFamily="18" charset="0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b="1" smtClean="0"/>
              <a:t>Tresty</a:t>
            </a:r>
            <a:r>
              <a:rPr lang="en-GB" altLang="cs-CZ" sz="2400" smtClean="0"/>
              <a:t>:</a:t>
            </a:r>
          </a:p>
          <a:p>
            <a:pPr lvl="1" eaLnBrk="1" hangingPunct="1">
              <a:lnSpc>
                <a:spcPct val="116000"/>
              </a:lnSpc>
              <a:buFont typeface="Garamond" panose="02020404030301010803" pitchFamily="18" charset="0"/>
              <a:buChar char="–"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Mohou přinášet agresi jako model.</a:t>
            </a:r>
          </a:p>
          <a:p>
            <a:pPr lvl="1" eaLnBrk="1" hangingPunct="1">
              <a:lnSpc>
                <a:spcPct val="116000"/>
              </a:lnSpc>
              <a:buFont typeface="Garamond" panose="02020404030301010803" pitchFamily="18" charset="0"/>
              <a:buChar char="–"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Např. Strauss et al. (1997) našli přímo závislost mezi fyzickým trestáním v dětství a agresivitou v dospělosti</a:t>
            </a:r>
          </a:p>
          <a:p>
            <a:pPr lvl="1" eaLnBrk="1" hangingPunct="1">
              <a:lnSpc>
                <a:spcPct val="116000"/>
              </a:lnSpc>
              <a:buFont typeface="Garamond" panose="02020404030301010803" pitchFamily="18" charset="0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16000"/>
              </a:lnSpc>
              <a:buClr>
                <a:srgbClr val="000000"/>
              </a:buClr>
              <a:buFont typeface="Garamond" panose="02020404030301010803" pitchFamily="18" charset="0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116000"/>
              </a:lnSpc>
              <a:buClr>
                <a:srgbClr val="000000"/>
              </a:buClr>
              <a:buFont typeface="Garamond" panose="02020404030301010803" pitchFamily="18" charset="0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b="1" smtClean="0"/>
              <a:t>Vypouštění páry </a:t>
            </a:r>
            <a:r>
              <a:rPr lang="en-GB" altLang="cs-CZ" sz="2400" smtClean="0"/>
              <a:t>jako ventil agrese:</a:t>
            </a:r>
          </a:p>
          <a:p>
            <a:pPr lvl="1" eaLnBrk="1" hangingPunct="1">
              <a:lnSpc>
                <a:spcPct val="116000"/>
              </a:lnSpc>
              <a:buFont typeface="Garamond" panose="02020404030301010803" pitchFamily="18" charset="0"/>
              <a:buChar char="–"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mtClean="0"/>
              <a:t>Lidé, kteří se agesivně ventilují v jedné oblasti, častěji používají agresi i v jiných oblastech </a:t>
            </a:r>
            <a:r>
              <a:rPr lang="en-GB" altLang="cs-CZ" sz="2000" smtClean="0"/>
              <a:t>(Bushman et al., 1999).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322263"/>
            <a:ext cx="8166100" cy="1506537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Co může dále agresivitu ovlivnit?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Garamond" panose="02020404030301010803" pitchFamily="18" charset="0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Jak hraní her (PC, konzole) ovlivňuje vnímání nejasné situace (Bushman &amp; Anderson; 2002)</a:t>
            </a:r>
          </a:p>
        </p:txBody>
      </p:sp>
      <p:sp>
        <p:nvSpPr>
          <p:cNvPr id="26627" name="AutoShape 3"/>
          <p:cNvSpPr>
            <a:spLocks noChangeAspect="1" noChangeArrowheads="1"/>
          </p:cNvSpPr>
          <p:nvPr/>
        </p:nvSpPr>
        <p:spPr bwMode="auto">
          <a:xfrm>
            <a:off x="971550" y="2586038"/>
            <a:ext cx="7515225" cy="427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584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586038"/>
            <a:ext cx="7515225" cy="427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grpId="3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7" grpId="1" animBg="1"/>
      <p:bldP spid="26627" grpId="2" animBg="1"/>
      <p:bldP spid="26627" grpId="3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  <a:defRPr/>
            </a:pPr>
            <a:r>
              <a:rPr lang="en-GB" b="1"/>
              <a:t>Jak můžeme agresivní chování ovlivnit?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0" tIns="0" rIns="0" bIns="0">
            <a:normAutofit lnSpcReduction="10000"/>
          </a:bodyPr>
          <a:lstStyle/>
          <a:p>
            <a:pPr marL="320040" indent="-320040" eaLnBrk="1" fontAlgn="auto" hangingPunct="1">
              <a:lnSpc>
                <a:spcPct val="106000"/>
              </a:lnSpc>
              <a:spcAft>
                <a:spcPts val="0"/>
              </a:spcAft>
              <a:buFont typeface="Garamond" pitchFamily="18" charset="0"/>
              <a:buChar char="•"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  <a:defRPr/>
            </a:pPr>
            <a:r>
              <a:rPr lang="en-GB" sz="2400"/>
              <a:t>Je-li možné jej naučit, je možné jej i odnaučit:</a:t>
            </a:r>
          </a:p>
          <a:p>
            <a:pPr marL="320040" indent="-320040" eaLnBrk="1" fontAlgn="auto" hangingPunct="1">
              <a:lnSpc>
                <a:spcPct val="106000"/>
              </a:lnSpc>
              <a:spcAft>
                <a:spcPts val="0"/>
              </a:spcAft>
              <a:buFont typeface="Garamond" pitchFamily="18" charset="0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  <a:defRPr/>
            </a:pPr>
            <a:endParaRPr lang="en-GB" sz="2400"/>
          </a:p>
          <a:p>
            <a:pPr marL="320040" indent="-320040" eaLnBrk="1" fontAlgn="auto" hangingPunct="1">
              <a:lnSpc>
                <a:spcPct val="106000"/>
              </a:lnSpc>
              <a:spcAft>
                <a:spcPts val="0"/>
              </a:spcAft>
              <a:buFont typeface="Garamond" pitchFamily="18" charset="0"/>
              <a:buChar char="•"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  <a:defRPr/>
            </a:pPr>
            <a:r>
              <a:rPr lang="en-GB" sz="2400"/>
              <a:t>Individuální nácvik sociálních dovedností (vč. Zvládání vzteku a komunikačních dovedností) vedoucí k nahrazení agresivity asertivitou</a:t>
            </a:r>
          </a:p>
          <a:p>
            <a:pPr marL="320040" indent="-320040" eaLnBrk="1" fontAlgn="auto" hangingPunct="1">
              <a:lnSpc>
                <a:spcPct val="106000"/>
              </a:lnSpc>
              <a:spcAft>
                <a:spcPts val="0"/>
              </a:spcAft>
              <a:buFont typeface="Garamond" pitchFamily="18" charset="0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  <a:defRPr/>
            </a:pPr>
            <a:endParaRPr lang="en-GB" sz="2400"/>
          </a:p>
          <a:p>
            <a:pPr marL="320040" indent="-320040" eaLnBrk="1" fontAlgn="auto" hangingPunct="1">
              <a:lnSpc>
                <a:spcPct val="106000"/>
              </a:lnSpc>
              <a:spcAft>
                <a:spcPts val="0"/>
              </a:spcAft>
              <a:buFont typeface="Garamond" pitchFamily="18" charset="0"/>
              <a:buChar char="•"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  <a:defRPr/>
            </a:pPr>
            <a:r>
              <a:rPr lang="en-GB" sz="2400"/>
              <a:t>Nutná je ale i sociální změna:</a:t>
            </a:r>
          </a:p>
          <a:p>
            <a:pPr marL="640080" lvl="1" indent="-274320" eaLnBrk="1" fontAlgn="auto" hangingPunct="1">
              <a:lnSpc>
                <a:spcPct val="106000"/>
              </a:lnSpc>
              <a:spcAft>
                <a:spcPts val="0"/>
              </a:spcAft>
              <a:buFont typeface="Garamond" pitchFamily="18" charset="0"/>
              <a:buChar char="•"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  <a:defRPr/>
            </a:pPr>
            <a:r>
              <a:rPr lang="en-GB" sz="2000"/>
              <a:t>Propagovat pozitivní sociální normy a prosociální chování</a:t>
            </a:r>
          </a:p>
          <a:p>
            <a:pPr marL="640080" lvl="1" indent="-274320" eaLnBrk="1" fontAlgn="auto" hangingPunct="1">
              <a:lnSpc>
                <a:spcPct val="106000"/>
              </a:lnSpc>
              <a:spcAft>
                <a:spcPts val="0"/>
              </a:spcAft>
              <a:buFont typeface="Garamond" pitchFamily="18" charset="0"/>
              <a:buChar char="•"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  <a:defRPr/>
            </a:pPr>
            <a:r>
              <a:rPr lang="en-GB" sz="2000"/>
              <a:t>Redukovat vliv sociální nerovnosti a exkluze</a:t>
            </a:r>
          </a:p>
          <a:p>
            <a:pPr marL="640080" lvl="1" indent="-274320" eaLnBrk="1" fontAlgn="auto" hangingPunct="1">
              <a:lnSpc>
                <a:spcPct val="106000"/>
              </a:lnSpc>
              <a:spcAft>
                <a:spcPts val="0"/>
              </a:spcAft>
              <a:buFont typeface="Garamond" pitchFamily="18" charset="0"/>
              <a:buChar char="•"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  <a:defRPr/>
            </a:pPr>
            <a:r>
              <a:rPr lang="en-GB" sz="2000"/>
              <a:t>Minimalizovat vliv agresivních modelů</a:t>
            </a:r>
          </a:p>
          <a:p>
            <a:pPr marL="640080" lvl="1" indent="-274320" eaLnBrk="1" fontAlgn="auto" hangingPunct="1">
              <a:lnSpc>
                <a:spcPct val="106000"/>
              </a:lnSpc>
              <a:spcAft>
                <a:spcPts val="0"/>
              </a:spcAft>
              <a:buFont typeface="Garamond" pitchFamily="18" charset="0"/>
              <a:buChar char="•"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  <a:defRPr/>
            </a:pPr>
            <a:r>
              <a:rPr lang="en-GB" sz="2000"/>
              <a:t>Minimalizovat příležitosti k agresi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Další zdroje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85800" y="1676400"/>
            <a:ext cx="8134350" cy="441960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900" smtClean="0"/>
              <a:t>http://www.vesmir.cz/clanek.php3?CID=2403</a:t>
            </a:r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900" smtClean="0"/>
              <a:t>http://aktualne.centrum.cz/zdravi/rodina/clanek.phtml?id=221615</a:t>
            </a:r>
          </a:p>
          <a:p>
            <a:pPr eaLnBrk="1" hangingPunct="1">
              <a:lnSpc>
                <a:spcPct val="11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900" smtClean="0"/>
              <a:t>http://www.rodina.cz/clanek4514.htm</a:t>
            </a:r>
          </a:p>
          <a:p>
            <a:pPr eaLnBrk="1" hangingPunct="1">
              <a:lnSpc>
                <a:spcPct val="11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19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Odborné definice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95288" y="1906588"/>
            <a:ext cx="8748712" cy="5148262"/>
          </a:xfrm>
        </p:spPr>
        <p:txBody>
          <a:bodyPr lIns="0" tIns="0" rIns="0" bIns="0"/>
          <a:lstStyle/>
          <a:p>
            <a:pPr algn="ctr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  <a:tab pos="8686800" algn="l"/>
              </a:tabLst>
            </a:pPr>
            <a:r>
              <a:rPr lang="en-GB" altLang="cs-CZ" i="1" smtClean="0"/>
              <a:t>Chování vedoucí ke zranění osoby nebo ničení majetku</a:t>
            </a:r>
          </a:p>
          <a:p>
            <a:pPr algn="ctr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  <a:tab pos="8686800" algn="l"/>
              </a:tabLst>
            </a:pPr>
            <a:r>
              <a:rPr lang="en-GB" altLang="cs-CZ" smtClean="0"/>
              <a:t>(Bandura, 1973)</a:t>
            </a:r>
          </a:p>
          <a:p>
            <a:pPr algn="ctr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  <a:tab pos="8686800" algn="l"/>
              </a:tabLst>
            </a:pPr>
            <a:endParaRPr lang="en-GB" altLang="cs-CZ" smtClean="0"/>
          </a:p>
          <a:p>
            <a:pPr algn="ctr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  <a:tab pos="8686800" algn="l"/>
              </a:tabLst>
            </a:pPr>
            <a:r>
              <a:rPr lang="en-GB" altLang="cs-CZ" i="1" smtClean="0"/>
              <a:t>Chování se záměrem ublížit jedinci stejného druhu</a:t>
            </a:r>
            <a:r>
              <a:rPr lang="en-GB" altLang="cs-CZ" smtClean="0"/>
              <a:t> </a:t>
            </a:r>
            <a:endParaRPr lang="cs-CZ" altLang="cs-CZ" smtClean="0"/>
          </a:p>
          <a:p>
            <a:pPr algn="ctr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  <a:tab pos="8686800" algn="l"/>
              </a:tabLst>
            </a:pPr>
            <a:r>
              <a:rPr lang="en-GB" altLang="cs-CZ" smtClean="0"/>
              <a:t>(Scherer et al, 1975)</a:t>
            </a:r>
          </a:p>
          <a:p>
            <a:pPr algn="ctr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  <a:tab pos="8686800" algn="l"/>
              </a:tabLst>
            </a:pPr>
            <a:endParaRPr lang="en-GB" altLang="cs-CZ" smtClean="0"/>
          </a:p>
          <a:p>
            <a:pPr algn="ctr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  <a:tab pos="8686800" algn="l"/>
              </a:tabLst>
            </a:pPr>
            <a:r>
              <a:rPr lang="en-GB" altLang="cs-CZ" i="1" smtClean="0"/>
              <a:t>Záměrné způsobení zranění druhému</a:t>
            </a:r>
          </a:p>
          <a:p>
            <a:pPr algn="ctr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  <a:tab pos="8686800" algn="l"/>
              </a:tabLst>
            </a:pPr>
            <a:r>
              <a:rPr lang="en-GB" altLang="cs-CZ" smtClean="0"/>
              <a:t> (Baron &amp; Byrne, 2000)</a:t>
            </a:r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  <a:tab pos="8686800" algn="l"/>
              </a:tabLst>
            </a:pPr>
            <a:endParaRPr lang="en-GB" altLang="cs-CZ" smtClean="0"/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  <a:tab pos="8686800" algn="l"/>
              </a:tabLst>
            </a:pPr>
            <a:endParaRPr lang="en-GB" altLang="cs-CZ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Existují různé druhy agrese?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84313"/>
            <a:ext cx="7577138" cy="5370512"/>
          </a:xfrm>
        </p:spPr>
        <p:txBody>
          <a:bodyPr lIns="0" tIns="0" rIns="0" bIns="0"/>
          <a:lstStyle/>
          <a:p>
            <a:pPr marL="309563" indent="-309563" eaLnBrk="1" hangingPunct="1">
              <a:lnSpc>
                <a:spcPct val="90000"/>
              </a:lnSpc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325438" algn="l"/>
                <a:tab pos="733425" algn="l"/>
                <a:tab pos="1141413" algn="l"/>
                <a:tab pos="1549400" algn="l"/>
                <a:tab pos="1957388" algn="l"/>
                <a:tab pos="2366963" algn="l"/>
                <a:tab pos="2773363" algn="l"/>
                <a:tab pos="3181350" algn="l"/>
                <a:tab pos="3589338" algn="l"/>
                <a:tab pos="3997325" algn="l"/>
                <a:tab pos="4405313" algn="l"/>
                <a:tab pos="4813300" algn="l"/>
                <a:tab pos="5221288" algn="l"/>
                <a:tab pos="5629275" algn="l"/>
                <a:tab pos="6037263" algn="l"/>
                <a:tab pos="6445250" algn="l"/>
                <a:tab pos="6853238" algn="l"/>
                <a:tab pos="7261225" algn="l"/>
                <a:tab pos="7669213" algn="l"/>
                <a:tab pos="8077200" algn="l"/>
              </a:tabLst>
            </a:pPr>
            <a:r>
              <a:rPr lang="en-GB" altLang="cs-CZ" b="1" smtClean="0">
                <a:latin typeface="Verdana" panose="020B0604030504040204" pitchFamily="34" charset="0"/>
              </a:rPr>
              <a:t>Instrumentalní agrese</a:t>
            </a:r>
            <a:r>
              <a:rPr lang="en-GB" altLang="cs-CZ" smtClean="0">
                <a:latin typeface="Verdana" panose="020B0604030504040204" pitchFamily="34" charset="0"/>
              </a:rPr>
              <a:t> ja záměrná, racionální a kalkulovaná. Jedinec používá agresivní chování v zájmu maximalizace osobních zisků. </a:t>
            </a:r>
          </a:p>
          <a:p>
            <a:pPr marL="673100" lvl="1" indent="-260350" eaLnBrk="1" hangingPunct="1">
              <a:lnSpc>
                <a:spcPct val="90000"/>
              </a:lnSpc>
              <a:spcBef>
                <a:spcPts val="625"/>
              </a:spcBef>
              <a:buSzPct val="100000"/>
              <a:buFont typeface="Times New Roman" panose="02020603050405020304" pitchFamily="18" charset="0"/>
              <a:buChar char="–"/>
              <a:tabLst>
                <a:tab pos="325438" algn="l"/>
                <a:tab pos="733425" algn="l"/>
                <a:tab pos="1141413" algn="l"/>
                <a:tab pos="1549400" algn="l"/>
                <a:tab pos="1957388" algn="l"/>
                <a:tab pos="2366963" algn="l"/>
                <a:tab pos="2773363" algn="l"/>
                <a:tab pos="3181350" algn="l"/>
                <a:tab pos="3589338" algn="l"/>
                <a:tab pos="3997325" algn="l"/>
                <a:tab pos="4405313" algn="l"/>
                <a:tab pos="4813300" algn="l"/>
                <a:tab pos="5221288" algn="l"/>
                <a:tab pos="5629275" algn="l"/>
                <a:tab pos="6037263" algn="l"/>
                <a:tab pos="6445250" algn="l"/>
                <a:tab pos="6853238" algn="l"/>
                <a:tab pos="7261225" algn="l"/>
                <a:tab pos="7669213" algn="l"/>
                <a:tab pos="8077200" algn="l"/>
              </a:tabLst>
            </a:pPr>
            <a:r>
              <a:rPr lang="en-GB" altLang="cs-CZ" i="1" smtClean="0">
                <a:latin typeface="Verdana" panose="020B0604030504040204" pitchFamily="34" charset="0"/>
              </a:rPr>
              <a:t>např. sport</a:t>
            </a:r>
          </a:p>
          <a:p>
            <a:pPr marL="309563" indent="-309563" eaLnBrk="1" hangingPunct="1">
              <a:lnSpc>
                <a:spcPct val="90000"/>
              </a:lnSpc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325438" algn="l"/>
                <a:tab pos="733425" algn="l"/>
                <a:tab pos="1141413" algn="l"/>
                <a:tab pos="1549400" algn="l"/>
                <a:tab pos="1957388" algn="l"/>
                <a:tab pos="2366963" algn="l"/>
                <a:tab pos="2773363" algn="l"/>
                <a:tab pos="3181350" algn="l"/>
                <a:tab pos="3589338" algn="l"/>
                <a:tab pos="3997325" algn="l"/>
                <a:tab pos="4405313" algn="l"/>
                <a:tab pos="4813300" algn="l"/>
                <a:tab pos="5221288" algn="l"/>
                <a:tab pos="5629275" algn="l"/>
                <a:tab pos="6037263" algn="l"/>
                <a:tab pos="6445250" algn="l"/>
                <a:tab pos="6853238" algn="l"/>
                <a:tab pos="7261225" algn="l"/>
                <a:tab pos="7669213" algn="l"/>
                <a:tab pos="8077200" algn="l"/>
              </a:tabLst>
            </a:pPr>
            <a:endParaRPr lang="en-GB" altLang="cs-CZ" b="1" smtClean="0">
              <a:latin typeface="Times New Roman" panose="02020603050405020304" pitchFamily="18" charset="0"/>
            </a:endParaRPr>
          </a:p>
          <a:p>
            <a:pPr marL="309563" indent="-309563" eaLnBrk="1" hangingPunct="1">
              <a:lnSpc>
                <a:spcPct val="90000"/>
              </a:lnSpc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325438" algn="l"/>
                <a:tab pos="733425" algn="l"/>
                <a:tab pos="1141413" algn="l"/>
                <a:tab pos="1549400" algn="l"/>
                <a:tab pos="1957388" algn="l"/>
                <a:tab pos="2366963" algn="l"/>
                <a:tab pos="2773363" algn="l"/>
                <a:tab pos="3181350" algn="l"/>
                <a:tab pos="3589338" algn="l"/>
                <a:tab pos="3997325" algn="l"/>
                <a:tab pos="4405313" algn="l"/>
                <a:tab pos="4813300" algn="l"/>
                <a:tab pos="5221288" algn="l"/>
                <a:tab pos="5629275" algn="l"/>
                <a:tab pos="6037263" algn="l"/>
                <a:tab pos="6445250" algn="l"/>
                <a:tab pos="6853238" algn="l"/>
                <a:tab pos="7261225" algn="l"/>
                <a:tab pos="7669213" algn="l"/>
                <a:tab pos="8077200" algn="l"/>
              </a:tabLst>
            </a:pPr>
            <a:endParaRPr lang="en-GB" altLang="cs-CZ" b="1" smtClean="0">
              <a:latin typeface="Times New Roman" panose="02020603050405020304" pitchFamily="18" charset="0"/>
            </a:endParaRPr>
          </a:p>
          <a:p>
            <a:pPr marL="309563" indent="-309563" eaLnBrk="1" hangingPunct="1">
              <a:lnSpc>
                <a:spcPct val="90000"/>
              </a:lnSpc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325438" algn="l"/>
                <a:tab pos="733425" algn="l"/>
                <a:tab pos="1141413" algn="l"/>
                <a:tab pos="1549400" algn="l"/>
                <a:tab pos="1957388" algn="l"/>
                <a:tab pos="2366963" algn="l"/>
                <a:tab pos="2773363" algn="l"/>
                <a:tab pos="3181350" algn="l"/>
                <a:tab pos="3589338" algn="l"/>
                <a:tab pos="3997325" algn="l"/>
                <a:tab pos="4405313" algn="l"/>
                <a:tab pos="4813300" algn="l"/>
                <a:tab pos="5221288" algn="l"/>
                <a:tab pos="5629275" algn="l"/>
                <a:tab pos="6037263" algn="l"/>
                <a:tab pos="6445250" algn="l"/>
                <a:tab pos="6853238" algn="l"/>
                <a:tab pos="7261225" algn="l"/>
                <a:tab pos="7669213" algn="l"/>
                <a:tab pos="8077200" algn="l"/>
              </a:tabLst>
            </a:pPr>
            <a:endParaRPr lang="en-GB" altLang="cs-CZ" b="1" smtClean="0">
              <a:latin typeface="Times New Roman" panose="02020603050405020304" pitchFamily="18" charset="0"/>
            </a:endParaRPr>
          </a:p>
          <a:p>
            <a:pPr marL="309563" indent="-309563" eaLnBrk="1" hangingPunct="1">
              <a:lnSpc>
                <a:spcPct val="90000"/>
              </a:lnSpc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325438" algn="l"/>
                <a:tab pos="733425" algn="l"/>
                <a:tab pos="1141413" algn="l"/>
                <a:tab pos="1549400" algn="l"/>
                <a:tab pos="1957388" algn="l"/>
                <a:tab pos="2366963" algn="l"/>
                <a:tab pos="2773363" algn="l"/>
                <a:tab pos="3181350" algn="l"/>
                <a:tab pos="3589338" algn="l"/>
                <a:tab pos="3997325" algn="l"/>
                <a:tab pos="4405313" algn="l"/>
                <a:tab pos="4813300" algn="l"/>
                <a:tab pos="5221288" algn="l"/>
                <a:tab pos="5629275" algn="l"/>
                <a:tab pos="6037263" algn="l"/>
                <a:tab pos="6445250" algn="l"/>
                <a:tab pos="6853238" algn="l"/>
                <a:tab pos="7261225" algn="l"/>
                <a:tab pos="7669213" algn="l"/>
                <a:tab pos="8077200" algn="l"/>
              </a:tabLst>
            </a:pPr>
            <a:endParaRPr lang="en-GB" altLang="cs-CZ" smtClean="0">
              <a:latin typeface="Times New Roman" panose="02020603050405020304" pitchFamily="18" charset="0"/>
            </a:endParaRPr>
          </a:p>
          <a:p>
            <a:pPr marL="309563" indent="-309563" eaLnBrk="1" hangingPunct="1">
              <a:lnSpc>
                <a:spcPct val="90000"/>
              </a:lnSpc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325438" algn="l"/>
                <a:tab pos="733425" algn="l"/>
                <a:tab pos="1141413" algn="l"/>
                <a:tab pos="1549400" algn="l"/>
                <a:tab pos="1957388" algn="l"/>
                <a:tab pos="2366963" algn="l"/>
                <a:tab pos="2773363" algn="l"/>
                <a:tab pos="3181350" algn="l"/>
                <a:tab pos="3589338" algn="l"/>
                <a:tab pos="3997325" algn="l"/>
                <a:tab pos="4405313" algn="l"/>
                <a:tab pos="4813300" algn="l"/>
                <a:tab pos="5221288" algn="l"/>
                <a:tab pos="5629275" algn="l"/>
                <a:tab pos="6037263" algn="l"/>
                <a:tab pos="6445250" algn="l"/>
                <a:tab pos="6853238" algn="l"/>
                <a:tab pos="7261225" algn="l"/>
                <a:tab pos="7669213" algn="l"/>
                <a:tab pos="8077200" algn="l"/>
              </a:tabLst>
            </a:pPr>
            <a:endParaRPr lang="en-GB" altLang="cs-CZ" smtClean="0">
              <a:latin typeface="Times New Roman" panose="02020603050405020304" pitchFamily="18" charset="0"/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611188" y="3789363"/>
            <a:ext cx="7696200" cy="287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spcBef>
                <a:spcPts val="18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cs-CZ" sz="2900" b="1">
                <a:solidFill>
                  <a:srgbClr val="000000"/>
                </a:solidFill>
              </a:rPr>
              <a:t>Emocionální agrese</a:t>
            </a:r>
            <a:r>
              <a:rPr lang="en-GB" altLang="cs-CZ" sz="2900">
                <a:solidFill>
                  <a:srgbClr val="000000"/>
                </a:solidFill>
              </a:rPr>
              <a:t> je reaktivní a impulzivní. Agrese je vedena prožitkem (jako je vztek); obvykle není doprovázená úvaho o případném zisku a ztrátách.</a:t>
            </a:r>
          </a:p>
          <a:p>
            <a:pPr lvl="1" eaLnBrk="1"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</a:pPr>
            <a:r>
              <a:rPr lang="en-GB" altLang="cs-CZ" sz="2500" i="1">
                <a:solidFill>
                  <a:srgbClr val="000000"/>
                </a:solidFill>
              </a:rPr>
              <a:t> např. „bouchnuté saze“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69900" y="379413"/>
            <a:ext cx="8196263" cy="693737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sz="4000" b="1" smtClean="0"/>
              <a:t>Výzkumy agrese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85800" y="1916113"/>
            <a:ext cx="8077200" cy="4560887"/>
          </a:xfrm>
        </p:spPr>
        <p:txBody>
          <a:bodyPr lIns="0" tIns="0" rIns="0" bIns="0"/>
          <a:lstStyle/>
          <a:p>
            <a:pPr marL="379413" indent="-379413" eaLnBrk="1" hangingPunct="1">
              <a:lnSpc>
                <a:spcPct val="96000"/>
              </a:lnSpc>
              <a:buFont typeface="Wingdings" panose="05000000000000000000" pitchFamily="2" charset="2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b="1" smtClean="0"/>
              <a:t>Určité metodologické obtíže:</a:t>
            </a:r>
          </a:p>
          <a:p>
            <a:pPr marL="379413" indent="-379413" eaLnBrk="1" hangingPunct="1">
              <a:lnSpc>
                <a:spcPct val="96000"/>
              </a:lnSpc>
              <a:buFont typeface="Wingdings" panose="05000000000000000000" pitchFamily="2" charset="2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endParaRPr lang="en-GB" altLang="cs-CZ" sz="2000" b="1" smtClean="0"/>
          </a:p>
          <a:p>
            <a:pPr marL="379413" indent="-379413" eaLnBrk="1" hangingPunct="1">
              <a:lnSpc>
                <a:spcPct val="96000"/>
              </a:lnSpc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smtClean="0"/>
              <a:t>Můžeme sledovat agresivně se chovající jedince kdykoli a kdekoli kolem nás.</a:t>
            </a:r>
          </a:p>
          <a:p>
            <a:pPr marL="620713" lvl="1" indent="-341313" eaLnBrk="1" hangingPunct="1">
              <a:lnSpc>
                <a:spcPct val="96000"/>
              </a:lnSpc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1800" i="1" smtClean="0"/>
              <a:t>Ale nedozvíme se </a:t>
            </a:r>
            <a:r>
              <a:rPr lang="en-GB" altLang="cs-CZ" sz="1800" i="1" u="sng" smtClean="0"/>
              <a:t>proč</a:t>
            </a:r>
            <a:r>
              <a:rPr lang="en-GB" altLang="cs-CZ" sz="1800" i="1" smtClean="0"/>
              <a:t> se lidé stávají agresivními a za </a:t>
            </a:r>
            <a:r>
              <a:rPr lang="en-GB" altLang="cs-CZ" sz="1800" i="1" u="sng" smtClean="0"/>
              <a:t>jakých okolností</a:t>
            </a:r>
            <a:r>
              <a:rPr lang="en-GB" altLang="cs-CZ" sz="1800" i="1" smtClean="0"/>
              <a:t>.</a:t>
            </a:r>
          </a:p>
          <a:p>
            <a:pPr marL="379413" indent="-379413" eaLnBrk="1" hangingPunct="1">
              <a:lnSpc>
                <a:spcPct val="96000"/>
              </a:lnSpc>
              <a:buFont typeface="Wingdings" panose="05000000000000000000" pitchFamily="2" charset="2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endParaRPr lang="en-GB" altLang="cs-CZ" sz="2000" i="1" smtClean="0"/>
          </a:p>
          <a:p>
            <a:pPr marL="379413" indent="-379413" eaLnBrk="1" hangingPunct="1">
              <a:lnSpc>
                <a:spcPct val="96000"/>
              </a:lnSpc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smtClean="0"/>
              <a:t>Můžeme přimět lidi, aby se ve výzkumu chovali agresivně.  </a:t>
            </a:r>
          </a:p>
          <a:p>
            <a:pPr marL="620713" lvl="1" indent="-341313" eaLnBrk="1" hangingPunct="1">
              <a:lnSpc>
                <a:spcPct val="96000"/>
              </a:lnSpc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1800" i="1" smtClean="0"/>
              <a:t>Ale je to neetické, takže se spíše snažíme vyvolat podmínky, za kterých </a:t>
            </a:r>
            <a:r>
              <a:rPr lang="en-GB" altLang="cs-CZ" sz="1800" i="1" u="sng" smtClean="0"/>
              <a:t>by se mohli</a:t>
            </a:r>
            <a:r>
              <a:rPr lang="en-GB" altLang="cs-CZ" sz="1800" i="1" smtClean="0"/>
              <a:t> chovat agresivně. Což není totéž.</a:t>
            </a:r>
            <a:r>
              <a:rPr lang="en-GB" altLang="cs-CZ" sz="1800" smtClean="0"/>
              <a:t>  </a:t>
            </a:r>
          </a:p>
          <a:p>
            <a:pPr marL="379413" indent="-379413" eaLnBrk="1" hangingPunct="1">
              <a:lnSpc>
                <a:spcPct val="96000"/>
              </a:lnSpc>
              <a:buFont typeface="Wingdings" panose="05000000000000000000" pitchFamily="2" charset="2"/>
              <a:buNone/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endParaRPr lang="en-GB" altLang="cs-CZ" sz="2000" smtClean="0"/>
          </a:p>
          <a:p>
            <a:pPr marL="379413" indent="-379413" eaLnBrk="1" hangingPunct="1">
              <a:lnSpc>
                <a:spcPct val="96000"/>
              </a:lnSpc>
              <a:tabLst>
                <a:tab pos="395288" algn="l"/>
                <a:tab pos="803275" algn="l"/>
                <a:tab pos="1211263" algn="l"/>
                <a:tab pos="1619250" algn="l"/>
                <a:tab pos="2027238" algn="l"/>
                <a:tab pos="2436813" algn="l"/>
                <a:tab pos="2843213" algn="l"/>
                <a:tab pos="3251200" algn="l"/>
                <a:tab pos="3659188" algn="l"/>
                <a:tab pos="4067175" algn="l"/>
                <a:tab pos="4475163" algn="l"/>
                <a:tab pos="4883150" algn="l"/>
                <a:tab pos="5291138" algn="l"/>
                <a:tab pos="5699125" algn="l"/>
                <a:tab pos="6107113" algn="l"/>
                <a:tab pos="6515100" algn="l"/>
                <a:tab pos="6923088" algn="l"/>
                <a:tab pos="7331075" algn="l"/>
                <a:tab pos="7739063" algn="l"/>
                <a:tab pos="8147050" algn="l"/>
              </a:tabLst>
            </a:pPr>
            <a:r>
              <a:rPr lang="en-GB" altLang="cs-CZ" sz="2000" smtClean="0"/>
              <a:t> Většina experimentálních situací je umělých, takže nedávají úplně přesnou představu o rozsahu a všech typech agresivního chování, které přicházejí do úvahy.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Proč jsou lidé agresivní?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8313" y="2924175"/>
            <a:ext cx="2700337" cy="2870200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1313" indent="-341313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spcBef>
                <a:spcPts val="1250"/>
              </a:spcBef>
              <a:buClr>
                <a:srgbClr val="003399"/>
              </a:buClr>
              <a:buSzPct val="100000"/>
              <a:buFont typeface="Verdana" panose="020B0604030504040204" pitchFamily="34" charset="0"/>
              <a:buNone/>
            </a:pPr>
            <a:r>
              <a:rPr lang="en-GB" altLang="cs-CZ" sz="2000" b="1"/>
              <a:t>Jací jsme</a:t>
            </a:r>
          </a:p>
          <a:p>
            <a:pPr>
              <a:spcBef>
                <a:spcPts val="1250"/>
              </a:spcBef>
              <a:buClr>
                <a:srgbClr val="003399"/>
              </a:buClr>
              <a:buSzPct val="100000"/>
              <a:buFont typeface="Verdana" panose="020B0604030504040204" pitchFamily="34" charset="0"/>
              <a:buNone/>
            </a:pPr>
            <a:endParaRPr lang="en-GB" altLang="cs-CZ" sz="2000"/>
          </a:p>
          <a:p>
            <a:pPr>
              <a:spcBef>
                <a:spcPts val="1250"/>
              </a:spcBef>
              <a:buClr>
                <a:schemeClr val="tx1"/>
              </a:buClr>
              <a:buSzPct val="100000"/>
              <a:buFont typeface="Verdana" panose="020B0604030504040204" pitchFamily="34" charset="0"/>
              <a:buChar char="•"/>
            </a:pPr>
            <a:r>
              <a:rPr lang="en-GB" altLang="cs-CZ" sz="2000"/>
              <a:t>Bilogická přirozenost</a:t>
            </a:r>
          </a:p>
          <a:p>
            <a:pPr>
              <a:spcBef>
                <a:spcPts val="1250"/>
              </a:spcBef>
              <a:buClr>
                <a:schemeClr val="tx1"/>
              </a:buClr>
              <a:buSzPct val="100000"/>
              <a:buFont typeface="Verdana" panose="020B0604030504040204" pitchFamily="34" charset="0"/>
              <a:buChar char="•"/>
            </a:pPr>
            <a:r>
              <a:rPr lang="en-GB" altLang="cs-CZ" sz="2000"/>
              <a:t>Osobnost</a:t>
            </a:r>
          </a:p>
          <a:p>
            <a:pPr>
              <a:spcBef>
                <a:spcPts val="1250"/>
              </a:spcBef>
              <a:buClr>
                <a:schemeClr val="tx1"/>
              </a:buClr>
              <a:buSzPct val="100000"/>
              <a:buFont typeface="Verdana" panose="020B0604030504040204" pitchFamily="34" charset="0"/>
              <a:buChar char="•"/>
            </a:pPr>
            <a:r>
              <a:rPr lang="en-GB" altLang="cs-CZ" sz="2000"/>
              <a:t>Hodnotová orientace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227763" y="2852738"/>
            <a:ext cx="2665412" cy="2870200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1313" indent="-341313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spcBef>
                <a:spcPts val="1250"/>
              </a:spcBef>
              <a:buClr>
                <a:srgbClr val="003399"/>
              </a:buClr>
              <a:buSzPct val="100000"/>
              <a:buFont typeface="Verdana" panose="020B0604030504040204" pitchFamily="34" charset="0"/>
              <a:buNone/>
            </a:pPr>
            <a:r>
              <a:rPr lang="en-GB" altLang="cs-CZ" sz="2000" b="1"/>
              <a:t>Jakou máme zkušenost</a:t>
            </a:r>
          </a:p>
          <a:p>
            <a:pPr>
              <a:spcBef>
                <a:spcPts val="1250"/>
              </a:spcBef>
              <a:buClr>
                <a:srgbClr val="003399"/>
              </a:buClr>
              <a:buSzPct val="100000"/>
              <a:buFont typeface="Verdana" panose="020B0604030504040204" pitchFamily="34" charset="0"/>
              <a:buNone/>
            </a:pPr>
            <a:endParaRPr lang="en-GB" altLang="cs-CZ" sz="2000"/>
          </a:p>
          <a:p>
            <a:pPr>
              <a:spcBef>
                <a:spcPts val="1250"/>
              </a:spcBef>
              <a:buClr>
                <a:schemeClr val="tx1"/>
              </a:buClr>
              <a:buSzPct val="100000"/>
              <a:buFont typeface="Verdana" panose="020B0604030504040204" pitchFamily="34" charset="0"/>
              <a:buChar char="•"/>
            </a:pPr>
            <a:r>
              <a:rPr lang="en-GB" altLang="cs-CZ" sz="2000"/>
              <a:t>Modely chování</a:t>
            </a:r>
          </a:p>
          <a:p>
            <a:pPr>
              <a:spcBef>
                <a:spcPts val="1250"/>
              </a:spcBef>
              <a:buClr>
                <a:schemeClr val="tx1"/>
              </a:buClr>
              <a:buSzPct val="100000"/>
              <a:buFont typeface="Verdana" panose="020B0604030504040204" pitchFamily="34" charset="0"/>
              <a:buChar char="•"/>
            </a:pPr>
            <a:r>
              <a:rPr lang="en-GB" altLang="cs-CZ" sz="2000"/>
              <a:t>Provokace</a:t>
            </a:r>
          </a:p>
          <a:p>
            <a:pPr>
              <a:spcBef>
                <a:spcPts val="1250"/>
              </a:spcBef>
              <a:buClr>
                <a:schemeClr val="tx1"/>
              </a:buClr>
              <a:buSzPct val="100000"/>
              <a:buFont typeface="Verdana" panose="020B0604030504040204" pitchFamily="34" charset="0"/>
              <a:buChar char="•"/>
            </a:pPr>
            <a:r>
              <a:rPr lang="en-GB" altLang="cs-CZ" sz="2000"/>
              <a:t>Nepohodlí a frustrace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708400" y="3141663"/>
            <a:ext cx="1512888" cy="793750"/>
          </a:xfrm>
          <a:prstGeom prst="rect">
            <a:avLst/>
          </a:prstGeom>
          <a:solidFill>
            <a:srgbClr val="C000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1313" indent="-341313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spcBef>
                <a:spcPts val="1125"/>
              </a:spcBef>
              <a:buClr>
                <a:srgbClr val="FFFFFF"/>
              </a:buClr>
              <a:buSzPct val="100000"/>
              <a:buFont typeface="Verdana" panose="020B0604030504040204" pitchFamily="34" charset="0"/>
              <a:buNone/>
            </a:pPr>
            <a:r>
              <a:rPr lang="en-GB" altLang="cs-CZ">
                <a:solidFill>
                  <a:srgbClr val="FFFFFF"/>
                </a:solidFill>
              </a:rPr>
              <a:t>Myšlení 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SzPct val="100000"/>
              <a:buFont typeface="Verdana" panose="020B0604030504040204" pitchFamily="34" charset="0"/>
              <a:buNone/>
            </a:pPr>
            <a:r>
              <a:rPr lang="en-GB" altLang="cs-CZ">
                <a:solidFill>
                  <a:srgbClr val="FFFFFF"/>
                </a:solidFill>
              </a:rPr>
              <a:t>a prožívání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2195513" y="3284538"/>
            <a:ext cx="1511300" cy="576262"/>
          </a:xfrm>
          <a:prstGeom prst="rightArrow">
            <a:avLst>
              <a:gd name="adj1" fmla="val 50000"/>
              <a:gd name="adj2" fmla="val 65565"/>
            </a:avLst>
          </a:prstGeom>
          <a:solidFill>
            <a:schemeClr val="hlink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219700" y="3213100"/>
            <a:ext cx="1368425" cy="574675"/>
          </a:xfrm>
          <a:prstGeom prst="leftArrow">
            <a:avLst>
              <a:gd name="adj1" fmla="val 50000"/>
              <a:gd name="adj2" fmla="val 59530"/>
            </a:avLst>
          </a:prstGeom>
          <a:solidFill>
            <a:schemeClr val="folHlink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708400" y="5084763"/>
            <a:ext cx="1439863" cy="3683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341313" indent="-341313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spcBef>
                <a:spcPts val="1125"/>
              </a:spcBef>
              <a:buClr>
                <a:srgbClr val="FFFFFF"/>
              </a:buClr>
              <a:buSzPct val="100000"/>
              <a:buFont typeface="Verdana" panose="020B0604030504040204" pitchFamily="34" charset="0"/>
              <a:buNone/>
            </a:pPr>
            <a:r>
              <a:rPr lang="en-GB" altLang="cs-CZ">
                <a:solidFill>
                  <a:srgbClr val="FFFFFF"/>
                </a:solidFill>
              </a:rPr>
              <a:t>Chování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5400000">
            <a:off x="3855244" y="4221956"/>
            <a:ext cx="1152525" cy="5762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8" grpId="0" animBg="1"/>
      <p:bldP spid="82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Biologické teorie agrese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73100" y="1906588"/>
            <a:ext cx="7805738" cy="5264150"/>
          </a:xfrm>
        </p:spPr>
        <p:txBody>
          <a:bodyPr lIns="0" tIns="0" rIns="0" bIns="0"/>
          <a:lstStyle/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smtClean="0"/>
              <a:t>Biologické teorie agrese vycházejí z předpokladu, že násilí a agrese jsou součástí lidské přirozenosti; jsout přirozené a instinktivní.</a:t>
            </a:r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u="sng" smtClean="0"/>
              <a:t>Freud (1930)</a:t>
            </a:r>
            <a:r>
              <a:rPr lang="en-GB" altLang="cs-CZ" sz="2000" smtClean="0"/>
              <a:t> byl přesvědčen o existenci „Thanatosu“:</a:t>
            </a:r>
          </a:p>
          <a:p>
            <a:pPr lvl="1"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800" smtClean="0"/>
              <a:t>Vnitřní ničiv</a:t>
            </a:r>
            <a:r>
              <a:rPr lang="cs-CZ" altLang="cs-CZ" sz="1800" smtClean="0"/>
              <a:t>á</a:t>
            </a:r>
            <a:r>
              <a:rPr lang="en-GB" altLang="cs-CZ" sz="1800" smtClean="0"/>
              <a:t> energi</a:t>
            </a:r>
            <a:r>
              <a:rPr lang="cs-CZ" altLang="cs-CZ" sz="1800" smtClean="0"/>
              <a:t>e</a:t>
            </a:r>
            <a:r>
              <a:rPr lang="en-GB" altLang="cs-CZ" sz="1800" smtClean="0"/>
              <a:t>, která může být zaměřena vůči druhým i vůči sobě.</a:t>
            </a:r>
          </a:p>
          <a:p>
            <a:pPr lvl="1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800" smtClean="0"/>
              <a:t>  </a:t>
            </a:r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000" u="sng" smtClean="0"/>
              <a:t>Lorenz (1966)</a:t>
            </a:r>
            <a:r>
              <a:rPr lang="en-GB" altLang="cs-CZ" sz="2000" smtClean="0"/>
              <a:t> vyšel z Darwinovy evoluční teorie a principu přežití nejlepších:</a:t>
            </a:r>
          </a:p>
          <a:p>
            <a:pPr lvl="1"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800" smtClean="0"/>
              <a:t>Byl přesvědčen, že „bojový instinkt“ je vrozený a nutný pro přežití.   </a:t>
            </a:r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1188" cy="1141412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Evoluční psychologie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Teorie agrese založené na instinktivním chování jsou velmi jednoduché: </a:t>
            </a:r>
          </a:p>
          <a:p>
            <a:pPr lvl="1" eaLnBrk="1" hangingPunct="1">
              <a:lnSpc>
                <a:spcPct val="80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i="1" smtClean="0"/>
              <a:t>lidé jsou agresivní, protože lidé bývají agresiviní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80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Evoluční psychologové zdůrazňují, že značná část lidského chování je založena na </a:t>
            </a:r>
            <a:r>
              <a:rPr lang="en-GB" altLang="cs-CZ" sz="2400" u="sng" smtClean="0"/>
              <a:t>psychických mechanismech</a:t>
            </a:r>
            <a:r>
              <a:rPr lang="en-GB" altLang="cs-CZ" sz="2400" smtClean="0"/>
              <a:t>, které slouží k přežití nebo sexuálnímu výběru. </a:t>
            </a:r>
            <a:r>
              <a:rPr lang="en-GB" altLang="cs-CZ" sz="1700" i="1" smtClean="0"/>
              <a:t>(http://www.vesmir.cz/clanek.php3?CID=1776)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2400" smtClean="0"/>
          </a:p>
          <a:p>
            <a:pPr eaLnBrk="1" hangingPunct="1">
              <a:lnSpc>
                <a:spcPct val="80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2400" smtClean="0"/>
              <a:t>Proto může být agresivní chování chápáno i jako </a:t>
            </a:r>
            <a:r>
              <a:rPr lang="en-GB" altLang="cs-CZ" sz="2400" u="sng" smtClean="0"/>
              <a:t>adaptivní</a:t>
            </a:r>
            <a:r>
              <a:rPr lang="en-GB" altLang="cs-CZ" sz="2400" smtClean="0"/>
              <a:t> – maximalizací vlastních zdrojů a úspěšností v porovnání s druhými jedinec zvyšuje své naděje na reprodukční úspěšnost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147050" cy="1506538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06400" algn="l"/>
                <a:tab pos="814388" algn="l"/>
                <a:tab pos="1222375" algn="l"/>
                <a:tab pos="1630363" algn="l"/>
                <a:tab pos="2038350" algn="l"/>
                <a:tab pos="2446338" algn="l"/>
                <a:tab pos="2854325" algn="l"/>
                <a:tab pos="3262313" algn="l"/>
                <a:tab pos="3670300" algn="l"/>
                <a:tab pos="4078288" algn="l"/>
                <a:tab pos="4486275" algn="l"/>
                <a:tab pos="4894263" algn="l"/>
                <a:tab pos="5302250" algn="l"/>
                <a:tab pos="5710238" algn="l"/>
                <a:tab pos="6118225" algn="l"/>
                <a:tab pos="6526213" algn="l"/>
                <a:tab pos="6934200" algn="l"/>
                <a:tab pos="7342188" algn="l"/>
                <a:tab pos="7750175" algn="l"/>
                <a:tab pos="8158163" algn="l"/>
              </a:tabLst>
            </a:pPr>
            <a:r>
              <a:rPr lang="en-GB" altLang="cs-CZ" b="1" smtClean="0"/>
              <a:t>Příklady evolučně psychologických výzkumů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73100" y="1906588"/>
            <a:ext cx="7805738" cy="4957762"/>
          </a:xfrm>
        </p:spPr>
        <p:txBody>
          <a:bodyPr lIns="0" tIns="0" rIns="0" bIns="0"/>
          <a:lstStyle/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800" smtClean="0"/>
              <a:t>Protože muži a ženy v průběhu evoluce čelili jiným problémům, </a:t>
            </a:r>
            <a:r>
              <a:rPr lang="en-GB" altLang="cs-CZ" sz="1800" i="1" smtClean="0"/>
              <a:t>měl by být</a:t>
            </a:r>
            <a:r>
              <a:rPr lang="en-GB" altLang="cs-CZ" sz="1800" smtClean="0"/>
              <a:t> v jejich agresivním chování nějaký rozdíl. </a:t>
            </a:r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1800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800" smtClean="0"/>
              <a:t>Buss and Dedden (1990) se zaměřili na agresivní chování vůči jedincům stejného pohlaví. Našli rozdíly:</a:t>
            </a:r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1800" smtClean="0"/>
          </a:p>
          <a:p>
            <a:pPr lvl="1"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600" b="1" smtClean="0"/>
              <a:t>Ženy </a:t>
            </a:r>
            <a:r>
              <a:rPr lang="en-GB" altLang="cs-CZ" sz="1600" smtClean="0"/>
              <a:t>častěji verbálně napadají, přičemž zdůrazňují fyzický vzhled a promiskuitu rivalek.</a:t>
            </a:r>
          </a:p>
          <a:p>
            <a:pPr lvl="1"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600" b="1" smtClean="0"/>
              <a:t>Muži </a:t>
            </a:r>
            <a:r>
              <a:rPr lang="en-GB" altLang="cs-CZ" sz="1600" smtClean="0"/>
              <a:t> se snaží o fyzickou dominanci či agresi vůči svým rivalům.</a:t>
            </a:r>
          </a:p>
          <a:p>
            <a:pPr lvl="1"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1600" smtClean="0"/>
          </a:p>
          <a:p>
            <a:pPr eaLnBrk="1" hangingPunct="1">
              <a:lnSpc>
                <a:spcPct val="106000"/>
              </a:lnSpc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r>
              <a:rPr lang="en-GB" altLang="cs-CZ" sz="1800" smtClean="0"/>
              <a:t>Tyto typy chování jsou navíc účinnější při snižovnání atraktivity rivala(ky), než když je použije příslušník opačného pohlaví.</a:t>
            </a:r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1800" smtClean="0"/>
          </a:p>
          <a:p>
            <a:pPr eaLnBrk="1" hangingPunct="1">
              <a:lnSpc>
                <a:spcPct val="106000"/>
              </a:lnSpc>
              <a:buFont typeface="Wingdings" panose="05000000000000000000" pitchFamily="2" charset="2"/>
              <a:buNone/>
              <a:tabLst>
                <a:tab pos="404813" algn="l"/>
                <a:tab pos="812800" algn="l"/>
                <a:tab pos="1220788" algn="l"/>
                <a:tab pos="1628775" algn="l"/>
                <a:tab pos="2036763" algn="l"/>
                <a:tab pos="2446338" algn="l"/>
                <a:tab pos="2852738" algn="l"/>
                <a:tab pos="3260725" algn="l"/>
                <a:tab pos="3668713" algn="l"/>
                <a:tab pos="4076700" algn="l"/>
                <a:tab pos="4484688" algn="l"/>
                <a:tab pos="4892675" algn="l"/>
                <a:tab pos="5300663" algn="l"/>
                <a:tab pos="5708650" algn="l"/>
                <a:tab pos="6116638" algn="l"/>
                <a:tab pos="6524625" algn="l"/>
                <a:tab pos="6932613" algn="l"/>
                <a:tab pos="7340600" algn="l"/>
                <a:tab pos="7748588" algn="l"/>
                <a:tab pos="8156575" algn="l"/>
              </a:tabLst>
            </a:pPr>
            <a:endParaRPr lang="en-GB" altLang="cs-CZ" sz="18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</TotalTime>
  <Words>1266</Words>
  <Application>Microsoft Office PowerPoint</Application>
  <PresentationFormat>Předvádění na obrazovce (4:3)</PresentationFormat>
  <Paragraphs>206</Paragraphs>
  <Slides>26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5" baseType="lpstr">
      <vt:lpstr>Verdana</vt:lpstr>
      <vt:lpstr>Arial Unicode MS</vt:lpstr>
      <vt:lpstr>Arial</vt:lpstr>
      <vt:lpstr>Tw Cen MT</vt:lpstr>
      <vt:lpstr>Wingdings</vt:lpstr>
      <vt:lpstr>Wingdings 2</vt:lpstr>
      <vt:lpstr>Times New Roman</vt:lpstr>
      <vt:lpstr>Garamond</vt:lpstr>
      <vt:lpstr>Medián</vt:lpstr>
      <vt:lpstr>Ps. V a V</vt:lpstr>
      <vt:lpstr>Co je agrese?</vt:lpstr>
      <vt:lpstr>Odborné definice</vt:lpstr>
      <vt:lpstr>Existují různé druhy agrese?</vt:lpstr>
      <vt:lpstr>Výzkumy agrese</vt:lpstr>
      <vt:lpstr>Proč jsou lidé agresivní?</vt:lpstr>
      <vt:lpstr>Biologické teorie agrese</vt:lpstr>
      <vt:lpstr>Evoluční psychologie</vt:lpstr>
      <vt:lpstr>Příklady evolučně psychologických výzkumů</vt:lpstr>
      <vt:lpstr>…jsou tu ale určitá omezení:</vt:lpstr>
      <vt:lpstr>Socializace aneb „naučená agrese“</vt:lpstr>
      <vt:lpstr>Socializace aneb naučená agrese</vt:lpstr>
      <vt:lpstr>Socializace aneb naučená agrese</vt:lpstr>
      <vt:lpstr>Socializace aneb naučená agrese</vt:lpstr>
      <vt:lpstr>Vliv násilí v TV na agresivní chování, zejména u chlapců (Liebert and Baron, 1972) </vt:lpstr>
      <vt:lpstr>Kritika Bandurovy teorie</vt:lpstr>
      <vt:lpstr>Jsou nějaké agresivní osobnosti?</vt:lpstr>
      <vt:lpstr>Jaké okolnosti vedou k agresi?</vt:lpstr>
      <vt:lpstr>„Efekt dlouhého horkého léta“</vt:lpstr>
      <vt:lpstr>Frustrace a agrese</vt:lpstr>
      <vt:lpstr>Vliv kultury</vt:lpstr>
      <vt:lpstr>Co tedy způsobuje agresi?</vt:lpstr>
      <vt:lpstr>Ovlivnění agrese?</vt:lpstr>
      <vt:lpstr>Co může dále agresivitu ovlivnit?</vt:lpstr>
      <vt:lpstr>Jak můžeme agresivní chování ovlivnit?</vt:lpstr>
      <vt:lpstr>Další 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influence</dc:title>
  <dc:creator>School of Psychology</dc:creator>
  <cp:lastModifiedBy>Mares</cp:lastModifiedBy>
  <cp:revision>6</cp:revision>
  <dcterms:modified xsi:type="dcterms:W3CDTF">2016-04-11T12:23:07Z</dcterms:modified>
</cp:coreProperties>
</file>