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318" r:id="rId4"/>
    <p:sldId id="340" r:id="rId5"/>
    <p:sldId id="341" r:id="rId6"/>
    <p:sldId id="342" r:id="rId7"/>
    <p:sldId id="332" r:id="rId8"/>
    <p:sldId id="343" r:id="rId9"/>
    <p:sldId id="326" r:id="rId10"/>
    <p:sldId id="336" r:id="rId11"/>
    <p:sldId id="344" r:id="rId12"/>
    <p:sldId id="345" r:id="rId13"/>
    <p:sldId id="333" r:id="rId14"/>
    <p:sldId id="338" r:id="rId15"/>
    <p:sldId id="334" r:id="rId16"/>
    <p:sldId id="339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79E83D-639D-4AC9-9DD8-F54D2BE130DD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48516A-AECA-4ABD-9F9F-B2D4D0EBE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35BB-C555-4191-AE0C-32E1C603C6A3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6F84-8DF3-484A-AA8B-87E77C6B86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F661-FE38-4B79-939F-08F0A31DC9D1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ABF6-B33B-4249-ABA1-FB8F260322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AD0F-FA42-416D-9D63-D140CC5F990F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8569-33F3-40CE-9677-0C2C3FB14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F4BC-DC86-4347-B341-4B7104F0897A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1ADB0C-84D0-4D3B-A3E5-4D0E02E38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9A5964-0F57-4087-B887-6CDB4241BE2A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3C2E33-2C01-45E0-80C0-052FA09453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CF28C3-683A-472D-8426-52ED5AC527A8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71B115-2DBC-413C-ABC5-42464C186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4283-EAF9-4877-A49A-302D8BBF7046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B58F-D37A-4389-9AB3-6FEAE6275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2E03-048C-4B60-8068-2AE4A111F8B1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36F561-0B37-4BDC-BF6B-403A6F6A67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32EC-8050-4A6C-B821-AB44DADA9980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B8F1-5991-41FC-AD55-6D72F9A8CC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7968F9-5FA4-41EB-B758-1A886949B617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E940DD3-B223-43CD-8E8D-C39DA66F0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C56B1C-846E-4313-A8F9-31B5BAFB3B7E}" type="datetimeFigureOut">
              <a:rPr lang="cs-CZ"/>
              <a:pPr>
                <a:defRPr/>
              </a:pPr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3EEE03-14BA-40EA-A6AD-863AFAB04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9" r:id="rId2"/>
    <p:sldLayoutId id="2147484144" r:id="rId3"/>
    <p:sldLayoutId id="2147484145" r:id="rId4"/>
    <p:sldLayoutId id="2147484146" r:id="rId5"/>
    <p:sldLayoutId id="2147484140" r:id="rId6"/>
    <p:sldLayoutId id="2147484147" r:id="rId7"/>
    <p:sldLayoutId id="2147484141" r:id="rId8"/>
    <p:sldLayoutId id="2147484148" r:id="rId9"/>
    <p:sldLayoutId id="2147484142" r:id="rId10"/>
    <p:sldLayoutId id="21474841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.muni.cz/wphy/fyzvl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Keramika, kompozity, polymery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tx2">
                    <a:satMod val="200000"/>
                  </a:schemeClr>
                </a:solidFill>
              </a:rPr>
              <a:t>Náhrada za kovy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 - částicové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2400" dirty="0" smtClean="0"/>
              <a:t>Částice, používané jako plniva </a:t>
            </a:r>
            <a:r>
              <a:rPr lang="cs-CZ" sz="2400" dirty="0" err="1" smtClean="0"/>
              <a:t>kompozitů</a:t>
            </a:r>
            <a:r>
              <a:rPr lang="cs-CZ" sz="2400" dirty="0" smtClean="0"/>
              <a:t>, mají tvar kulovitý, destičkovitý, jehlicovitý, nebo nepravidelný. Jejich složení je též rozmanité: vápenec, oxid křemičitý, oxidy křemíku, hořčíku a hliníku, skleněné </a:t>
            </a:r>
            <a:r>
              <a:rPr lang="cs-CZ" sz="2400" dirty="0" err="1" smtClean="0"/>
              <a:t>mikrokuličky</a:t>
            </a:r>
            <a:r>
              <a:rPr lang="cs-CZ" sz="2400" dirty="0" smtClean="0"/>
              <a:t>, slída, nebo mikročástice kovů. Částicová plniva mění značně </a:t>
            </a:r>
            <a:r>
              <a:rPr lang="cs-CZ" sz="2400" dirty="0" smtClean="0"/>
              <a:t>mechanické vlastnosti.</a:t>
            </a:r>
            <a:r>
              <a:rPr lang="cs-CZ" sz="2400" dirty="0" smtClean="0"/>
              <a:t> </a:t>
            </a:r>
            <a:endParaRPr lang="cs-CZ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97754"/>
            <a:ext cx="5719761" cy="33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1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 - vláknové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2400" dirty="0" smtClean="0"/>
              <a:t>Významnou kvantitativní charakteristikou vláken, používaných jako plniva u  </a:t>
            </a:r>
            <a:r>
              <a:rPr lang="cs-CZ" sz="2400" dirty="0" err="1" smtClean="0"/>
              <a:t>kompozitů</a:t>
            </a:r>
            <a:r>
              <a:rPr lang="cs-CZ" sz="2400" dirty="0" smtClean="0"/>
              <a:t>, zpevněných vlákny, je poměr </a:t>
            </a:r>
            <a:r>
              <a:rPr lang="cs-CZ" sz="2400" i="1" dirty="0" smtClean="0"/>
              <a:t>E</a:t>
            </a:r>
            <a:r>
              <a:rPr lang="cs-CZ" sz="2400" i="1" baseline="-25000" dirty="0" smtClean="0"/>
              <a:t>V</a:t>
            </a:r>
            <a:r>
              <a:rPr lang="cs-CZ" sz="2400" i="1" dirty="0" smtClean="0"/>
              <a:t> / </a:t>
            </a:r>
            <a:r>
              <a:rPr lang="cs-CZ" sz="2400" i="1" dirty="0" err="1" smtClean="0"/>
              <a:t>r</a:t>
            </a:r>
            <a:r>
              <a:rPr lang="cs-CZ" sz="2400" i="1" baseline="-25000" dirty="0" err="1" smtClean="0"/>
              <a:t>V</a:t>
            </a:r>
            <a:r>
              <a:rPr lang="cs-CZ" sz="2400" dirty="0" smtClean="0"/>
              <a:t> (modul pružnosti, dělený hustotou) a poměr </a:t>
            </a:r>
            <a:r>
              <a:rPr lang="cs-CZ" sz="2400" i="1" dirty="0" err="1" smtClean="0"/>
              <a:t>R</a:t>
            </a:r>
            <a:r>
              <a:rPr lang="cs-CZ" sz="2400" i="1" baseline="-25000" dirty="0" err="1" smtClean="0"/>
              <a:t>mV</a:t>
            </a:r>
            <a:r>
              <a:rPr lang="cs-CZ" sz="2400" i="1" dirty="0" smtClean="0"/>
              <a:t> / </a:t>
            </a:r>
            <a:r>
              <a:rPr lang="cs-CZ" sz="2400" i="1" dirty="0" err="1" smtClean="0"/>
              <a:t>r</a:t>
            </a:r>
            <a:r>
              <a:rPr lang="cs-CZ" sz="2400" i="1" baseline="-25000" dirty="0" err="1" smtClean="0"/>
              <a:t>V</a:t>
            </a:r>
            <a:r>
              <a:rPr lang="cs-CZ" sz="2400" dirty="0" smtClean="0"/>
              <a:t> (pevnost v tahu, dělená hustotou), neboť právě tyto veličiny rozhodují o hmotnosti celé konstrukce. Nejčastěji používanými materiály pro taková vlákna je sklo, uhlík, bór s wolframem, ocel, </a:t>
            </a:r>
            <a:r>
              <a:rPr lang="cs-CZ" sz="2400" dirty="0" err="1" smtClean="0"/>
              <a:t>kevlar</a:t>
            </a:r>
            <a:r>
              <a:rPr lang="cs-CZ" sz="2400" dirty="0" smtClean="0"/>
              <a:t> (druh polymeru), apod</a:t>
            </a:r>
            <a:r>
              <a:rPr lang="cs-CZ" sz="2400" dirty="0" smtClean="0"/>
              <a:t>.</a:t>
            </a:r>
            <a:r>
              <a:rPr lang="cs-CZ" sz="2400" dirty="0" smtClean="0"/>
              <a:t> </a:t>
            </a:r>
            <a:endParaRPr lang="cs-CZ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21290"/>
            <a:ext cx="3657609" cy="26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857621"/>
            <a:ext cx="2635627" cy="30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1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 - </a:t>
            </a: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lamelární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2400" dirty="0" smtClean="0"/>
              <a:t>Laminární kompozity jsou tvořeny střídajícími se vrstvami (nebo vrstvičkami) složek o různých vlastnostech. Řadíme sem např. kombinace velmi tenkých povlakových vrstev, tlustší ochranné antikorozní </a:t>
            </a:r>
            <a:r>
              <a:rPr lang="cs-CZ" sz="2400" dirty="0" smtClean="0"/>
              <a:t>vrstvy</a:t>
            </a:r>
            <a:r>
              <a:rPr lang="cs-CZ" sz="2400" dirty="0" smtClean="0"/>
              <a:t>.</a:t>
            </a:r>
            <a:endParaRPr lang="cs-CZ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143249"/>
            <a:ext cx="44320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346" y="4429132"/>
            <a:ext cx="4785654" cy="23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1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Polymery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Přestože jsou makromolekuly jedním z nejrozšířenějších druhů organických látek v přírodě, větší pozornost jim byla věnována až po první světové válce. </a:t>
            </a:r>
          </a:p>
          <a:p>
            <a:pPr algn="just">
              <a:buNone/>
            </a:pPr>
            <a:r>
              <a:rPr lang="cs-CZ" sz="2800" dirty="0" smtClean="0"/>
              <a:t>Molekuly polymerů, jak plyne z jejich názvu, se skládají z velkého množství základních stavebních kamenů, zvaných </a:t>
            </a:r>
            <a:r>
              <a:rPr lang="cs-CZ" sz="2800" i="1" dirty="0" smtClean="0"/>
              <a:t>monomery</a:t>
            </a:r>
            <a:r>
              <a:rPr lang="cs-CZ" sz="2800" dirty="0" smtClean="0"/>
              <a:t>. </a:t>
            </a:r>
            <a:endParaRPr lang="cs-CZ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118338"/>
            <a:ext cx="4891102" cy="27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4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Polymery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400" dirty="0" smtClean="0"/>
              <a:t>Polymery můžeme </a:t>
            </a:r>
            <a:r>
              <a:rPr lang="cs-CZ" sz="2400" dirty="0" smtClean="0"/>
              <a:t>dělit:</a:t>
            </a:r>
            <a:endParaRPr lang="cs-CZ" sz="2400" dirty="0" smtClean="0"/>
          </a:p>
          <a:p>
            <a:pPr algn="just">
              <a:buNone/>
            </a:pPr>
            <a:r>
              <a:rPr lang="cs-CZ" sz="2400" i="1" dirty="0" smtClean="0"/>
              <a:t>- Termoplasty</a:t>
            </a:r>
            <a:r>
              <a:rPr lang="cs-CZ" sz="2400" dirty="0" smtClean="0"/>
              <a:t> </a:t>
            </a:r>
            <a:r>
              <a:rPr lang="cs-CZ" sz="2400" dirty="0" smtClean="0"/>
              <a:t>(např. polyetylén) mají dlouhé molekuly, jejichž délka s rostoucí teplotou klesá, polymer degraduje a ztrácí své původní dobré vlastnost.</a:t>
            </a:r>
          </a:p>
          <a:p>
            <a:pPr algn="just">
              <a:buNone/>
            </a:pPr>
            <a:r>
              <a:rPr lang="cs-CZ" sz="2400" i="1" dirty="0" smtClean="0"/>
              <a:t>- </a:t>
            </a:r>
            <a:r>
              <a:rPr lang="cs-CZ" sz="2400" i="1" dirty="0" err="1" smtClean="0"/>
              <a:t>Duroplasty</a:t>
            </a:r>
            <a:r>
              <a:rPr lang="cs-CZ" sz="2400" i="1" dirty="0" smtClean="0"/>
              <a:t> či </a:t>
            </a:r>
            <a:r>
              <a:rPr lang="cs-CZ" sz="2400" i="1" dirty="0" err="1" smtClean="0"/>
              <a:t>reaktoplasty</a:t>
            </a:r>
            <a:r>
              <a:rPr lang="cs-CZ" sz="2400" dirty="0" smtClean="0"/>
              <a:t> </a:t>
            </a:r>
            <a:r>
              <a:rPr lang="cs-CZ" sz="2400" dirty="0" smtClean="0"/>
              <a:t>(např. bakelit) mají síťovitou strukturu, která je činí pevnými. Při vyšších teplotách se rozpadávají (oxidují).</a:t>
            </a:r>
          </a:p>
          <a:p>
            <a:pPr algn="just">
              <a:buNone/>
            </a:pPr>
            <a:r>
              <a:rPr lang="cs-CZ" sz="2400" dirty="0" smtClean="0"/>
              <a:t>Polymery jsou často kombinovány s různými plnivy, které mají zpravidla zlepšit zejména jejich mechanické vlastnosti, jako je modul pružnosti, mez pevnosti, </a:t>
            </a:r>
            <a:r>
              <a:rPr lang="cs-CZ" sz="2400" dirty="0" err="1" smtClean="0"/>
              <a:t>otěruvzdornost</a:t>
            </a:r>
            <a:r>
              <a:rPr lang="cs-CZ" sz="2400" dirty="0" smtClean="0"/>
              <a:t> apod. Jako plniva používáme částice (saze, křemičitany, křídu i částice kovů aj.), nebo vlákna (např. papír, textilie). Polymery lze dále barvit, parfémovat a vytvářet z nich kompozity</a:t>
            </a:r>
            <a:r>
              <a:rPr lang="cs-CZ" sz="2400" dirty="0" smtClean="0"/>
              <a:t>.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159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Struktura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polymerů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7340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32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Využití polymerů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800" dirty="0" smtClean="0"/>
              <a:t>S</a:t>
            </a:r>
            <a:r>
              <a:rPr lang="cs-CZ" sz="2800" dirty="0" smtClean="0"/>
              <a:t> použitím polymerů se setkáme doslova každý den a na každém kroku. Vyjmenovat jejich využití od domácnosti, průmyslu, zemědělství, automobilismu až po kosmickou </a:t>
            </a:r>
            <a:r>
              <a:rPr lang="cs-CZ" sz="2800" dirty="0" smtClean="0"/>
              <a:t>techniku. </a:t>
            </a:r>
          </a:p>
          <a:p>
            <a:pPr marL="0" indent="0" algn="just">
              <a:buNone/>
            </a:pPr>
            <a:r>
              <a:rPr lang="cs-CZ" sz="2800" dirty="0" smtClean="0"/>
              <a:t>Na </a:t>
            </a:r>
            <a:r>
              <a:rPr lang="cs-CZ" sz="2800" dirty="0" smtClean="0"/>
              <a:t>základě dosavadního vývoje a použití polymerů lze konstatovat, že stejně jako keramika a kompozity jsou i plasty významným kandidátem na náhradu oceli v dalším století či tisíciletí</a:t>
            </a:r>
            <a:r>
              <a:rPr lang="cs-CZ" sz="2800" dirty="0" smtClean="0"/>
              <a:t>.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471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Závěr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Literatura: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Pokluda</a:t>
            </a:r>
            <a:r>
              <a:rPr lang="cs-CZ" sz="2400" dirty="0" smtClean="0"/>
              <a:t>, J., Kroupa, F., Obdržálek, L.: </a:t>
            </a:r>
            <a:r>
              <a:rPr lang="cs-CZ" sz="2400" i="1" dirty="0" smtClean="0"/>
              <a:t>Mechanické vlastnosti a struktura pevných látek</a:t>
            </a:r>
            <a:r>
              <a:rPr lang="cs-CZ" sz="2400" dirty="0" smtClean="0"/>
              <a:t>. PC-DIR spol. s r.o., Brno, 1994, 385s.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Vondráček, F. </a:t>
            </a:r>
            <a:r>
              <a:rPr lang="cs-CZ" sz="2400" i="1" dirty="0" smtClean="0"/>
              <a:t>Materiály a technologie I a II</a:t>
            </a:r>
            <a:r>
              <a:rPr lang="en-US" sz="2400" dirty="0" smtClean="0"/>
              <a:t>, 19</a:t>
            </a:r>
            <a:r>
              <a:rPr lang="cs-CZ" sz="2400" dirty="0" smtClean="0"/>
              <a:t>85, 243+244s.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Ptáček a kol. </a:t>
            </a:r>
            <a:r>
              <a:rPr lang="cs-CZ" sz="2400" i="1" dirty="0" smtClean="0"/>
              <a:t>Nauka o materiálu I a II</a:t>
            </a:r>
            <a:r>
              <a:rPr lang="cs-CZ" sz="2400" dirty="0" smtClean="0"/>
              <a:t>. CERM, 2003, 520+396 s.</a:t>
            </a:r>
          </a:p>
          <a:p>
            <a:pPr eaLnBrk="1" hangingPunct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[4] </a:t>
            </a:r>
            <a:r>
              <a:rPr lang="cs-CZ" sz="2400" i="1" dirty="0" smtClean="0">
                <a:solidFill>
                  <a:srgbClr val="FF0000"/>
                </a:solidFill>
              </a:rPr>
              <a:t>internet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http://www.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ped.muni.cz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wphy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  <a:hlinkClick r:id="rId2"/>
              </a:rPr>
              <a:t>fyzvla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/</a:t>
            </a: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cs-CZ" sz="24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Keramika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K</a:t>
            </a:r>
            <a:r>
              <a:rPr lang="cs-CZ" sz="2800" dirty="0" smtClean="0"/>
              <a:t>eramika </a:t>
            </a:r>
            <a:r>
              <a:rPr lang="cs-CZ" sz="2800" dirty="0" smtClean="0"/>
              <a:t>spolu s dřevem, kostmi, kůží a kameny patřila mezi první materiály, které pravěký člověk zpracovával. Chceme – li definovat pojem keramika, můžeme říci, že je to materiál převážně krystalický, složený především z anorganických sloučenin nekovového charakteru. Litosféra obsahuje 50% kyslíku, 25% křemíku, 7% hliníku, 4% železa, </a:t>
            </a:r>
            <a:r>
              <a:rPr lang="cs-CZ" sz="2800" dirty="0" smtClean="0"/>
              <a:t>.. Rovněž </a:t>
            </a:r>
            <a:r>
              <a:rPr lang="cs-CZ" sz="2800" dirty="0" smtClean="0"/>
              <a:t>energetická náročnost výroby keramiky je nižší, než je energetická náročnost metalurgie (na výrobu 1 m3 portlandského cementu se spotřebuje 30 GJ, zatímco na výrobu stejného objemu polystyrénu je to 180 GJ a nerezavějící oceli 870 GJ</a:t>
            </a:r>
            <a:r>
              <a:rPr lang="cs-CZ" sz="2800" dirty="0" smtClean="0"/>
              <a:t>).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Keramika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Keramika má některé velmi dobré a v praxi využitelné vlastnosti. Většina keramik jsou výbornými </a:t>
            </a:r>
            <a:r>
              <a:rPr lang="cs-CZ" sz="2800" dirty="0" smtClean="0"/>
              <a:t>izolátory. </a:t>
            </a:r>
            <a:r>
              <a:rPr lang="cs-CZ" sz="2800" dirty="0" smtClean="0"/>
              <a:t>Mají poměrně malou hustotu (cihly ~ 2.10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, beton ~ 3.10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, ale hliník ~ 2,5.10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 a ocel ~ 7,8 .10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) a patří k vůbec nejtvrdším látkám. Proto jsou velmi dobrým konstrukčním materiálem ve stavebnictví a ve strojírenství. Většině z nich však chybí </a:t>
            </a:r>
            <a:r>
              <a:rPr lang="cs-CZ" sz="2800" dirty="0" smtClean="0"/>
              <a:t>kujnost. Struktura </a:t>
            </a:r>
            <a:r>
              <a:rPr lang="cs-CZ" sz="2800" dirty="0" smtClean="0"/>
              <a:t>keramických materiálů je heterogenní, polykrystalická a polyfázová. </a:t>
            </a:r>
            <a:r>
              <a:rPr lang="cs-CZ" sz="2800" dirty="0" smtClean="0"/>
              <a:t>Keramiky </a:t>
            </a:r>
            <a:r>
              <a:rPr lang="cs-CZ" sz="2800" dirty="0" smtClean="0"/>
              <a:t>obsahují zpravidla více krystalických fází a často i fáze skelné, </a:t>
            </a:r>
            <a:r>
              <a:rPr lang="cs-CZ" sz="2800" dirty="0" smtClean="0"/>
              <a:t>keramické materiály se </a:t>
            </a:r>
            <a:r>
              <a:rPr lang="cs-CZ" sz="2800" dirty="0" smtClean="0"/>
              <a:t>jeví jako homogenní a izotropní</a:t>
            </a:r>
            <a:r>
              <a:rPr lang="cs-CZ" sz="2800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Keramika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Existuje </a:t>
            </a:r>
            <a:r>
              <a:rPr lang="cs-CZ" sz="2800" dirty="0" smtClean="0"/>
              <a:t>velké množství různých druhů keramik a </a:t>
            </a:r>
            <a:r>
              <a:rPr lang="cs-CZ" sz="2800" dirty="0" smtClean="0"/>
              <a:t>to: 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tradiční </a:t>
            </a:r>
            <a:r>
              <a:rPr lang="cs-CZ" sz="2800" dirty="0" smtClean="0"/>
              <a:t>(cihly, porcelán, cement), </a:t>
            </a:r>
            <a:endParaRPr lang="cs-CZ" sz="2800" dirty="0" smtClean="0"/>
          </a:p>
          <a:p>
            <a:pPr algn="just">
              <a:buFontTx/>
              <a:buChar char="-"/>
            </a:pPr>
            <a:r>
              <a:rPr lang="cs-CZ" sz="2800" dirty="0" smtClean="0"/>
              <a:t>speciální </a:t>
            </a:r>
            <a:r>
              <a:rPr lang="cs-CZ" sz="2800" dirty="0" smtClean="0"/>
              <a:t>keramika, vyvíjená v posledních desetiletích (vysokoteplotní supravodiče, materiály pro leteckou, kosmickou, automobilní a vojenskou techniku</a:t>
            </a:r>
            <a:r>
              <a:rPr lang="cs-CZ" sz="2800" dirty="0" smtClean="0"/>
              <a:t>).</a:t>
            </a:r>
            <a:r>
              <a:rPr lang="cs-CZ" sz="2800" dirty="0" smtClean="0"/>
              <a:t> 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14082"/>
            <a:ext cx="3419472" cy="28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Keramika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sz="2800" dirty="0" smtClean="0"/>
              <a:t>Keramika </a:t>
            </a:r>
            <a:r>
              <a:rPr lang="cs-CZ" sz="2800" dirty="0" smtClean="0"/>
              <a:t>mají většinou vysoký bod tání a poměrně nízkou hustotu. Proto jsou předurčena pro využití v automobilovém, leteckém a kosmickém průmyslu. Vyšší pracovní teplota spalovacího motoru totiž zvyšuje jeho účinnost a nižší hmotnost motoru ještě dále tento trend podporuje. Takové moderní motory, založené na bázi keramik Si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N</a:t>
            </a:r>
            <a:r>
              <a:rPr lang="cs-CZ" sz="2800" baseline="-25000" dirty="0" smtClean="0"/>
              <a:t>4</a:t>
            </a:r>
            <a:r>
              <a:rPr lang="cs-CZ" sz="2800" dirty="0" smtClean="0"/>
              <a:t>, </a:t>
            </a:r>
            <a:r>
              <a:rPr lang="cs-CZ" sz="2800" dirty="0" err="1" smtClean="0"/>
              <a:t>SiC</a:t>
            </a:r>
            <a:r>
              <a:rPr lang="cs-CZ" sz="2800" dirty="0" smtClean="0"/>
              <a:t>, Al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 a ZrO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mají navíc další výhodu – jsou </a:t>
            </a:r>
            <a:r>
              <a:rPr lang="cs-CZ" sz="2800" dirty="0" err="1" smtClean="0"/>
              <a:t>otěruvzdorné</a:t>
            </a:r>
            <a:r>
              <a:rPr lang="cs-CZ" sz="2800" dirty="0" smtClean="0"/>
              <a:t>. </a:t>
            </a:r>
          </a:p>
          <a:p>
            <a:pPr algn="just">
              <a:buNone/>
            </a:pPr>
            <a:r>
              <a:rPr lang="cs-CZ" dirty="0" smtClean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Keramika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0" algn="just">
              <a:buNone/>
            </a:pPr>
            <a:r>
              <a:rPr lang="cs-CZ" sz="2800" dirty="0" smtClean="0"/>
              <a:t>Hlavní nevýhoda keramik – jejich křehkost může být eliminována několika způsoby:</a:t>
            </a:r>
          </a:p>
          <a:p>
            <a:pPr lvl="0" algn="just">
              <a:buNone/>
            </a:pPr>
            <a:r>
              <a:rPr lang="cs-CZ" sz="2800" dirty="0" smtClean="0"/>
              <a:t>a) </a:t>
            </a:r>
            <a:r>
              <a:rPr lang="cs-CZ" sz="2800" dirty="0" smtClean="0"/>
              <a:t>Nanášením </a:t>
            </a:r>
            <a:r>
              <a:rPr lang="cs-CZ" sz="2800" dirty="0" smtClean="0"/>
              <a:t>křehkých keramik na vhodný kov (</a:t>
            </a:r>
            <a:r>
              <a:rPr lang="cs-CZ" sz="2800" dirty="0" err="1" smtClean="0"/>
              <a:t>tažnější</a:t>
            </a:r>
            <a:r>
              <a:rPr lang="cs-CZ" sz="2800" dirty="0" smtClean="0"/>
              <a:t>).</a:t>
            </a:r>
            <a:endParaRPr lang="cs-CZ" sz="2800" dirty="0" smtClean="0"/>
          </a:p>
          <a:p>
            <a:pPr lvl="0" algn="just">
              <a:buNone/>
            </a:pPr>
            <a:r>
              <a:rPr lang="cs-CZ" sz="2800" dirty="0" smtClean="0"/>
              <a:t>b) </a:t>
            </a:r>
            <a:r>
              <a:rPr lang="cs-CZ" sz="2800" dirty="0" smtClean="0"/>
              <a:t>Malá </a:t>
            </a:r>
            <a:r>
              <a:rPr lang="cs-CZ" sz="2800" dirty="0" smtClean="0"/>
              <a:t>plasticita keramik je důsledkem malého počtu skluzových systému, ve kterých se mohou dislokace pohybovat. Zvýšení počtu těchto systémů </a:t>
            </a:r>
            <a:r>
              <a:rPr lang="cs-CZ" sz="2800" dirty="0" smtClean="0"/>
              <a:t>pomocí </a:t>
            </a:r>
            <a:r>
              <a:rPr lang="cs-CZ" sz="2800" dirty="0" smtClean="0"/>
              <a:t>vhodných </a:t>
            </a:r>
            <a:r>
              <a:rPr lang="cs-CZ" sz="2800" dirty="0" smtClean="0"/>
              <a:t>příměsí.</a:t>
            </a:r>
            <a:endParaRPr lang="cs-CZ" sz="2800" dirty="0" smtClean="0"/>
          </a:p>
          <a:p>
            <a:pPr lvl="0" algn="just">
              <a:buNone/>
            </a:pPr>
            <a:r>
              <a:rPr lang="cs-CZ" sz="2800" dirty="0" smtClean="0"/>
              <a:t>c</a:t>
            </a:r>
            <a:r>
              <a:rPr lang="cs-CZ" sz="2800" dirty="0" smtClean="0"/>
              <a:t>)  </a:t>
            </a:r>
            <a:r>
              <a:rPr lang="cs-CZ" sz="2800" dirty="0" smtClean="0"/>
              <a:t>Některá </a:t>
            </a:r>
            <a:r>
              <a:rPr lang="cs-CZ" sz="2800" dirty="0" smtClean="0"/>
              <a:t>keramika jsou využívána i za účelem ochrany osob, nebo jiných objektů před působením střel (např. neprůstřelné vesty). </a:t>
            </a:r>
            <a:endParaRPr lang="cs-CZ" sz="2800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66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Již </a:t>
            </a:r>
            <a:r>
              <a:rPr lang="cs-CZ" dirty="0" smtClean="0"/>
              <a:t>podle názvu lze kompozity definovat jako vícesložkové, nebo vícefázové materiály, přičemž důležitou roli u nich nehrají pouze složky či fáze, ale i rozhraní mezi nimi. Jinými slovy, </a:t>
            </a:r>
            <a:r>
              <a:rPr lang="cs-CZ" i="1" dirty="0" smtClean="0"/>
              <a:t>kompozity jsou složené heterogenní systémy, tvořené minimálně dvěma složkami či fázemi, které se od sebe liší svými fyzikálními vlastnostmi.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Přestože nauka o kompozitech je chápána jako moderní vědní odvětví nauky o materiálu, jsou kompozity využívány lidstvem od nepaměti a to zejména pro jejich výborné mechanické vlastnosti. </a:t>
            </a:r>
            <a:r>
              <a:rPr lang="cs-CZ" dirty="0" smtClean="0"/>
              <a:t> </a:t>
            </a:r>
            <a:endParaRPr lang="cs-CZ" dirty="0" smtClean="0"/>
          </a:p>
          <a:p>
            <a:pPr algn="just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01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Typickými</a:t>
            </a:r>
            <a:r>
              <a:rPr lang="cs-CZ" dirty="0" smtClean="0"/>
              <a:t>, již dávno známými kompozity jsou dřevo a stébla (tvořená pružnými vlákny celulózy a tvrdým ligninem), kosti (pružná bílkovinná tkáň a tvrdé soli vápníku a fosforu). Pravěký člověk vyráběl velmi kvalitní kompozitní luky (z dřeva a rohoviny) a rovněž </a:t>
            </a:r>
            <a:r>
              <a:rPr lang="cs-CZ" dirty="0" err="1" smtClean="0"/>
              <a:t>damascénská</a:t>
            </a:r>
            <a:r>
              <a:rPr lang="cs-CZ" dirty="0" smtClean="0"/>
              <a:t> ocel a ocel, z níž byly zhotovovány meče samurajů, patří rovněž mezi kompozity. Běžným kompozitním materiálem současnosti je železobeton (tvrdý, ale křehký beton + měkčí, ale pružné ocelové pruty), nebo sklolaminát. </a:t>
            </a:r>
            <a:r>
              <a:rPr lang="cs-CZ" dirty="0" smtClean="0"/>
              <a:t> </a:t>
            </a:r>
            <a:endParaRPr lang="cs-CZ" dirty="0" smtClean="0"/>
          </a:p>
          <a:p>
            <a:pPr algn="just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pPr algn="just">
              <a:buNone/>
            </a:pPr>
            <a:r>
              <a:rPr lang="cs-CZ" dirty="0"/>
              <a:t>            </a:t>
            </a:r>
            <a:endParaRPr lang="cs-CZ" dirty="0" smtClean="0"/>
          </a:p>
          <a:p>
            <a:pPr algn="just" eaLnBrk="1" hangingPunct="1">
              <a:buNone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01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Kompozity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Co se týká vnitřní struktury, dělíme kompozity </a:t>
            </a:r>
            <a:r>
              <a:rPr lang="cs-CZ" sz="2800" dirty="0" smtClean="0"/>
              <a:t>na: </a:t>
            </a:r>
          </a:p>
          <a:p>
            <a:pPr marL="0" indent="0">
              <a:buNone/>
            </a:pPr>
            <a:r>
              <a:rPr lang="cs-CZ" sz="2800" dirty="0" smtClean="0"/>
              <a:t>- </a:t>
            </a:r>
            <a:r>
              <a:rPr lang="cs-CZ" sz="2800" i="1" dirty="0" smtClean="0"/>
              <a:t>částicové, </a:t>
            </a:r>
          </a:p>
          <a:p>
            <a:pPr marL="0" indent="0">
              <a:buNone/>
            </a:pPr>
            <a:r>
              <a:rPr lang="cs-CZ" sz="2800" i="1" dirty="0" smtClean="0"/>
              <a:t>- Vláknové (krátká vlákna a dlouhá vlákna), </a:t>
            </a:r>
          </a:p>
          <a:p>
            <a:pPr marL="0" indent="0">
              <a:buNone/>
            </a:pPr>
            <a:r>
              <a:rPr lang="cs-CZ" sz="2800" i="1" dirty="0" smtClean="0"/>
              <a:t>- </a:t>
            </a:r>
            <a:r>
              <a:rPr lang="cs-CZ" sz="2800" i="1" dirty="0" err="1" smtClean="0"/>
              <a:t>lamelární</a:t>
            </a:r>
            <a:r>
              <a:rPr lang="cs-CZ" sz="2800" i="1" dirty="0" smtClean="0"/>
              <a:t> </a:t>
            </a:r>
            <a:r>
              <a:rPr lang="cs-CZ" sz="2800" i="1" dirty="0" smtClean="0"/>
              <a:t>kompozity</a:t>
            </a:r>
            <a:r>
              <a:rPr lang="cs-CZ" sz="2800" i="1" dirty="0" smtClean="0"/>
              <a:t>.</a:t>
            </a:r>
            <a:r>
              <a:rPr lang="cs-CZ" sz="2800" dirty="0" smtClean="0"/>
              <a:t> </a:t>
            </a:r>
            <a:endParaRPr lang="cs-CZ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32626"/>
            <a:ext cx="4643438" cy="372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29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vrchové napětí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ovrchové napětí kapalin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Povrchové napětí a energie&amp;quot;&quot;/&gt;&lt;property id=&quot;20307&quot; value=&quot;314&quot;/&gt;&lt;/object&gt;&lt;object type=&quot;3&quot; unique_id=&quot;10016&quot;&gt;&lt;property id=&quot;20148&quot; value=&quot;5&quot;/&gt;&lt;property id=&quot;20300&quot; value=&quot;Slide 13 - &amp;quot;Závěr&amp;quot;&quot;/&gt;&lt;property id=&quot;20307&quot; value=&quot;258&quot;/&gt;&lt;/object&gt;&lt;object type=&quot;3&quot; unique_id=&quot;10152&quot;&gt;&lt;property id=&quot;20148&quot; value=&quot;5&quot;/&gt;&lt;property id=&quot;20300&quot; value=&quot;Slide 3 - &amp;quot;Povrchové napětí kapalin&amp;quot;&quot;/&gt;&lt;property id=&quot;20307&quot; value=&quot;318&quot;/&gt;&lt;/object&gt;&lt;object type=&quot;3&quot; unique_id=&quot;10205&quot;&gt;&lt;property id=&quot;20148&quot; value=&quot;5&quot;/&gt;&lt;property id=&quot;20300&quot; value=&quot;Slide 6 - &amp;quot;Výskyt a využití povrchového napětí&amp;quot;&quot;/&gt;&lt;property id=&quot;20307&quot; value=&quot;326&quot;/&gt;&lt;/object&gt;&lt;object type=&quot;3&quot; unique_id=&quot;10345&quot;&gt;&lt;property id=&quot;20148&quot; value=&quot;5&quot;/&gt;&lt;property id=&quot;20300&quot; value=&quot;Slide 4 - &amp;quot;Povrchové napětí kapalin&amp;quot;&quot;/&gt;&lt;property id=&quot;20307&quot; value=&quot;332&quot;/&gt;&lt;/object&gt;&lt;object type=&quot;3&quot; unique_id=&quot;10400&quot;&gt;&lt;property id=&quot;20148&quot; value=&quot;5&quot;/&gt;&lt;property id=&quot;20300&quot; value=&quot;Slide 9 - &amp;quot;Tekuté krystaly&amp;quot;&quot;/&gt;&lt;property id=&quot;20307&quot; value=&quot;333&quot;/&gt;&lt;/object&gt;&lt;object type=&quot;3&quot; unique_id=&quot;10427&quot;&gt;&lt;property id=&quot;20148&quot; value=&quot;5&quot;/&gt;&lt;property id=&quot;20300&quot; value=&quot;Slide 11 - &amp;quot;Struktura tekutých krystalů&amp;quot;&quot;/&gt;&lt;property id=&quot;20307&quot; value=&quot;334&quot;/&gt;&lt;/object&gt;&lt;object type=&quot;3&quot; unique_id=&quot;10579&quot;&gt;&lt;property id=&quot;20148&quot; value=&quot;5&quot;/&gt;&lt;property id=&quot;20300&quot; value=&quot;Slide 7 - &amp;quot;Výskyt a využití povrchového napětí&amp;quot;&quot;/&gt;&lt;property id=&quot;20307&quot; value=&quot;336&quot;/&gt;&lt;/object&gt;&lt;object type=&quot;3&quot; unique_id=&quot;10580&quot;&gt;&lt;property id=&quot;20148&quot; value=&quot;5&quot;/&gt;&lt;property id=&quot;20300&quot; value=&quot;Slide 8 - &amp;quot;Výskyt a využití povrchového napětí&amp;quot;&quot;/&gt;&lt;property id=&quot;20307&quot; value=&quot;337&quot;/&gt;&lt;/object&gt;&lt;object type=&quot;3&quot; unique_id=&quot;10654&quot;&gt;&lt;property id=&quot;20148&quot; value=&quot;5&quot;/&gt;&lt;property id=&quot;20300&quot; value=&quot;Slide 10 - &amp;quot;Struktura tekutých krystalů&amp;quot;&quot;/&gt;&lt;property id=&quot;20307&quot; value=&quot;338&quot;/&gt;&lt;/object&gt;&lt;object type=&quot;3&quot; unique_id=&quot;10655&quot;&gt;&lt;property id=&quot;20148&quot; value=&quot;5&quot;/&gt;&lt;property id=&quot;20300&quot; value=&quot;Slide 12 - &amp;quot;Vlastnosti a využití tekutých krystalů&amp;quot;&quot;/&gt;&lt;property id=&quot;20307&quot; value=&quot;33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2866</TotalTime>
  <Words>427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Medián</vt:lpstr>
      <vt:lpstr>Keramika, kompozity, polymery</vt:lpstr>
      <vt:lpstr>Keramika</vt:lpstr>
      <vt:lpstr>Keramika</vt:lpstr>
      <vt:lpstr>Keramika</vt:lpstr>
      <vt:lpstr>Keramika</vt:lpstr>
      <vt:lpstr>Keramika</vt:lpstr>
      <vt:lpstr>Kompozity</vt:lpstr>
      <vt:lpstr>Kompozity</vt:lpstr>
      <vt:lpstr>Kompozity</vt:lpstr>
      <vt:lpstr>Kompozity - částicové</vt:lpstr>
      <vt:lpstr>Kompozity - vláknové</vt:lpstr>
      <vt:lpstr>Kompozity - lamelární</vt:lpstr>
      <vt:lpstr>Polymery</vt:lpstr>
      <vt:lpstr>Polymery</vt:lpstr>
      <vt:lpstr>Struktura polymerů</vt:lpstr>
      <vt:lpstr>Využití polymerů</vt:lpstr>
      <vt:lpstr>Závěr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Zdeněk</cp:lastModifiedBy>
  <cp:revision>300</cp:revision>
  <dcterms:created xsi:type="dcterms:W3CDTF">2009-09-11T07:09:27Z</dcterms:created>
  <dcterms:modified xsi:type="dcterms:W3CDTF">2016-05-02T21:03:35Z</dcterms:modified>
</cp:coreProperties>
</file>