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9" r:id="rId3"/>
    <p:sldId id="307" r:id="rId4"/>
    <p:sldId id="302" r:id="rId5"/>
    <p:sldId id="305" r:id="rId6"/>
    <p:sldId id="311" r:id="rId7"/>
    <p:sldId id="306" r:id="rId8"/>
    <p:sldId id="312" r:id="rId9"/>
    <p:sldId id="309" r:id="rId10"/>
    <p:sldId id="313" r:id="rId11"/>
    <p:sldId id="303" r:id="rId12"/>
    <p:sldId id="304" r:id="rId13"/>
    <p:sldId id="258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B79E83D-639D-4AC9-9DD8-F54D2BE130DD}" type="datetimeFigureOut">
              <a:rPr lang="cs-CZ"/>
              <a:pPr>
                <a:defRPr/>
              </a:pPr>
              <a:t>21. 2. 2016</a:t>
            </a:fld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748516A-AECA-4ABD-9F9F-B2D4D0EBE5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435BB-C555-4191-AE0C-32E1C603C6A3}" type="datetimeFigureOut">
              <a:rPr lang="cs-CZ"/>
              <a:pPr>
                <a:defRPr/>
              </a:pPr>
              <a:t>21. 2. 2016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26F84-8DF3-484A-AA8B-87E77C6B86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EF661-FE38-4B79-939F-08F0A31DC9D1}" type="datetimeFigureOut">
              <a:rPr lang="cs-CZ"/>
              <a:pPr>
                <a:defRPr/>
              </a:pPr>
              <a:t>21. 2. 2016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CABF6-B33B-4249-ABA1-FB8F260322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3AD0F-FA42-416D-9D63-D140CC5F990F}" type="datetimeFigureOut">
              <a:rPr lang="cs-CZ"/>
              <a:pPr>
                <a:defRPr/>
              </a:pPr>
              <a:t>21. 2. 2016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A8569-33F3-40CE-9677-0C2C3FB148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2F4BC-DC86-4347-B341-4B7104F0897A}" type="datetimeFigureOut">
              <a:rPr lang="cs-CZ"/>
              <a:pPr>
                <a:defRPr/>
              </a:pPr>
              <a:t>21. 2. 2016</a:t>
            </a:fld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71ADB0C-84D0-4D3B-A3E5-4D0E02E383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69A5964-0F57-4087-B887-6CDB4241BE2A}" type="datetimeFigureOut">
              <a:rPr lang="cs-CZ"/>
              <a:pPr>
                <a:defRPr/>
              </a:pPr>
              <a:t>21. 2. 2016</a:t>
            </a:fld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23C2E33-2C01-45E0-80C0-052FA09453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7CF28C3-683A-472D-8426-52ED5AC527A8}" type="datetimeFigureOut">
              <a:rPr lang="cs-CZ"/>
              <a:pPr>
                <a:defRPr/>
              </a:pPr>
              <a:t>21. 2. 2016</a:t>
            </a:fld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F71B115-2DBC-413C-ABC5-42464C1861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14283-EAF9-4877-A49A-302D8BBF7046}" type="datetimeFigureOut">
              <a:rPr lang="cs-CZ"/>
              <a:pPr>
                <a:defRPr/>
              </a:pPr>
              <a:t>21. 2. 2016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EB58F-D37A-4389-9AB3-6FEAE62754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32E03-048C-4B60-8068-2AE4A111F8B1}" type="datetimeFigureOut">
              <a:rPr lang="cs-CZ"/>
              <a:pPr>
                <a:defRPr/>
              </a:pPr>
              <a:t>21. 2. 2016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236F561-0B37-4BDC-BF6B-403A6F6A67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32EC-8050-4A6C-B821-AB44DADA9980}" type="datetimeFigureOut">
              <a:rPr lang="cs-CZ"/>
              <a:pPr>
                <a:defRPr/>
              </a:pPr>
              <a:t>21. 2. 2016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BB8F1-5991-41FC-AD55-6D72F9A8CC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37968F9-5FA4-41EB-B758-1A886949B617}" type="datetimeFigureOut">
              <a:rPr lang="cs-CZ"/>
              <a:pPr>
                <a:defRPr/>
              </a:pPr>
              <a:t>21. 2. 2016</a:t>
            </a:fld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8E940DD3-B223-43CD-8E8D-C39DA66F0E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5123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BC56B1C-846E-4313-A8F9-31B5BAFB3B7E}" type="datetimeFigureOut">
              <a:rPr lang="cs-CZ"/>
              <a:pPr>
                <a:defRPr/>
              </a:pPr>
              <a:t>21. 2. 2016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93EEE03-14BA-40EA-A6AD-863AFAB049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  <p:sldLayoutId id="2147484139" r:id="rId2"/>
    <p:sldLayoutId id="2147484144" r:id="rId3"/>
    <p:sldLayoutId id="2147484145" r:id="rId4"/>
    <p:sldLayoutId id="2147484146" r:id="rId5"/>
    <p:sldLayoutId id="2147484140" r:id="rId6"/>
    <p:sldLayoutId id="2147484147" r:id="rId7"/>
    <p:sldLayoutId id="2147484141" r:id="rId8"/>
    <p:sldLayoutId id="2147484148" r:id="rId9"/>
    <p:sldLayoutId id="2147484142" r:id="rId10"/>
    <p:sldLayoutId id="214748414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d.muni.cz/wphy/fyzvl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Meziatomové síly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9219" name="Podnadpis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cs-CZ" sz="2400" dirty="0" smtClean="0">
                <a:solidFill>
                  <a:schemeClr val="tx2">
                    <a:satMod val="200000"/>
                  </a:schemeClr>
                </a:solidFill>
              </a:rPr>
              <a:t>Vazebné síly v pevných látkách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Kovalentní vazba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None/>
            </a:pPr>
            <a:r>
              <a:rPr lang="cs-CZ" dirty="0" smtClean="0"/>
              <a:t>	</a:t>
            </a:r>
            <a:r>
              <a:rPr lang="cs-CZ" dirty="0" smtClean="0"/>
              <a:t>Kovalentní </a:t>
            </a:r>
            <a:r>
              <a:rPr lang="cs-CZ" dirty="0" smtClean="0"/>
              <a:t>vazba je v přírodě velmi rozšířená. Váží se jí atomy nekovových prvků samy se sebou v molekuly (H</a:t>
            </a:r>
            <a:r>
              <a:rPr lang="cs-CZ" baseline="-25000" dirty="0" smtClean="0"/>
              <a:t>2 </a:t>
            </a:r>
            <a:r>
              <a:rPr lang="cs-CZ" dirty="0" smtClean="0"/>
              <a:t>,</a:t>
            </a:r>
            <a:r>
              <a:rPr lang="cs-CZ" baseline="30000" dirty="0" smtClean="0"/>
              <a:t> </a:t>
            </a:r>
            <a:r>
              <a:rPr lang="cs-CZ" dirty="0" smtClean="0"/>
              <a:t>Cl</a:t>
            </a:r>
            <a:r>
              <a:rPr lang="cs-CZ" baseline="-25000" dirty="0" smtClean="0"/>
              <a:t>2</a:t>
            </a:r>
            <a:r>
              <a:rPr lang="cs-CZ" dirty="0" smtClean="0"/>
              <a:t> , O</a:t>
            </a:r>
            <a:r>
              <a:rPr lang="cs-CZ" baseline="-25000" dirty="0" smtClean="0"/>
              <a:t>2</a:t>
            </a:r>
            <a:r>
              <a:rPr lang="cs-CZ" dirty="0" smtClean="0"/>
              <a:t>, atd.), stejně jako mezi sebou (CH</a:t>
            </a:r>
            <a:r>
              <a:rPr lang="cs-CZ" baseline="-25000" dirty="0" smtClean="0"/>
              <a:t>4</a:t>
            </a:r>
            <a:r>
              <a:rPr lang="cs-CZ" dirty="0" smtClean="0"/>
              <a:t>, H</a:t>
            </a:r>
            <a:r>
              <a:rPr lang="cs-CZ" baseline="-25000" dirty="0" smtClean="0"/>
              <a:t>2</a:t>
            </a:r>
            <a:r>
              <a:rPr lang="cs-CZ" dirty="0" smtClean="0"/>
              <a:t>O, HNO</a:t>
            </a:r>
            <a:r>
              <a:rPr lang="cs-CZ" baseline="-25000" dirty="0" smtClean="0"/>
              <a:t>3</a:t>
            </a:r>
            <a:r>
              <a:rPr lang="cs-CZ" dirty="0" smtClean="0"/>
              <a:t>, apod.). Patří sem ale rovněž diamant, krystal křemíku a germania a slitiny typu </a:t>
            </a:r>
            <a:r>
              <a:rPr lang="cs-CZ" dirty="0" err="1" smtClean="0"/>
              <a:t>GaAs</a:t>
            </a:r>
            <a:r>
              <a:rPr lang="cs-CZ" dirty="0" smtClean="0"/>
              <a:t>, </a:t>
            </a:r>
            <a:r>
              <a:rPr lang="cs-CZ" dirty="0" err="1" smtClean="0"/>
              <a:t>InSb</a:t>
            </a:r>
            <a:r>
              <a:rPr lang="cs-CZ" dirty="0" smtClean="0"/>
              <a:t>, atd</a:t>
            </a:r>
            <a:r>
              <a:rPr lang="cs-CZ" dirty="0" smtClean="0"/>
              <a:t>. </a:t>
            </a:r>
            <a:endParaRPr lang="cs-CZ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3924300"/>
            <a:ext cx="352425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Kovová vazba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 eaLnBrk="1" hangingPunct="1">
              <a:buNone/>
            </a:pPr>
            <a:r>
              <a:rPr lang="cs-CZ" dirty="0" smtClean="0"/>
              <a:t>	Atomy kovových prvků mají jeden, dva, nebo maximálně tři valenční elektrony. Model kovové vazby je velmi názorný, je založen na skutečnosti, že tyto elektrony, slabě k atomu vázané, nejsou vázány s žádným určitým atomem, ale jsou víceméně volné a pohybují se chaotickým pohybem v oblasti mezi kladnými ionty kovových </a:t>
            </a:r>
            <a:r>
              <a:rPr lang="cs-CZ" dirty="0" smtClean="0"/>
              <a:t>atomů.            </a:t>
            </a:r>
            <a:r>
              <a:rPr lang="cs-CZ" dirty="0" smtClean="0"/>
              <a:t>Volné elektrony, nacházející se mezi těmito kladnými ionty jednak odstiňují jejich elektrostatické odpudivé síly a zároveň působí jako „lepidlo“, které je váže dohromady</a:t>
            </a:r>
            <a:r>
              <a:rPr lang="cs-CZ" dirty="0" smtClean="0"/>
              <a:t>.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Kovová vazba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 eaLnBrk="1" hangingPunct="1">
              <a:buNone/>
            </a:pPr>
            <a:r>
              <a:rPr lang="cs-CZ" dirty="0" smtClean="0"/>
              <a:t>	</a:t>
            </a:r>
            <a:endParaRPr lang="cs-CZ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928802"/>
            <a:ext cx="4008843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Závěr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686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85813" y="1285875"/>
            <a:ext cx="8072437" cy="50704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Literatura: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dirty="0" smtClean="0"/>
              <a:t>[1] </a:t>
            </a:r>
            <a:r>
              <a:rPr lang="cs-CZ" sz="2400" dirty="0" err="1" smtClean="0"/>
              <a:t>Pokluda</a:t>
            </a:r>
            <a:r>
              <a:rPr lang="cs-CZ" sz="2400" dirty="0" smtClean="0"/>
              <a:t>, J., Kroupa, F., Obdržálek, L.: </a:t>
            </a:r>
            <a:r>
              <a:rPr lang="cs-CZ" sz="2400" i="1" dirty="0" smtClean="0"/>
              <a:t>Mechanické vlastnosti a struktura pevných látek</a:t>
            </a:r>
            <a:r>
              <a:rPr lang="cs-CZ" sz="2400" dirty="0" smtClean="0"/>
              <a:t>. PC-DIR spol. s r.o., Brno, 1994, 385s.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dirty="0" smtClean="0"/>
              <a:t>[2] Vondráček, F. </a:t>
            </a:r>
            <a:r>
              <a:rPr lang="cs-CZ" sz="2400" i="1" dirty="0" smtClean="0"/>
              <a:t>Materiály a technologie I a II</a:t>
            </a:r>
            <a:r>
              <a:rPr lang="en-US" sz="2400" dirty="0" smtClean="0"/>
              <a:t>, 19</a:t>
            </a:r>
            <a:r>
              <a:rPr lang="cs-CZ" sz="2400" dirty="0" smtClean="0"/>
              <a:t>85, 243+244s.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dirty="0" smtClean="0"/>
              <a:t>[3] Ptáček a kol. </a:t>
            </a:r>
            <a:r>
              <a:rPr lang="cs-CZ" sz="2400" i="1" dirty="0" smtClean="0"/>
              <a:t>Nauka o materiálu I a II</a:t>
            </a:r>
            <a:r>
              <a:rPr lang="cs-CZ" sz="2400" dirty="0" smtClean="0"/>
              <a:t>. CERM, 2003, 520+396 s.</a:t>
            </a:r>
          </a:p>
          <a:p>
            <a:pPr eaLnBrk="1" hangingPunct="1"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[4] </a:t>
            </a:r>
            <a:r>
              <a:rPr lang="cs-CZ" sz="2400" i="1" dirty="0" smtClean="0">
                <a:solidFill>
                  <a:srgbClr val="FF0000"/>
                </a:solidFill>
              </a:rPr>
              <a:t>internet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smtClean="0">
                <a:solidFill>
                  <a:srgbClr val="FF0000"/>
                </a:solidFill>
                <a:hlinkClick r:id="rId2"/>
              </a:rPr>
              <a:t>http://www.</a:t>
            </a:r>
            <a:r>
              <a:rPr lang="cs-CZ" sz="2400" dirty="0" err="1" smtClean="0">
                <a:solidFill>
                  <a:srgbClr val="FF0000"/>
                </a:solidFill>
                <a:hlinkClick r:id="rId2"/>
              </a:rPr>
              <a:t>ped.muni.cz</a:t>
            </a:r>
            <a:r>
              <a:rPr lang="cs-CZ" sz="2400" dirty="0" smtClean="0">
                <a:solidFill>
                  <a:srgbClr val="FF0000"/>
                </a:solidFill>
                <a:hlinkClick r:id="rId2"/>
              </a:rPr>
              <a:t>/</a:t>
            </a:r>
            <a:r>
              <a:rPr lang="cs-CZ" sz="2400" dirty="0" err="1" smtClean="0">
                <a:solidFill>
                  <a:srgbClr val="FF0000"/>
                </a:solidFill>
                <a:hlinkClick r:id="rId2"/>
              </a:rPr>
              <a:t>wphy</a:t>
            </a:r>
            <a:r>
              <a:rPr lang="cs-CZ" sz="2400" dirty="0" smtClean="0">
                <a:solidFill>
                  <a:srgbClr val="FF0000"/>
                </a:solidFill>
                <a:hlinkClick r:id="rId2"/>
              </a:rPr>
              <a:t>/</a:t>
            </a:r>
            <a:r>
              <a:rPr lang="cs-CZ" sz="2400" dirty="0" err="1" smtClean="0">
                <a:solidFill>
                  <a:srgbClr val="FF0000"/>
                </a:solidFill>
                <a:hlinkClick r:id="rId2"/>
              </a:rPr>
              <a:t>fyzvla</a:t>
            </a:r>
            <a:r>
              <a:rPr lang="cs-CZ" sz="2400" dirty="0" smtClean="0">
                <a:solidFill>
                  <a:srgbClr val="FF0000"/>
                </a:solidFill>
                <a:hlinkClick r:id="rId2"/>
              </a:rPr>
              <a:t>/</a:t>
            </a:r>
            <a:endParaRPr lang="cs-CZ" sz="2400" dirty="0" smtClean="0">
              <a:solidFill>
                <a:srgbClr val="FF0000"/>
              </a:solidFill>
            </a:endParaRPr>
          </a:p>
          <a:p>
            <a:pPr eaLnBrk="1" hangingPunct="1">
              <a:buNone/>
            </a:pPr>
            <a:endParaRPr lang="cs-CZ" sz="2400" dirty="0" smtClean="0">
              <a:solidFill>
                <a:srgbClr val="FF0000"/>
              </a:solidFill>
            </a:endParaRPr>
          </a:p>
          <a:p>
            <a:pPr eaLnBrk="1" hangingPunct="1">
              <a:buNone/>
            </a:pPr>
            <a:endParaRPr lang="cs-CZ" sz="2400" i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cs-CZ" sz="2400" i="1" dirty="0" smtClean="0"/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Vazebné síly v pevných látkách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None/>
            </a:pPr>
            <a:r>
              <a:rPr lang="cs-CZ" dirty="0" smtClean="0"/>
              <a:t>	Vyjdeme </a:t>
            </a:r>
            <a:r>
              <a:rPr lang="cs-CZ" dirty="0" smtClean="0"/>
              <a:t>– li z prosté experimentální zkušenosti, že pevné látky „drží pohromadě“, dojdeme k závěru, že mezi atomy v nich musí existovat i síly opačné, tj. síly odpudivé. </a:t>
            </a:r>
            <a:r>
              <a:rPr lang="cs-CZ" dirty="0" smtClean="0"/>
              <a:t>Atomy </a:t>
            </a:r>
            <a:r>
              <a:rPr lang="cs-CZ" dirty="0" smtClean="0"/>
              <a:t>se vždy usadí v takové vzájemné vzdálenosti, aby byla výsledná potenciální energie jejich vzájemného působení minimální. Tato vzdálenost se nazývá mřížková konstanta</a:t>
            </a:r>
            <a:r>
              <a:rPr lang="cs-CZ" dirty="0" smtClean="0"/>
              <a:t>.</a:t>
            </a:r>
            <a:endParaRPr lang="cs-CZ" dirty="0" smtClean="0"/>
          </a:p>
          <a:p>
            <a:pPr algn="just" eaLnBrk="1" hangingPunct="1">
              <a:buNone/>
            </a:pPr>
            <a:r>
              <a:rPr lang="cs-CZ" dirty="0" smtClean="0"/>
              <a:t> </a:t>
            </a:r>
            <a:endParaRPr lang="cs-CZ" dirty="0" smtClean="0"/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Vazebné síly v pevných látkách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 eaLnBrk="1" hangingPunct="1">
              <a:buNone/>
            </a:pPr>
            <a:r>
              <a:rPr lang="cs-CZ" dirty="0" smtClean="0"/>
              <a:t>	</a:t>
            </a:r>
            <a:endParaRPr lang="cs-CZ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1" y="2071678"/>
            <a:ext cx="6862209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Fyzikální podstata meziatomových sil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 eaLnBrk="1" hangingPunct="1">
              <a:buNone/>
            </a:pPr>
            <a:r>
              <a:rPr lang="cs-CZ" dirty="0" smtClean="0"/>
              <a:t>Druhy vazeb v pevných látkách:</a:t>
            </a:r>
          </a:p>
          <a:p>
            <a:pPr algn="just" eaLnBrk="1" hangingPunct="1"/>
            <a:r>
              <a:rPr lang="cs-CZ" dirty="0" smtClean="0"/>
              <a:t>Van der </a:t>
            </a:r>
            <a:r>
              <a:rPr lang="cs-CZ" dirty="0" err="1" smtClean="0"/>
              <a:t>Waalsovy</a:t>
            </a:r>
            <a:r>
              <a:rPr lang="cs-CZ" dirty="0" smtClean="0"/>
              <a:t> </a:t>
            </a:r>
            <a:r>
              <a:rPr lang="cs-CZ" dirty="0" smtClean="0"/>
              <a:t>síly,</a:t>
            </a:r>
          </a:p>
          <a:p>
            <a:pPr algn="just" eaLnBrk="1" hangingPunct="1"/>
            <a:r>
              <a:rPr lang="cs-CZ" dirty="0" smtClean="0"/>
              <a:t>Iontová </a:t>
            </a:r>
            <a:r>
              <a:rPr lang="cs-CZ" dirty="0" smtClean="0"/>
              <a:t>vazba,</a:t>
            </a:r>
          </a:p>
          <a:p>
            <a:pPr algn="just" eaLnBrk="1" hangingPunct="1"/>
            <a:r>
              <a:rPr lang="cs-CZ" dirty="0" smtClean="0"/>
              <a:t>Kovalentní vazba,</a:t>
            </a:r>
          </a:p>
          <a:p>
            <a:pPr algn="just" eaLnBrk="1" hangingPunct="1"/>
            <a:r>
              <a:rPr lang="cs-CZ" dirty="0" smtClean="0"/>
              <a:t>Kovová vazba.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Van der </a:t>
            </a:r>
            <a:r>
              <a:rPr lang="cs-CZ" dirty="0" err="1" smtClean="0">
                <a:solidFill>
                  <a:schemeClr val="tx2">
                    <a:satMod val="200000"/>
                  </a:schemeClr>
                </a:solidFill>
              </a:rPr>
              <a:t>Waalsovy</a:t>
            </a: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 síly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None/>
            </a:pPr>
            <a:r>
              <a:rPr lang="cs-CZ" dirty="0" smtClean="0"/>
              <a:t>	</a:t>
            </a:r>
            <a:r>
              <a:rPr lang="cs-CZ" dirty="0" smtClean="0"/>
              <a:t>Van </a:t>
            </a:r>
            <a:r>
              <a:rPr lang="cs-CZ" dirty="0" smtClean="0"/>
              <a:t>der </a:t>
            </a:r>
            <a:r>
              <a:rPr lang="cs-CZ" dirty="0" err="1" smtClean="0"/>
              <a:t>Waalsova</a:t>
            </a:r>
            <a:r>
              <a:rPr lang="cs-CZ" dirty="0" smtClean="0"/>
              <a:t> vazba je sice poměrně dosti slabá, ale má svůj velký význam, neboť se vyskytuje u všech látek (u většiny je však překryta některou ze silnějších vazeb</a:t>
            </a:r>
            <a:r>
              <a:rPr lang="cs-CZ" dirty="0" smtClean="0"/>
              <a:t>). </a:t>
            </a:r>
          </a:p>
          <a:p>
            <a:pPr algn="just">
              <a:buNone/>
            </a:pPr>
            <a:r>
              <a:rPr lang="cs-CZ" dirty="0" smtClean="0"/>
              <a:t>Např.</a:t>
            </a:r>
          </a:p>
          <a:p>
            <a:pPr algn="just">
              <a:buNone/>
            </a:pPr>
            <a:r>
              <a:rPr lang="cs-CZ" dirty="0" smtClean="0"/>
              <a:t>Indukované Van der </a:t>
            </a:r>
            <a:r>
              <a:rPr lang="cs-CZ" dirty="0" err="1" smtClean="0"/>
              <a:t>Waalsovy</a:t>
            </a:r>
            <a:r>
              <a:rPr lang="cs-CZ" dirty="0" smtClean="0"/>
              <a:t> síly - </a:t>
            </a:r>
            <a:r>
              <a:rPr lang="cs-CZ" dirty="0" smtClean="0"/>
              <a:t>některé </a:t>
            </a:r>
            <a:r>
              <a:rPr lang="cs-CZ" dirty="0" smtClean="0"/>
              <a:t>molekuly tvoří již samy od sebe tuhé </a:t>
            </a:r>
            <a:r>
              <a:rPr lang="cs-CZ" dirty="0" smtClean="0"/>
              <a:t>dipóly.</a:t>
            </a:r>
          </a:p>
          <a:p>
            <a:pPr algn="just">
              <a:buNone/>
            </a:pPr>
            <a:r>
              <a:rPr lang="cs-CZ" dirty="0" smtClean="0"/>
              <a:t>Další druhy vazeb - Van </a:t>
            </a:r>
            <a:r>
              <a:rPr lang="cs-CZ" dirty="0" smtClean="0"/>
              <a:t>der </a:t>
            </a:r>
            <a:r>
              <a:rPr lang="cs-CZ" dirty="0" err="1" smtClean="0"/>
              <a:t>Waalsovy</a:t>
            </a:r>
            <a:r>
              <a:rPr lang="cs-CZ" dirty="0" smtClean="0"/>
              <a:t> síly mezi permanentními </a:t>
            </a:r>
            <a:r>
              <a:rPr lang="cs-CZ" dirty="0" smtClean="0"/>
              <a:t>dipóly nebo disperzní. 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Van der </a:t>
            </a:r>
            <a:r>
              <a:rPr lang="cs-CZ" dirty="0" err="1" smtClean="0">
                <a:solidFill>
                  <a:schemeClr val="tx2">
                    <a:satMod val="200000"/>
                  </a:schemeClr>
                </a:solidFill>
              </a:rPr>
              <a:t>Waalsovy</a:t>
            </a: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 síly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None/>
            </a:pPr>
            <a:endParaRPr lang="cs-CZ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714752"/>
            <a:ext cx="6270898" cy="25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1357298"/>
            <a:ext cx="498157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Iontová vazba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None/>
            </a:pPr>
            <a:r>
              <a:rPr lang="cs-CZ" sz="2800" dirty="0" smtClean="0"/>
              <a:t>	 Atomy alkalických kovů (Li, Na, K, </a:t>
            </a:r>
            <a:r>
              <a:rPr lang="cs-CZ" sz="2800" dirty="0" err="1" smtClean="0"/>
              <a:t>Rb</a:t>
            </a:r>
            <a:r>
              <a:rPr lang="cs-CZ" sz="2800" dirty="0" smtClean="0"/>
              <a:t>, </a:t>
            </a:r>
            <a:r>
              <a:rPr lang="cs-CZ" sz="2800" dirty="0" err="1" smtClean="0"/>
              <a:t>Cs</a:t>
            </a:r>
            <a:r>
              <a:rPr lang="cs-CZ" sz="2800" dirty="0" smtClean="0"/>
              <a:t>, Fr) jsou charakterizovány tím, že mají v poslední orbitě jediný valenční elektron, slabě vázaný k celému atomu. Naopak halogenům (F, Cl, Br, I, </a:t>
            </a:r>
            <a:r>
              <a:rPr lang="cs-CZ" sz="2800" dirty="0" err="1" smtClean="0"/>
              <a:t>At</a:t>
            </a:r>
            <a:r>
              <a:rPr lang="cs-CZ" sz="2800" dirty="0" smtClean="0"/>
              <a:t>) chybí v poslední orbitě jeden elektron k tomu, aby byla zcela zaplněna. Opustí – li tedy valenční elektron atom alkalického kovu a přejde do elektronového obalu halogenu, stane se z něho kladný iont. Naopak z halogenu se stane iont záporný, přičemž oba ionty mají elektronovou konfiguraci vzácných plynů (mají všechny orbity plně zaplněné elektrony). Výsledná vazba mezi oběma ionty je čistě </a:t>
            </a:r>
            <a:r>
              <a:rPr lang="cs-CZ" sz="2800" dirty="0" smtClean="0"/>
              <a:t>elektrostatická. </a:t>
            </a:r>
            <a:endParaRPr lang="cs-CZ" sz="2800" dirty="0" smtClean="0"/>
          </a:p>
          <a:p>
            <a:pPr>
              <a:buNone/>
            </a:pPr>
            <a:r>
              <a:rPr lang="cs-CZ" dirty="0" smtClean="0"/>
              <a:t> 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Iontová vazba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3116"/>
            <a:ext cx="859721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Kovalentní vazba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None/>
            </a:pPr>
            <a:r>
              <a:rPr lang="cs-CZ" dirty="0" smtClean="0"/>
              <a:t>	</a:t>
            </a:r>
            <a:r>
              <a:rPr lang="cs-CZ" dirty="0" smtClean="0"/>
              <a:t>Podstatou </a:t>
            </a:r>
            <a:r>
              <a:rPr lang="cs-CZ" dirty="0" smtClean="0"/>
              <a:t>kovalentní vazby je tzv. sdílení elektronů mezi sousedními atomy. Dva kovalentně vázané atomy přispívají každý nejméně jedním elektronem k vazbě a tyto elektrony jsou tedy „majetkem“ obou atomů. </a:t>
            </a:r>
            <a:r>
              <a:rPr lang="cs-CZ" dirty="0" smtClean="0"/>
              <a:t>Charakteristickou </a:t>
            </a:r>
            <a:r>
              <a:rPr lang="cs-CZ" dirty="0" smtClean="0"/>
              <a:t>vlastností kovalentní vazby je již zmíněné </a:t>
            </a:r>
            <a:r>
              <a:rPr lang="cs-CZ" i="1" dirty="0" smtClean="0"/>
              <a:t>sdílení elektronů</a:t>
            </a:r>
            <a:r>
              <a:rPr lang="cs-CZ" dirty="0" smtClean="0"/>
              <a:t>, </a:t>
            </a:r>
            <a:r>
              <a:rPr lang="cs-CZ" i="1" dirty="0" smtClean="0"/>
              <a:t>směrovost</a:t>
            </a:r>
            <a:r>
              <a:rPr lang="cs-CZ" dirty="0" smtClean="0"/>
              <a:t> (kovalentní vazba se uskutečňuje pouze pod určitými úhly) a </a:t>
            </a:r>
            <a:r>
              <a:rPr lang="cs-CZ" i="1" dirty="0" smtClean="0"/>
              <a:t>nasycenost</a:t>
            </a:r>
            <a:r>
              <a:rPr lang="cs-CZ" dirty="0" smtClean="0"/>
              <a:t> (daná mocenstvím vázaných atomů</a:t>
            </a:r>
            <a:r>
              <a:rPr lang="cs-CZ" dirty="0" smtClean="0"/>
              <a:t>).</a:t>
            </a:r>
            <a:endParaRPr lang="cs-CZ" dirty="0" smtClean="0"/>
          </a:p>
          <a:p>
            <a:pPr algn="just" eaLnBrk="1" hangingPunct="1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2455</TotalTime>
  <Words>90</Words>
  <Application>Microsoft Office PowerPoint</Application>
  <PresentationFormat>Předvádění na obrazovce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Medián</vt:lpstr>
      <vt:lpstr>Meziatomové síly</vt:lpstr>
      <vt:lpstr>Vazebné síly v pevných látkách</vt:lpstr>
      <vt:lpstr>Vazebné síly v pevných látkách</vt:lpstr>
      <vt:lpstr>Fyzikální podstata meziatomových sil</vt:lpstr>
      <vt:lpstr>Van der Waalsovy síly</vt:lpstr>
      <vt:lpstr>Van der Waalsovy síly</vt:lpstr>
      <vt:lpstr>Iontová vazba</vt:lpstr>
      <vt:lpstr>Iontová vazba</vt:lpstr>
      <vt:lpstr>Kovalentní vazba</vt:lpstr>
      <vt:lpstr>Kovalentní vazba</vt:lpstr>
      <vt:lpstr>Kovová vazba</vt:lpstr>
      <vt:lpstr>Kovová vazba</vt:lpstr>
      <vt:lpstr>Závěr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Kovy v národním hospodářství</dc:title>
  <dc:creator>admin</dc:creator>
  <cp:lastModifiedBy>admin</cp:lastModifiedBy>
  <cp:revision>234</cp:revision>
  <dcterms:created xsi:type="dcterms:W3CDTF">2009-09-11T07:09:27Z</dcterms:created>
  <dcterms:modified xsi:type="dcterms:W3CDTF">2016-02-21T17:21:18Z</dcterms:modified>
</cp:coreProperties>
</file>