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07" r:id="rId4"/>
    <p:sldId id="302" r:id="rId5"/>
    <p:sldId id="305" r:id="rId6"/>
    <p:sldId id="311" r:id="rId7"/>
    <p:sldId id="306" r:id="rId8"/>
    <p:sldId id="312" r:id="rId9"/>
    <p:sldId id="309" r:id="rId10"/>
    <p:sldId id="313" r:id="rId11"/>
    <p:sldId id="303" r:id="rId12"/>
    <p:sldId id="304" r:id="rId13"/>
    <p:sldId id="25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Meziatomové síly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Vazebné síly v pevných látkách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Kovalentní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Kovalentní </a:t>
            </a:r>
            <a:r>
              <a:rPr lang="cs-CZ" dirty="0" smtClean="0"/>
              <a:t>vazba je v přírodě velmi rozšířená. Váží se jí atomy nekovových prvků samy se sebou v molekuly (H</a:t>
            </a:r>
            <a:r>
              <a:rPr lang="cs-CZ" baseline="-25000" dirty="0" smtClean="0"/>
              <a:t>2 </a:t>
            </a:r>
            <a:r>
              <a:rPr lang="cs-CZ" dirty="0" smtClean="0"/>
              <a:t>,</a:t>
            </a:r>
            <a:r>
              <a:rPr lang="cs-CZ" baseline="30000" dirty="0" smtClean="0"/>
              <a:t> </a:t>
            </a:r>
            <a:r>
              <a:rPr lang="cs-CZ" dirty="0" smtClean="0"/>
              <a:t>Cl</a:t>
            </a:r>
            <a:r>
              <a:rPr lang="cs-CZ" baseline="-25000" dirty="0" smtClean="0"/>
              <a:t>2</a:t>
            </a:r>
            <a:r>
              <a:rPr lang="cs-CZ" dirty="0" smtClean="0"/>
              <a:t> , O</a:t>
            </a:r>
            <a:r>
              <a:rPr lang="cs-CZ" baseline="-25000" dirty="0" smtClean="0"/>
              <a:t>2</a:t>
            </a:r>
            <a:r>
              <a:rPr lang="cs-CZ" dirty="0" smtClean="0"/>
              <a:t>, atd.), stejně jako mezi sebou (CH</a:t>
            </a:r>
            <a:r>
              <a:rPr lang="cs-CZ" baseline="-25000" dirty="0" smtClean="0"/>
              <a:t>4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O, HNO</a:t>
            </a:r>
            <a:r>
              <a:rPr lang="cs-CZ" baseline="-25000" dirty="0" smtClean="0"/>
              <a:t>3</a:t>
            </a:r>
            <a:r>
              <a:rPr lang="cs-CZ" dirty="0" smtClean="0"/>
              <a:t>, apod.). Patří sem ale rovněž diamant, krystal křemíku a germania a slitiny typu </a:t>
            </a:r>
            <a:r>
              <a:rPr lang="cs-CZ" dirty="0" err="1" smtClean="0"/>
              <a:t>GaAs</a:t>
            </a:r>
            <a:r>
              <a:rPr lang="cs-CZ" dirty="0" smtClean="0"/>
              <a:t>, </a:t>
            </a:r>
            <a:r>
              <a:rPr lang="cs-CZ" dirty="0" err="1" smtClean="0"/>
              <a:t>InSb</a:t>
            </a:r>
            <a:r>
              <a:rPr lang="cs-CZ" dirty="0" smtClean="0"/>
              <a:t>, atd</a:t>
            </a:r>
            <a:r>
              <a:rPr lang="cs-CZ" dirty="0" smtClean="0"/>
              <a:t>. </a:t>
            </a:r>
            <a:endParaRPr lang="cs-CZ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924300"/>
            <a:ext cx="35242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Kovová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Atomy kovových prvků mají jeden, dva, nebo maximálně tři valenční elektrony. Model kovové vazby je velmi názorný, je založen na skutečnosti, že tyto elektrony, slabě k atomu vázané, nejsou vázány s žádným určitým atomem, ale jsou víceméně volné a pohybují se chaotickým pohybem v oblasti mezi kladnými ionty kovových </a:t>
            </a:r>
            <a:r>
              <a:rPr lang="cs-CZ" dirty="0" smtClean="0"/>
              <a:t>atomů.            </a:t>
            </a:r>
            <a:r>
              <a:rPr lang="cs-CZ" dirty="0" smtClean="0"/>
              <a:t>Volné elektrony, nacházející se mezi těmito kladnými ionty jednak odstiňují jejich elektrostatické odpudivé síly a zároveň působí jako „lepidlo“, které je váže dohromady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Kovová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</a:t>
            </a:r>
            <a:endParaRPr lang="cs-CZ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928802"/>
            <a:ext cx="400884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Vazebné síly v pevných látkách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Vyjdeme </a:t>
            </a:r>
            <a:r>
              <a:rPr lang="cs-CZ" dirty="0" smtClean="0"/>
              <a:t>– li z prosté experimentální zkušenosti, že pevné látky „drží pohromadě“, dojdeme k závěru, že mezi atomy v nich musí existovat i síly opačné, tj. síly odpudivé. </a:t>
            </a:r>
            <a:r>
              <a:rPr lang="cs-CZ" dirty="0" smtClean="0"/>
              <a:t>Atomy </a:t>
            </a:r>
            <a:r>
              <a:rPr lang="cs-CZ" dirty="0" smtClean="0"/>
              <a:t>se vždy usadí v takové vzájemné vzdálenosti, aby byla výsledná potenciální energie jejich vzájemného působení minimální. Tato vzdálenost se nazývá mřížková konstanta</a:t>
            </a:r>
            <a:r>
              <a:rPr lang="cs-CZ" dirty="0" smtClean="0"/>
              <a:t>.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Vazebné síly v pevných látkách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</a:t>
            </a:r>
            <a:endParaRPr lang="cs-CZ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1" y="2071678"/>
            <a:ext cx="686220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Fyzikální podstata meziatomových sil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Druhy vazeb v pevných látkách:</a:t>
            </a:r>
          </a:p>
          <a:p>
            <a:pPr algn="just" eaLnBrk="1" hangingPunct="1"/>
            <a:r>
              <a:rPr lang="cs-CZ" dirty="0" smtClean="0"/>
              <a:t>Van der </a:t>
            </a:r>
            <a:r>
              <a:rPr lang="cs-CZ" dirty="0" err="1" smtClean="0"/>
              <a:t>Waalsovy</a:t>
            </a:r>
            <a:r>
              <a:rPr lang="cs-CZ" dirty="0" smtClean="0"/>
              <a:t> </a:t>
            </a:r>
            <a:r>
              <a:rPr lang="cs-CZ" dirty="0" smtClean="0"/>
              <a:t>síly,</a:t>
            </a:r>
          </a:p>
          <a:p>
            <a:pPr algn="just" eaLnBrk="1" hangingPunct="1"/>
            <a:r>
              <a:rPr lang="cs-CZ" dirty="0" smtClean="0"/>
              <a:t>Iontová </a:t>
            </a:r>
            <a:r>
              <a:rPr lang="cs-CZ" dirty="0" smtClean="0"/>
              <a:t>vazba,</a:t>
            </a:r>
          </a:p>
          <a:p>
            <a:pPr algn="just" eaLnBrk="1" hangingPunct="1"/>
            <a:r>
              <a:rPr lang="cs-CZ" dirty="0" smtClean="0"/>
              <a:t>Kovalentní vazba,</a:t>
            </a:r>
          </a:p>
          <a:p>
            <a:pPr algn="just" eaLnBrk="1" hangingPunct="1"/>
            <a:r>
              <a:rPr lang="cs-CZ" dirty="0" smtClean="0"/>
              <a:t>Kovová vazba.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Van der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Waalsovy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síly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Van </a:t>
            </a:r>
            <a:r>
              <a:rPr lang="cs-CZ" dirty="0" smtClean="0"/>
              <a:t>der </a:t>
            </a:r>
            <a:r>
              <a:rPr lang="cs-CZ" dirty="0" err="1" smtClean="0"/>
              <a:t>Waalsova</a:t>
            </a:r>
            <a:r>
              <a:rPr lang="cs-CZ" dirty="0" smtClean="0"/>
              <a:t> vazba je sice poměrně dosti slabá, ale má svůj velký význam, neboť se vyskytuje u všech látek (u většiny je však překryta některou ze silnějších vazeb</a:t>
            </a:r>
            <a:r>
              <a:rPr lang="cs-CZ" dirty="0" smtClean="0"/>
              <a:t>). </a:t>
            </a:r>
          </a:p>
          <a:p>
            <a:pPr algn="just">
              <a:buNone/>
            </a:pPr>
            <a:r>
              <a:rPr lang="cs-CZ" dirty="0" smtClean="0"/>
              <a:t>Např.</a:t>
            </a:r>
          </a:p>
          <a:p>
            <a:pPr algn="just">
              <a:buNone/>
            </a:pPr>
            <a:r>
              <a:rPr lang="cs-CZ" dirty="0" smtClean="0"/>
              <a:t>Indukované Van der </a:t>
            </a:r>
            <a:r>
              <a:rPr lang="cs-CZ" dirty="0" err="1" smtClean="0"/>
              <a:t>Waalsovy</a:t>
            </a:r>
            <a:r>
              <a:rPr lang="cs-CZ" dirty="0" smtClean="0"/>
              <a:t> síly - </a:t>
            </a:r>
            <a:r>
              <a:rPr lang="cs-CZ" dirty="0" smtClean="0"/>
              <a:t>některé </a:t>
            </a:r>
            <a:r>
              <a:rPr lang="cs-CZ" dirty="0" smtClean="0"/>
              <a:t>molekuly tvoří již samy od sebe tuhé </a:t>
            </a:r>
            <a:r>
              <a:rPr lang="cs-CZ" dirty="0" smtClean="0"/>
              <a:t>dipóly.</a:t>
            </a:r>
          </a:p>
          <a:p>
            <a:pPr algn="just">
              <a:buNone/>
            </a:pPr>
            <a:r>
              <a:rPr lang="cs-CZ" dirty="0" smtClean="0"/>
              <a:t>Další druhy vazeb - Van </a:t>
            </a:r>
            <a:r>
              <a:rPr lang="cs-CZ" dirty="0" smtClean="0"/>
              <a:t>der </a:t>
            </a:r>
            <a:r>
              <a:rPr lang="cs-CZ" dirty="0" err="1" smtClean="0"/>
              <a:t>Waalsovy</a:t>
            </a:r>
            <a:r>
              <a:rPr lang="cs-CZ" dirty="0" smtClean="0"/>
              <a:t> síly mezi permanentními </a:t>
            </a:r>
            <a:r>
              <a:rPr lang="cs-CZ" dirty="0" smtClean="0"/>
              <a:t>dipóly nebo disperzní.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Van der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Waalsovy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síly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endParaRPr lang="cs-CZ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714752"/>
            <a:ext cx="6270898" cy="25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357298"/>
            <a:ext cx="49815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Iontová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/>
              <a:t>	 Atomy alkalických kovů (Li, Na, K, </a:t>
            </a:r>
            <a:r>
              <a:rPr lang="cs-CZ" sz="2800" dirty="0" err="1" smtClean="0"/>
              <a:t>Rb</a:t>
            </a:r>
            <a:r>
              <a:rPr lang="cs-CZ" sz="2800" dirty="0" smtClean="0"/>
              <a:t>, </a:t>
            </a:r>
            <a:r>
              <a:rPr lang="cs-CZ" sz="2800" dirty="0" err="1" smtClean="0"/>
              <a:t>Cs</a:t>
            </a:r>
            <a:r>
              <a:rPr lang="cs-CZ" sz="2800" dirty="0" smtClean="0"/>
              <a:t>, Fr) jsou charakterizovány tím, že mají v poslední orbitě jediný valenční elektron, slabě vázaný k celému atomu. Naopak halogenům (F, Cl, Br, I, </a:t>
            </a:r>
            <a:r>
              <a:rPr lang="cs-CZ" sz="2800" dirty="0" err="1" smtClean="0"/>
              <a:t>At</a:t>
            </a:r>
            <a:r>
              <a:rPr lang="cs-CZ" sz="2800" dirty="0" smtClean="0"/>
              <a:t>) chybí v poslední orbitě jeden elektron k tomu, aby byla zcela zaplněna. Opustí – li tedy valenční elektron atom alkalického kovu a přejde do elektronového obalu halogenu, stane se z něho kladný iont. Naopak z halogenu se stane iont záporný, přičemž oba ionty mají elektronovou konfiguraci vzácných plynů (mají všechny orbity plně zaplněné elektrony). Výsledná vazba mezi oběma ionty je čistě </a:t>
            </a:r>
            <a:r>
              <a:rPr lang="cs-CZ" sz="2800" dirty="0" smtClean="0"/>
              <a:t>elektrostatická. </a:t>
            </a:r>
            <a:endParaRPr lang="cs-CZ" sz="28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Iontová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859721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Kovalentní vazba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/>
              <a:t>Podstatou </a:t>
            </a:r>
            <a:r>
              <a:rPr lang="cs-CZ" dirty="0" smtClean="0"/>
              <a:t>kovalentní vazby je tzv. sdílení elektronů mezi sousedními atomy. Dva kovalentně vázané atomy přispívají každý nejméně jedním elektronem k vazbě a tyto elektrony jsou tedy „majetkem“ obou atomů. </a:t>
            </a:r>
            <a:r>
              <a:rPr lang="cs-CZ" dirty="0" smtClean="0"/>
              <a:t>Charakteristickou </a:t>
            </a:r>
            <a:r>
              <a:rPr lang="cs-CZ" dirty="0" smtClean="0"/>
              <a:t>vlastností kovalentní vazby je již zmíněné </a:t>
            </a:r>
            <a:r>
              <a:rPr lang="cs-CZ" i="1" dirty="0" smtClean="0"/>
              <a:t>sdílení elektronů</a:t>
            </a:r>
            <a:r>
              <a:rPr lang="cs-CZ" dirty="0" smtClean="0"/>
              <a:t>, </a:t>
            </a:r>
            <a:r>
              <a:rPr lang="cs-CZ" i="1" dirty="0" smtClean="0"/>
              <a:t>směrovost</a:t>
            </a:r>
            <a:r>
              <a:rPr lang="cs-CZ" dirty="0" smtClean="0"/>
              <a:t> (kovalentní vazba se uskutečňuje pouze pod určitými úhly) a </a:t>
            </a:r>
            <a:r>
              <a:rPr lang="cs-CZ" i="1" dirty="0" smtClean="0"/>
              <a:t>nasycenost</a:t>
            </a:r>
            <a:r>
              <a:rPr lang="cs-CZ" dirty="0" smtClean="0"/>
              <a:t> (daná mocenstvím vázaných atomů</a:t>
            </a:r>
            <a:r>
              <a:rPr lang="cs-CZ" dirty="0" smtClean="0"/>
              <a:t>).</a:t>
            </a:r>
            <a:endParaRPr lang="cs-CZ" dirty="0" smtClean="0"/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2455</TotalTime>
  <Words>90</Words>
  <Application>Microsoft Office PowerPoint</Application>
  <PresentationFormat>Předvádění na obrazovce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Meziatomové síly</vt:lpstr>
      <vt:lpstr>Vazebné síly v pevných látkách</vt:lpstr>
      <vt:lpstr>Vazebné síly v pevných látkách</vt:lpstr>
      <vt:lpstr>Fyzikální podstata meziatomových sil</vt:lpstr>
      <vt:lpstr>Van der Waalsovy síly</vt:lpstr>
      <vt:lpstr>Van der Waalsovy síly</vt:lpstr>
      <vt:lpstr>Iontová vazba</vt:lpstr>
      <vt:lpstr>Iontová vazba</vt:lpstr>
      <vt:lpstr>Kovalentní vazba</vt:lpstr>
      <vt:lpstr>Kovalentní vazba</vt:lpstr>
      <vt:lpstr>Kovová vazba</vt:lpstr>
      <vt:lpstr>Kovová vazba</vt:lpstr>
      <vt:lpstr>Závěr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admin</cp:lastModifiedBy>
  <cp:revision>234</cp:revision>
  <dcterms:created xsi:type="dcterms:W3CDTF">2009-09-11T07:09:27Z</dcterms:created>
  <dcterms:modified xsi:type="dcterms:W3CDTF">2016-02-21T17:21:18Z</dcterms:modified>
</cp:coreProperties>
</file>